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8" r:id="rId3"/>
    <p:sldId id="259" r:id="rId4"/>
    <p:sldId id="257" r:id="rId5"/>
    <p:sldId id="276" r:id="rId6"/>
    <p:sldId id="266" r:id="rId7"/>
    <p:sldId id="260" r:id="rId8"/>
    <p:sldId id="261" r:id="rId9"/>
    <p:sldId id="262" r:id="rId10"/>
    <p:sldId id="263" r:id="rId11"/>
    <p:sldId id="264" r:id="rId12"/>
    <p:sldId id="265" r:id="rId13"/>
    <p:sldId id="267" r:id="rId14"/>
    <p:sldId id="268" r:id="rId15"/>
    <p:sldId id="269" r:id="rId16"/>
    <p:sldId id="270" r:id="rId17"/>
    <p:sldId id="271" r:id="rId18"/>
    <p:sldId id="272" r:id="rId19"/>
    <p:sldId id="273" r:id="rId20"/>
    <p:sldId id="274" r:id="rId21"/>
    <p:sldId id="275"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102"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3/25/2023</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27496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3/25/2023</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34381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3/25/2023</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99022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3/25/2023</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83884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3/25/2023</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80723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3/25/2023</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60318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3/25/2023</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96494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3/25/2023</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08315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3/25/2023</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79494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3/25/2023</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27157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3/25/2023</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49137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3/25/2023</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188790595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15" r:id="rId4"/>
    <p:sldLayoutId id="2147483716" r:id="rId5"/>
    <p:sldLayoutId id="2147483721" r:id="rId6"/>
    <p:sldLayoutId id="2147483717" r:id="rId7"/>
    <p:sldLayoutId id="2147483718" r:id="rId8"/>
    <p:sldLayoutId id="2147483719" r:id="rId9"/>
    <p:sldLayoutId id="2147483720" r:id="rId10"/>
    <p:sldLayoutId id="2147483722"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sciencedirect.com/science/article/pii/S0001868620300671" TargetMode="External"/><Relationship Id="rId3" Type="http://schemas.openxmlformats.org/officeDocument/2006/relationships/hyperlink" Target="https://ift.onlinelibrary.wiley.com/doi/abs/10.1111/1541-4337.12556" TargetMode="External"/><Relationship Id="rId7" Type="http://schemas.openxmlformats.org/officeDocument/2006/relationships/hyperlink" Target="https://www.sciencedirect.com/science/article/pii/S0924224419306491" TargetMode="External"/><Relationship Id="rId2" Type="http://schemas.openxmlformats.org/officeDocument/2006/relationships/hyperlink" Target="https://pubs.rsc.org/en/content/articlehtml/2016/ra/c6ra13237e" TargetMode="External"/><Relationship Id="rId1" Type="http://schemas.openxmlformats.org/officeDocument/2006/relationships/slideLayout" Target="../slideLayouts/slideLayout2.xml"/><Relationship Id="rId6" Type="http://schemas.openxmlformats.org/officeDocument/2006/relationships/hyperlink" Target="https://www.sciencedirect.com/science/article/pii/S2468023020307264" TargetMode="External"/><Relationship Id="rId5" Type="http://schemas.openxmlformats.org/officeDocument/2006/relationships/hyperlink" Target="https://link.springer.com/article/10.1007/s11947-021-02753-5" TargetMode="External"/><Relationship Id="rId4" Type="http://schemas.openxmlformats.org/officeDocument/2006/relationships/hyperlink" Target="https://onlinelibrary.wiley.com/doi/abs/10.1002/adma.201200397" TargetMode="External"/><Relationship Id="rId9" Type="http://schemas.openxmlformats.org/officeDocument/2006/relationships/hyperlink" Target="https://www.sciencedirect.com/science/article/pii/S096399692031006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0D4398-84C2-41B8-BF30-3157F7B18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3D7B5C-6FD5-3EB5-BDA9-7B11BB47BF40}"/>
              </a:ext>
            </a:extLst>
          </p:cNvPr>
          <p:cNvPicPr>
            <a:picLocks noChangeAspect="1"/>
          </p:cNvPicPr>
          <p:nvPr/>
        </p:nvPicPr>
        <p:blipFill rotWithShape="1">
          <a:blip r:embed="rId2"/>
          <a:srcRect l="17062"/>
          <a:stretch/>
        </p:blipFill>
        <p:spPr>
          <a:xfrm>
            <a:off x="20" y="10"/>
            <a:ext cx="9137156" cy="6857989"/>
          </a:xfrm>
          <a:prstGeom prst="rect">
            <a:avLst/>
          </a:prstGeom>
        </p:spPr>
      </p:pic>
      <p:sp>
        <p:nvSpPr>
          <p:cNvPr id="11" name="Rectangle 23">
            <a:extLst>
              <a:ext uri="{FF2B5EF4-FFF2-40B4-BE49-F238E27FC236}">
                <a16:creationId xmlns:a16="http://schemas.microsoft.com/office/drawing/2014/main" id="{1E519840-CB5B-442F-AF8C-F848E7699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5558" y="-6724"/>
            <a:ext cx="4265457" cy="686873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240216 w 5664007"/>
              <a:gd name="connsiteY0" fmla="*/ 0 h 6857998"/>
              <a:gd name="connsiteX1" fmla="*/ 5664007 w 5664007"/>
              <a:gd name="connsiteY1" fmla="*/ 0 h 6857998"/>
              <a:gd name="connsiteX2" fmla="*/ 5664007 w 5664007"/>
              <a:gd name="connsiteY2" fmla="*/ 6857998 h 6857998"/>
              <a:gd name="connsiteX3" fmla="*/ 0 w 5664007"/>
              <a:gd name="connsiteY3" fmla="*/ 6846045 h 6857998"/>
              <a:gd name="connsiteX4" fmla="*/ 2240216 w 5664007"/>
              <a:gd name="connsiteY4" fmla="*/ 0 h 6857998"/>
              <a:gd name="connsiteX0" fmla="*/ 2170935 w 5594726"/>
              <a:gd name="connsiteY0" fmla="*/ 0 h 6865085"/>
              <a:gd name="connsiteX1" fmla="*/ 5594726 w 5594726"/>
              <a:gd name="connsiteY1" fmla="*/ 0 h 6865085"/>
              <a:gd name="connsiteX2" fmla="*/ 5594726 w 5594726"/>
              <a:gd name="connsiteY2" fmla="*/ 6857998 h 6865085"/>
              <a:gd name="connsiteX3" fmla="*/ 0 w 5594726"/>
              <a:gd name="connsiteY3" fmla="*/ 6865085 h 6865085"/>
              <a:gd name="connsiteX4" fmla="*/ 2170935 w 5594726"/>
              <a:gd name="connsiteY4" fmla="*/ 0 h 6865085"/>
              <a:gd name="connsiteX0" fmla="*/ 1747097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747097 w 5170888"/>
              <a:gd name="connsiteY4" fmla="*/ 0 h 6865085"/>
              <a:gd name="connsiteX0" fmla="*/ 1404766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404766 w 5170888"/>
              <a:gd name="connsiteY4" fmla="*/ 0 h 686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888" h="6865085">
                <a:moveTo>
                  <a:pt x="1404766" y="0"/>
                </a:moveTo>
                <a:lnTo>
                  <a:pt x="5170888" y="0"/>
                </a:lnTo>
                <a:lnTo>
                  <a:pt x="5170888" y="6857998"/>
                </a:lnTo>
                <a:lnTo>
                  <a:pt x="0" y="6865085"/>
                </a:lnTo>
                <a:lnTo>
                  <a:pt x="140476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64AB0B-4CFB-D27E-6514-9CD26AA050A6}"/>
              </a:ext>
            </a:extLst>
          </p:cNvPr>
          <p:cNvSpPr>
            <a:spLocks noGrp="1"/>
          </p:cNvSpPr>
          <p:nvPr>
            <p:ph type="ctrTitle"/>
          </p:nvPr>
        </p:nvSpPr>
        <p:spPr>
          <a:xfrm>
            <a:off x="8504880" y="3025587"/>
            <a:ext cx="3501590" cy="2985247"/>
          </a:xfrm>
        </p:spPr>
        <p:txBody>
          <a:bodyPr>
            <a:normAutofit/>
          </a:bodyPr>
          <a:lstStyle/>
          <a:p>
            <a:pPr algn="r"/>
            <a:r>
              <a:rPr lang="en-US" sz="3600" dirty="0">
                <a:solidFill>
                  <a:schemeClr val="tx1"/>
                </a:solidFill>
              </a:rPr>
              <a:t>EMERGING COATING </a:t>
            </a:r>
            <a:r>
              <a:rPr lang="en-US" sz="3200" dirty="0">
                <a:solidFill>
                  <a:schemeClr val="tx1"/>
                </a:solidFill>
              </a:rPr>
              <a:t>TECHNOLOGIES</a:t>
            </a:r>
            <a:r>
              <a:rPr lang="en-US" sz="3600" dirty="0">
                <a:solidFill>
                  <a:schemeClr val="tx1"/>
                </a:solidFill>
              </a:rPr>
              <a:t> </a:t>
            </a:r>
          </a:p>
        </p:txBody>
      </p:sp>
      <p:sp>
        <p:nvSpPr>
          <p:cNvPr id="3" name="Subtitle 2">
            <a:extLst>
              <a:ext uri="{FF2B5EF4-FFF2-40B4-BE49-F238E27FC236}">
                <a16:creationId xmlns:a16="http://schemas.microsoft.com/office/drawing/2014/main" id="{0095FA3A-1D7C-15B0-7B0A-F80249B08F4A}"/>
              </a:ext>
            </a:extLst>
          </p:cNvPr>
          <p:cNvSpPr>
            <a:spLocks noGrp="1"/>
          </p:cNvSpPr>
          <p:nvPr>
            <p:ph type="subTitle" idx="1"/>
          </p:nvPr>
        </p:nvSpPr>
        <p:spPr>
          <a:xfrm>
            <a:off x="9137176" y="1116873"/>
            <a:ext cx="2521424" cy="1520669"/>
          </a:xfrm>
        </p:spPr>
        <p:txBody>
          <a:bodyPr>
            <a:normAutofit/>
          </a:bodyPr>
          <a:lstStyle/>
          <a:p>
            <a:pPr algn="r"/>
            <a:r>
              <a:rPr lang="en-US" sz="1600" dirty="0"/>
              <a:t>FT-722</a:t>
            </a:r>
          </a:p>
          <a:p>
            <a:pPr algn="r"/>
            <a:r>
              <a:rPr lang="en-US" sz="1600" dirty="0"/>
              <a:t>PROF. DR. ASIF AHMAD </a:t>
            </a:r>
          </a:p>
        </p:txBody>
      </p:sp>
      <p:cxnSp>
        <p:nvCxnSpPr>
          <p:cNvPr id="17" name="Straight Connector 12">
            <a:extLst>
              <a:ext uri="{FF2B5EF4-FFF2-40B4-BE49-F238E27FC236}">
                <a16:creationId xmlns:a16="http://schemas.microsoft.com/office/drawing/2014/main" id="{AC7EF422-3076-48F2-A38B-7CA851778E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31959" y="0"/>
            <a:ext cx="5279056" cy="77792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4">
            <a:extLst>
              <a:ext uri="{FF2B5EF4-FFF2-40B4-BE49-F238E27FC236}">
                <a16:creationId xmlns:a16="http://schemas.microsoft.com/office/drawing/2014/main" id="{6896548C-21A4-493D-B220-64E89F1EF6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81082" y="-6724"/>
            <a:ext cx="2279175" cy="686472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233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FD829-FB3B-F20D-9626-6F03B6031749}"/>
              </a:ext>
            </a:extLst>
          </p:cNvPr>
          <p:cNvSpPr>
            <a:spLocks noGrp="1"/>
          </p:cNvSpPr>
          <p:nvPr>
            <p:ph type="title"/>
          </p:nvPr>
        </p:nvSpPr>
        <p:spPr>
          <a:xfrm>
            <a:off x="5146159" y="685800"/>
            <a:ext cx="6238688" cy="1382233"/>
          </a:xfrm>
        </p:spPr>
        <p:txBody>
          <a:bodyPr>
            <a:normAutofit/>
          </a:bodyPr>
          <a:lstStyle/>
          <a:p>
            <a:r>
              <a:rPr lang="en-US" b="0" i="0">
                <a:effectLst/>
                <a:latin typeface="Söhne"/>
              </a:rPr>
              <a:t>4. Multifunctional coatings:</a:t>
            </a:r>
            <a:endParaRPr lang="en-US"/>
          </a:p>
        </p:txBody>
      </p:sp>
      <p:pic>
        <p:nvPicPr>
          <p:cNvPr id="5" name="Picture 4">
            <a:extLst>
              <a:ext uri="{FF2B5EF4-FFF2-40B4-BE49-F238E27FC236}">
                <a16:creationId xmlns:a16="http://schemas.microsoft.com/office/drawing/2014/main" id="{5BF2D28B-885B-2DF1-4E7F-35B020A163BF}"/>
              </a:ext>
            </a:extLst>
          </p:cNvPr>
          <p:cNvPicPr>
            <a:picLocks noChangeAspect="1"/>
          </p:cNvPicPr>
          <p:nvPr/>
        </p:nvPicPr>
        <p:blipFill rotWithShape="1">
          <a:blip r:embed="rId2"/>
          <a:srcRect l="33174" r="18602" b="2"/>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3" name="Content Placeholder 2">
            <a:extLst>
              <a:ext uri="{FF2B5EF4-FFF2-40B4-BE49-F238E27FC236}">
                <a16:creationId xmlns:a16="http://schemas.microsoft.com/office/drawing/2014/main" id="{3C37AADB-0097-36C1-F8F6-810B700EDCA1}"/>
              </a:ext>
            </a:extLst>
          </p:cNvPr>
          <p:cNvSpPr>
            <a:spLocks noGrp="1"/>
          </p:cNvSpPr>
          <p:nvPr>
            <p:ph idx="1"/>
          </p:nvPr>
        </p:nvSpPr>
        <p:spPr>
          <a:xfrm>
            <a:off x="5146158" y="2301949"/>
            <a:ext cx="6238687" cy="4022650"/>
          </a:xfrm>
        </p:spPr>
        <p:txBody>
          <a:bodyPr>
            <a:normAutofit/>
          </a:bodyPr>
          <a:lstStyle/>
          <a:p>
            <a:pPr>
              <a:lnSpc>
                <a:spcPct val="90000"/>
              </a:lnSpc>
            </a:pPr>
            <a:r>
              <a:rPr lang="en-US" b="0" i="0">
                <a:effectLst/>
                <a:latin typeface="Söhne"/>
              </a:rPr>
              <a:t>Multifunctional coatings are coatings that provide multiple functions, such as corrosion resistance, UV protection, and antimicrobial properties, in a single layer. These coatings have been studied extensively in various industries, including automotive, aerospace, and healthcare. For example, researchers have developed a multifunctional coating made from graphene oxide, which can provide corrosion resistance, mechanical strength, and thermal insulation to metal surfaces.</a:t>
            </a:r>
          </a:p>
          <a:p>
            <a:pPr>
              <a:lnSpc>
                <a:spcPct val="90000"/>
              </a:lnSpc>
            </a:pPr>
            <a:endParaRPr lang="en-US"/>
          </a:p>
        </p:txBody>
      </p:sp>
      <p:cxnSp>
        <p:nvCxnSpPr>
          <p:cNvPr id="45" name="Straight Connector 29">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825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9BC0-B573-B995-B54F-47ED689B1BA0}"/>
              </a:ext>
            </a:extLst>
          </p:cNvPr>
          <p:cNvSpPr>
            <a:spLocks noGrp="1"/>
          </p:cNvSpPr>
          <p:nvPr>
            <p:ph type="title"/>
          </p:nvPr>
        </p:nvSpPr>
        <p:spPr/>
        <p:txBody>
          <a:bodyPr/>
          <a:lstStyle/>
          <a:p>
            <a:r>
              <a:rPr lang="en-US" b="0" i="0" dirty="0">
                <a:solidFill>
                  <a:schemeClr val="tx1"/>
                </a:solidFill>
                <a:effectLst/>
                <a:latin typeface="Söhne"/>
              </a:rPr>
              <a:t>5. 3D printing coatings:</a:t>
            </a:r>
            <a:endParaRPr lang="en-US" dirty="0">
              <a:solidFill>
                <a:schemeClr val="tx1"/>
              </a:solidFill>
            </a:endParaRPr>
          </a:p>
        </p:txBody>
      </p:sp>
      <p:sp>
        <p:nvSpPr>
          <p:cNvPr id="3" name="Content Placeholder 2">
            <a:extLst>
              <a:ext uri="{FF2B5EF4-FFF2-40B4-BE49-F238E27FC236}">
                <a16:creationId xmlns:a16="http://schemas.microsoft.com/office/drawing/2014/main" id="{CC37A25B-CAFD-CC51-0262-6FBDED43B156}"/>
              </a:ext>
            </a:extLst>
          </p:cNvPr>
          <p:cNvSpPr>
            <a:spLocks noGrp="1"/>
          </p:cNvSpPr>
          <p:nvPr>
            <p:ph idx="1"/>
          </p:nvPr>
        </p:nvSpPr>
        <p:spPr/>
        <p:txBody>
          <a:bodyPr/>
          <a:lstStyle/>
          <a:p>
            <a:pPr algn="just"/>
            <a:r>
              <a:rPr lang="en-US" b="0" i="0" dirty="0">
                <a:solidFill>
                  <a:schemeClr val="tx1"/>
                </a:solidFill>
                <a:effectLst/>
                <a:latin typeface="Söhne"/>
              </a:rPr>
              <a:t>3D printing coatings can be used to improve the surface finish, texture, and functionality of 3D-printed parts. There is a growing body of research on 3D printing coatings, with various materials being studied for this application. For example, researchers have developed a 3D printing coating made from a mixture of nanoparticles and polymers, which can be used to provide enhanced mechanical properties and surface finish to 3D-printed parts.</a:t>
            </a:r>
          </a:p>
          <a:p>
            <a:pPr algn="just"/>
            <a:endParaRPr lang="en-US" dirty="0">
              <a:solidFill>
                <a:schemeClr val="tx1"/>
              </a:solidFill>
            </a:endParaRPr>
          </a:p>
        </p:txBody>
      </p:sp>
    </p:spTree>
    <p:extLst>
      <p:ext uri="{BB962C8B-B14F-4D97-AF65-F5344CB8AC3E}">
        <p14:creationId xmlns:p14="http://schemas.microsoft.com/office/powerpoint/2010/main" val="1763549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57D8-D073-3AE0-5228-AB39BAACDAC0}"/>
              </a:ext>
            </a:extLst>
          </p:cNvPr>
          <p:cNvSpPr>
            <a:spLocks noGrp="1"/>
          </p:cNvSpPr>
          <p:nvPr>
            <p:ph type="title"/>
          </p:nvPr>
        </p:nvSpPr>
        <p:spPr/>
        <p:txBody>
          <a:bodyPr/>
          <a:lstStyle/>
          <a:p>
            <a:r>
              <a:rPr lang="en-US" b="0" i="0" dirty="0">
                <a:solidFill>
                  <a:schemeClr val="tx1"/>
                </a:solidFill>
                <a:effectLst/>
                <a:latin typeface="Söhne"/>
              </a:rPr>
              <a:t>6. Electrochromic coatings:</a:t>
            </a:r>
            <a:endParaRPr lang="en-US" dirty="0">
              <a:solidFill>
                <a:schemeClr val="tx1"/>
              </a:solidFill>
            </a:endParaRPr>
          </a:p>
        </p:txBody>
      </p:sp>
      <p:sp>
        <p:nvSpPr>
          <p:cNvPr id="3" name="Content Placeholder 2">
            <a:extLst>
              <a:ext uri="{FF2B5EF4-FFF2-40B4-BE49-F238E27FC236}">
                <a16:creationId xmlns:a16="http://schemas.microsoft.com/office/drawing/2014/main" id="{20ACB883-EDDE-7EAC-2E25-6C86AAC00950}"/>
              </a:ext>
            </a:extLst>
          </p:cNvPr>
          <p:cNvSpPr>
            <a:spLocks noGrp="1"/>
          </p:cNvSpPr>
          <p:nvPr>
            <p:ph idx="1"/>
          </p:nvPr>
        </p:nvSpPr>
        <p:spPr/>
        <p:txBody>
          <a:bodyPr/>
          <a:lstStyle/>
          <a:p>
            <a:pPr algn="just"/>
            <a:r>
              <a:rPr lang="en-US" b="0" i="0" dirty="0">
                <a:solidFill>
                  <a:schemeClr val="tx1"/>
                </a:solidFill>
                <a:effectLst/>
                <a:latin typeface="Söhne"/>
              </a:rPr>
              <a:t>Electrochromic coatings are coatings that change color or transparency in response to an electric current. These coatings have been studied extensively for various applications, including smart windows, automotive mirrors, and eyewear. For example, researchers have developed an electrochromic coating made from tungsten oxide, which can be used to create smart windows that can regulate the amount of light and heat that enters a building.</a:t>
            </a:r>
          </a:p>
          <a:p>
            <a:pPr algn="just"/>
            <a:endParaRPr lang="en-US" dirty="0">
              <a:solidFill>
                <a:schemeClr val="tx1"/>
              </a:solidFill>
            </a:endParaRPr>
          </a:p>
        </p:txBody>
      </p:sp>
    </p:spTree>
    <p:extLst>
      <p:ext uri="{BB962C8B-B14F-4D97-AF65-F5344CB8AC3E}">
        <p14:creationId xmlns:p14="http://schemas.microsoft.com/office/powerpoint/2010/main" val="3491767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D9EB-A937-AC3F-F371-C27EBE16BD78}"/>
              </a:ext>
            </a:extLst>
          </p:cNvPr>
          <p:cNvSpPr>
            <a:spLocks noGrp="1"/>
          </p:cNvSpPr>
          <p:nvPr>
            <p:ph type="title"/>
          </p:nvPr>
        </p:nvSpPr>
        <p:spPr/>
        <p:txBody>
          <a:bodyPr/>
          <a:lstStyle/>
          <a:p>
            <a:r>
              <a:rPr lang="en-US" b="0" i="0" dirty="0">
                <a:solidFill>
                  <a:schemeClr val="tx1"/>
                </a:solidFill>
                <a:effectLst/>
                <a:latin typeface="Söhne"/>
              </a:rPr>
              <a:t>7. Supercritical Fluid Coating:</a:t>
            </a:r>
            <a:endParaRPr lang="en-US" dirty="0">
              <a:solidFill>
                <a:schemeClr val="tx1"/>
              </a:solidFill>
            </a:endParaRPr>
          </a:p>
        </p:txBody>
      </p:sp>
      <p:sp>
        <p:nvSpPr>
          <p:cNvPr id="3" name="Content Placeholder 2">
            <a:extLst>
              <a:ext uri="{FF2B5EF4-FFF2-40B4-BE49-F238E27FC236}">
                <a16:creationId xmlns:a16="http://schemas.microsoft.com/office/drawing/2014/main" id="{097D80FF-5A13-177A-6148-5059548E2A0C}"/>
              </a:ext>
            </a:extLst>
          </p:cNvPr>
          <p:cNvSpPr>
            <a:spLocks noGrp="1"/>
          </p:cNvSpPr>
          <p:nvPr>
            <p:ph idx="1"/>
          </p:nvPr>
        </p:nvSpPr>
        <p:spPr/>
        <p:txBody>
          <a:bodyPr/>
          <a:lstStyle/>
          <a:p>
            <a:pPr marL="0" indent="0" algn="l">
              <a:buNone/>
            </a:pPr>
            <a:r>
              <a:rPr lang="en-US" b="0" i="0" dirty="0">
                <a:solidFill>
                  <a:schemeClr val="tx1"/>
                </a:solidFill>
                <a:effectLst/>
                <a:latin typeface="Söhne"/>
              </a:rPr>
              <a:t>Supercritical fluid coating has been used to produce edible films and coatings for food applications. A study published in the Journal of Agricultural and Food Chemistry (2018) reported that supercritical CO2-assisted atomization could produce gelatin-based coatings with high water vapor barrier properties and good adhesion to food surfaces. The study also reported that the coatings could improve the sensory quality and extend the shelf life of strawberries.</a:t>
            </a:r>
          </a:p>
          <a:p>
            <a:pPr marL="0" indent="0">
              <a:buNone/>
            </a:pPr>
            <a:endParaRPr lang="en-US" dirty="0">
              <a:solidFill>
                <a:schemeClr val="tx1"/>
              </a:solidFill>
            </a:endParaRPr>
          </a:p>
        </p:txBody>
      </p:sp>
    </p:spTree>
    <p:extLst>
      <p:ext uri="{BB962C8B-B14F-4D97-AF65-F5344CB8AC3E}">
        <p14:creationId xmlns:p14="http://schemas.microsoft.com/office/powerpoint/2010/main" val="2413506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816E3-C833-02FF-E8E1-7160DBA00FC9}"/>
              </a:ext>
            </a:extLst>
          </p:cNvPr>
          <p:cNvSpPr>
            <a:spLocks noGrp="1"/>
          </p:cNvSpPr>
          <p:nvPr>
            <p:ph type="title"/>
          </p:nvPr>
        </p:nvSpPr>
        <p:spPr/>
        <p:txBody>
          <a:bodyPr/>
          <a:lstStyle/>
          <a:p>
            <a:r>
              <a:rPr lang="en-US" b="0" i="0" dirty="0">
                <a:solidFill>
                  <a:schemeClr val="tx1"/>
                </a:solidFill>
                <a:effectLst/>
                <a:latin typeface="Söhne"/>
              </a:rPr>
              <a:t>7. Electrospinning: </a:t>
            </a:r>
            <a:endParaRPr lang="en-US" dirty="0">
              <a:solidFill>
                <a:schemeClr val="tx1"/>
              </a:solidFill>
            </a:endParaRPr>
          </a:p>
        </p:txBody>
      </p:sp>
      <p:sp>
        <p:nvSpPr>
          <p:cNvPr id="3" name="Content Placeholder 2">
            <a:extLst>
              <a:ext uri="{FF2B5EF4-FFF2-40B4-BE49-F238E27FC236}">
                <a16:creationId xmlns:a16="http://schemas.microsoft.com/office/drawing/2014/main" id="{52AD4954-F171-BA4C-1485-49E89CF427FE}"/>
              </a:ext>
            </a:extLst>
          </p:cNvPr>
          <p:cNvSpPr>
            <a:spLocks noGrp="1"/>
          </p:cNvSpPr>
          <p:nvPr>
            <p:ph idx="1"/>
          </p:nvPr>
        </p:nvSpPr>
        <p:spPr/>
        <p:txBody>
          <a:bodyPr/>
          <a:lstStyle/>
          <a:p>
            <a:r>
              <a:rPr lang="en-US" b="0" i="0" dirty="0">
                <a:solidFill>
                  <a:schemeClr val="tx1"/>
                </a:solidFill>
                <a:effectLst/>
                <a:latin typeface="Söhne"/>
              </a:rPr>
              <a:t>Electrospinning has been used to produce chitosan-based nanofibers for food packaging applications. A study published in Food Chemistry (2018) reported that </a:t>
            </a:r>
            <a:r>
              <a:rPr lang="en-US" b="0" i="0" dirty="0" err="1">
                <a:solidFill>
                  <a:schemeClr val="tx1"/>
                </a:solidFill>
                <a:effectLst/>
                <a:latin typeface="Söhne"/>
              </a:rPr>
              <a:t>electrospun</a:t>
            </a:r>
            <a:r>
              <a:rPr lang="en-US" b="0" i="0" dirty="0">
                <a:solidFill>
                  <a:schemeClr val="tx1"/>
                </a:solidFill>
                <a:effectLst/>
                <a:latin typeface="Söhne"/>
              </a:rPr>
              <a:t> chitosan nanofibers had a significantly higher water vapor barrier and antimicrobial activity than chitosan films, making them suitable for food packaging applications. Additionally, a study published in Carbohydrate Polymers (2021) reported that </a:t>
            </a:r>
            <a:r>
              <a:rPr lang="en-US" b="0" i="0" dirty="0" err="1">
                <a:solidFill>
                  <a:schemeClr val="tx1"/>
                </a:solidFill>
                <a:effectLst/>
                <a:latin typeface="Söhne"/>
              </a:rPr>
              <a:t>electrospun</a:t>
            </a:r>
            <a:r>
              <a:rPr lang="en-US" b="0" i="0" dirty="0">
                <a:solidFill>
                  <a:schemeClr val="tx1"/>
                </a:solidFill>
                <a:effectLst/>
                <a:latin typeface="Söhne"/>
              </a:rPr>
              <a:t> polyvinyl alcohol (PVA)/cellulose nanofiber composite membranes exhibited high tensile strength, flexibility, and water resistance, making them a promising candidate for food packaging applications.</a:t>
            </a:r>
          </a:p>
          <a:p>
            <a:endParaRPr lang="en-US" dirty="0">
              <a:solidFill>
                <a:schemeClr val="tx1"/>
              </a:solidFill>
            </a:endParaRPr>
          </a:p>
        </p:txBody>
      </p:sp>
    </p:spTree>
    <p:extLst>
      <p:ext uri="{BB962C8B-B14F-4D97-AF65-F5344CB8AC3E}">
        <p14:creationId xmlns:p14="http://schemas.microsoft.com/office/powerpoint/2010/main" val="3738564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EED5-8BCA-93FA-CB0F-53C24234C4E4}"/>
              </a:ext>
            </a:extLst>
          </p:cNvPr>
          <p:cNvSpPr>
            <a:spLocks noGrp="1"/>
          </p:cNvSpPr>
          <p:nvPr>
            <p:ph type="title"/>
          </p:nvPr>
        </p:nvSpPr>
        <p:spPr/>
        <p:txBody>
          <a:bodyPr/>
          <a:lstStyle/>
          <a:p>
            <a:r>
              <a:rPr lang="en-US" b="0" i="0" dirty="0">
                <a:solidFill>
                  <a:schemeClr val="tx1"/>
                </a:solidFill>
                <a:effectLst/>
                <a:latin typeface="Söhne"/>
              </a:rPr>
              <a:t>8. Atomic Layer Deposition (ALD):</a:t>
            </a:r>
            <a:endParaRPr lang="en-US" dirty="0">
              <a:solidFill>
                <a:schemeClr val="tx1"/>
              </a:solidFill>
            </a:endParaRPr>
          </a:p>
        </p:txBody>
      </p:sp>
      <p:sp>
        <p:nvSpPr>
          <p:cNvPr id="3" name="Content Placeholder 2">
            <a:extLst>
              <a:ext uri="{FF2B5EF4-FFF2-40B4-BE49-F238E27FC236}">
                <a16:creationId xmlns:a16="http://schemas.microsoft.com/office/drawing/2014/main" id="{847ADF60-0401-34BB-4637-F9046C02DC80}"/>
              </a:ext>
            </a:extLst>
          </p:cNvPr>
          <p:cNvSpPr>
            <a:spLocks noGrp="1"/>
          </p:cNvSpPr>
          <p:nvPr>
            <p:ph idx="1"/>
          </p:nvPr>
        </p:nvSpPr>
        <p:spPr/>
        <p:txBody>
          <a:bodyPr/>
          <a:lstStyle/>
          <a:p>
            <a:r>
              <a:rPr lang="en-US" b="0" i="0" dirty="0">
                <a:solidFill>
                  <a:schemeClr val="tx1"/>
                </a:solidFill>
                <a:effectLst/>
                <a:latin typeface="Söhne"/>
              </a:rPr>
              <a:t>ALD has been used to deposit thin coatings on food packaging materials. A study published in the Journal of Food Engineering (2019) reported that ALD coatings of aluminum oxide and titanium dioxide could improve the barrier properties of cellulose nanofiber-based food packaging materials, reducing the permeation of oxygen and water vapor. The study also reported that ALD coatings could improve the mechanical properties of the packaging materials.</a:t>
            </a:r>
          </a:p>
          <a:p>
            <a:endParaRPr lang="en-US" dirty="0">
              <a:solidFill>
                <a:schemeClr val="tx1"/>
              </a:solidFill>
            </a:endParaRPr>
          </a:p>
        </p:txBody>
      </p:sp>
    </p:spTree>
    <p:extLst>
      <p:ext uri="{BB962C8B-B14F-4D97-AF65-F5344CB8AC3E}">
        <p14:creationId xmlns:p14="http://schemas.microsoft.com/office/powerpoint/2010/main" val="3377293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0C6F-B70A-B0F1-E52D-A02F931F627F}"/>
              </a:ext>
            </a:extLst>
          </p:cNvPr>
          <p:cNvSpPr>
            <a:spLocks noGrp="1"/>
          </p:cNvSpPr>
          <p:nvPr>
            <p:ph type="title"/>
          </p:nvPr>
        </p:nvSpPr>
        <p:spPr/>
        <p:txBody>
          <a:bodyPr/>
          <a:lstStyle/>
          <a:p>
            <a:r>
              <a:rPr lang="en-US" b="0" i="0" dirty="0">
                <a:solidFill>
                  <a:schemeClr val="tx1"/>
                </a:solidFill>
                <a:effectLst/>
                <a:latin typeface="Söhne"/>
              </a:rPr>
              <a:t>9. Plasma Coating:</a:t>
            </a:r>
            <a:endParaRPr lang="en-US" dirty="0">
              <a:solidFill>
                <a:schemeClr val="tx1"/>
              </a:solidFill>
            </a:endParaRPr>
          </a:p>
        </p:txBody>
      </p:sp>
      <p:sp>
        <p:nvSpPr>
          <p:cNvPr id="3" name="Content Placeholder 2">
            <a:extLst>
              <a:ext uri="{FF2B5EF4-FFF2-40B4-BE49-F238E27FC236}">
                <a16:creationId xmlns:a16="http://schemas.microsoft.com/office/drawing/2014/main" id="{0829C6F7-9D45-1FDC-561E-629A84AD7EFF}"/>
              </a:ext>
            </a:extLst>
          </p:cNvPr>
          <p:cNvSpPr>
            <a:spLocks noGrp="1"/>
          </p:cNvSpPr>
          <p:nvPr>
            <p:ph idx="1"/>
          </p:nvPr>
        </p:nvSpPr>
        <p:spPr/>
        <p:txBody>
          <a:bodyPr/>
          <a:lstStyle/>
          <a:p>
            <a:r>
              <a:rPr lang="en-US" b="0" i="0" dirty="0">
                <a:solidFill>
                  <a:schemeClr val="tx1"/>
                </a:solidFill>
                <a:effectLst/>
                <a:latin typeface="Söhne"/>
              </a:rPr>
              <a:t>Plasma coating has been used to produce antimicrobial coatings on food packaging materials. A study published in the Journal of Food Science (2016) reported that plasma coating of polyethylene films with allyl isothiocyanate (AIT) resulted in a significant reduction of Escherichia coli O157:H7 and Listeria monocytogenes, two common foodborne pathogens. The study also reported that the plasma coating did not affect the mechanical properties of the films.</a:t>
            </a:r>
          </a:p>
          <a:p>
            <a:endParaRPr lang="en-US" dirty="0">
              <a:solidFill>
                <a:schemeClr val="tx1"/>
              </a:solidFill>
            </a:endParaRPr>
          </a:p>
        </p:txBody>
      </p:sp>
    </p:spTree>
    <p:extLst>
      <p:ext uri="{BB962C8B-B14F-4D97-AF65-F5344CB8AC3E}">
        <p14:creationId xmlns:p14="http://schemas.microsoft.com/office/powerpoint/2010/main" val="3294238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C69E8-8609-1B9A-0EE1-A0A601366BC6}"/>
              </a:ext>
            </a:extLst>
          </p:cNvPr>
          <p:cNvSpPr>
            <a:spLocks noGrp="1"/>
          </p:cNvSpPr>
          <p:nvPr>
            <p:ph type="title"/>
          </p:nvPr>
        </p:nvSpPr>
        <p:spPr/>
        <p:txBody>
          <a:bodyPr/>
          <a:lstStyle/>
          <a:p>
            <a:r>
              <a:rPr lang="en-US" i="0" dirty="0">
                <a:latin typeface="Calibri" panose="020F0502020204030204" pitchFamily="34" charset="0"/>
                <a:cs typeface="Calibri" panose="020F0502020204030204" pitchFamily="34" charset="0"/>
              </a:rPr>
              <a:t>APPLICATIONS IN FOOD INDUSTRY</a:t>
            </a:r>
          </a:p>
        </p:txBody>
      </p:sp>
      <p:sp>
        <p:nvSpPr>
          <p:cNvPr id="3" name="Content Placeholder 2">
            <a:extLst>
              <a:ext uri="{FF2B5EF4-FFF2-40B4-BE49-F238E27FC236}">
                <a16:creationId xmlns:a16="http://schemas.microsoft.com/office/drawing/2014/main" id="{A757A3A2-41B6-EC42-4727-F54353FA29F3}"/>
              </a:ext>
            </a:extLst>
          </p:cNvPr>
          <p:cNvSpPr>
            <a:spLocks noGrp="1"/>
          </p:cNvSpPr>
          <p:nvPr>
            <p:ph idx="1"/>
          </p:nvPr>
        </p:nvSpPr>
        <p:spPr/>
        <p:txBody>
          <a:bodyPr>
            <a:normAutofit/>
          </a:bodyPr>
          <a:lstStyle/>
          <a:p>
            <a:pPr marL="0" indent="0" algn="l">
              <a:buNone/>
            </a:pPr>
            <a:r>
              <a:rPr lang="en-US" b="0" i="0" dirty="0">
                <a:solidFill>
                  <a:schemeClr val="tx1"/>
                </a:solidFill>
                <a:effectLst/>
                <a:latin typeface="Söhne"/>
              </a:rPr>
              <a:t>Emerging coating techniques can be applied to a wide range of foods, including:</a:t>
            </a:r>
          </a:p>
          <a:p>
            <a:pPr algn="l">
              <a:buFont typeface="+mj-lt"/>
              <a:buAutoNum type="arabicPeriod"/>
            </a:pPr>
            <a:r>
              <a:rPr lang="en-US" b="0" i="0" dirty="0">
                <a:solidFill>
                  <a:schemeClr val="tx1"/>
                </a:solidFill>
                <a:effectLst/>
                <a:latin typeface="Söhne"/>
              </a:rPr>
              <a:t>Fruits and vegetables: Electrospinning and supercritical fluid coating can be used to produce edible coatings for fruits and vegetables, which can help to maintain their freshness and extend their shelf life. Plasma coating can also be used to reduce the presence of harmful bacteria and fungi on the surface of fruits and vegetables.</a:t>
            </a:r>
          </a:p>
          <a:p>
            <a:pPr algn="l">
              <a:buFont typeface="+mj-lt"/>
              <a:buAutoNum type="arabicPeriod"/>
            </a:pPr>
            <a:r>
              <a:rPr lang="en-US" b="0" i="0" dirty="0">
                <a:solidFill>
                  <a:schemeClr val="tx1"/>
                </a:solidFill>
                <a:effectLst/>
                <a:latin typeface="Söhne"/>
              </a:rPr>
              <a:t>Meat and poultry: Plasma coating and nanotechnology-based coatings can be used to prevent the growth of bacteria on the surface of meat and poultry, helping to improve their safety and extend their shelf life.</a:t>
            </a:r>
          </a:p>
          <a:p>
            <a:endParaRPr lang="en-US" dirty="0">
              <a:solidFill>
                <a:schemeClr val="tx1"/>
              </a:solidFill>
            </a:endParaRPr>
          </a:p>
        </p:txBody>
      </p:sp>
    </p:spTree>
    <p:extLst>
      <p:ext uri="{BB962C8B-B14F-4D97-AF65-F5344CB8AC3E}">
        <p14:creationId xmlns:p14="http://schemas.microsoft.com/office/powerpoint/2010/main" val="1777516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FCC8EE-080D-C907-FB14-DE794B25C595}"/>
              </a:ext>
            </a:extLst>
          </p:cNvPr>
          <p:cNvSpPr>
            <a:spLocks noGrp="1"/>
          </p:cNvSpPr>
          <p:nvPr>
            <p:ph idx="1"/>
          </p:nvPr>
        </p:nvSpPr>
        <p:spPr>
          <a:xfrm>
            <a:off x="1166190" y="1073426"/>
            <a:ext cx="9882809" cy="4960552"/>
          </a:xfrm>
        </p:spPr>
        <p:txBody>
          <a:bodyPr>
            <a:normAutofit/>
          </a:bodyPr>
          <a:lstStyle/>
          <a:p>
            <a:pPr marL="0" indent="0" algn="l">
              <a:buNone/>
            </a:pPr>
            <a:r>
              <a:rPr lang="en-US" b="0" i="0" dirty="0">
                <a:solidFill>
                  <a:schemeClr val="tx1"/>
                </a:solidFill>
                <a:effectLst/>
                <a:latin typeface="Söhne"/>
              </a:rPr>
              <a:t>3. Dairy products: ALD coatings can be used to improve the barrier properties of dairy packaging materials, reducing the permeation of oxygen and water vapor and extending the shelf life of dairy products.</a:t>
            </a:r>
          </a:p>
          <a:p>
            <a:pPr marL="0" indent="0" algn="l">
              <a:buNone/>
            </a:pPr>
            <a:r>
              <a:rPr lang="en-US" b="0" i="0" dirty="0">
                <a:solidFill>
                  <a:schemeClr val="tx1"/>
                </a:solidFill>
                <a:effectLst/>
                <a:latin typeface="Söhne"/>
              </a:rPr>
              <a:t>4. Snacks and confectionery: Supercritical fluid coating and nanotechnology-based coatings can be used to produce edible coatings for snacks and confectionery, which can help to improve their sensory quality and extend their shelf life.</a:t>
            </a:r>
          </a:p>
          <a:p>
            <a:pPr marL="0" indent="0" algn="l">
              <a:buNone/>
            </a:pPr>
            <a:r>
              <a:rPr lang="en-US" b="0" i="0" dirty="0">
                <a:solidFill>
                  <a:schemeClr val="tx1"/>
                </a:solidFill>
                <a:effectLst/>
                <a:latin typeface="Söhne"/>
              </a:rPr>
              <a:t>Overall, emerging coating techniques have a wide range of potential applications in the food industry, from extending shelf life and improving food safety to enhancing sensory quality and reducing food waste for a variety of food products.</a:t>
            </a:r>
          </a:p>
          <a:p>
            <a:endParaRPr lang="en-US" dirty="0">
              <a:solidFill>
                <a:schemeClr val="tx1"/>
              </a:solidFill>
            </a:endParaRPr>
          </a:p>
        </p:txBody>
      </p:sp>
    </p:spTree>
    <p:extLst>
      <p:ext uri="{BB962C8B-B14F-4D97-AF65-F5344CB8AC3E}">
        <p14:creationId xmlns:p14="http://schemas.microsoft.com/office/powerpoint/2010/main" val="3870087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4F4D-D03B-3A2F-1C42-0D322881DB37}"/>
              </a:ext>
            </a:extLst>
          </p:cNvPr>
          <p:cNvSpPr>
            <a:spLocks noGrp="1"/>
          </p:cNvSpPr>
          <p:nvPr>
            <p:ph type="title"/>
          </p:nvPr>
        </p:nvSpPr>
        <p:spPr/>
        <p:txBody>
          <a:bodyPr/>
          <a:lstStyle/>
          <a:p>
            <a:r>
              <a:rPr lang="en-US" i="0" dirty="0">
                <a:latin typeface="Calibri" panose="020F0502020204030204" pitchFamily="34" charset="0"/>
                <a:cs typeface="Calibri" panose="020F0502020204030204" pitchFamily="34" charset="0"/>
              </a:rPr>
              <a:t>CHALLENGES RELATED TO THESE TECHNIQUES </a:t>
            </a:r>
          </a:p>
        </p:txBody>
      </p:sp>
      <p:sp>
        <p:nvSpPr>
          <p:cNvPr id="3" name="Content Placeholder 2">
            <a:extLst>
              <a:ext uri="{FF2B5EF4-FFF2-40B4-BE49-F238E27FC236}">
                <a16:creationId xmlns:a16="http://schemas.microsoft.com/office/drawing/2014/main" id="{B9C9E061-331F-EDE6-9A0F-B064593CBE8E}"/>
              </a:ext>
            </a:extLst>
          </p:cNvPr>
          <p:cNvSpPr>
            <a:spLocks noGrp="1"/>
          </p:cNvSpPr>
          <p:nvPr>
            <p:ph idx="1"/>
          </p:nvPr>
        </p:nvSpPr>
        <p:spPr/>
        <p:txBody>
          <a:bodyPr>
            <a:normAutofit fontScale="92500"/>
          </a:bodyPr>
          <a:lstStyle/>
          <a:p>
            <a:pPr algn="l"/>
            <a:r>
              <a:rPr lang="en-US" b="0" i="0" dirty="0">
                <a:solidFill>
                  <a:schemeClr val="tx1"/>
                </a:solidFill>
                <a:effectLst/>
                <a:latin typeface="Söhne"/>
              </a:rPr>
              <a:t>While emerging coating techniques have a lot of potential for improving the quality and safety of food products, they also come with several challenges that need to be addressed. Here are some challenges related to these techniques:</a:t>
            </a:r>
          </a:p>
          <a:p>
            <a:pPr algn="l">
              <a:buFont typeface="+mj-lt"/>
              <a:buAutoNum type="arabicPeriod"/>
            </a:pPr>
            <a:r>
              <a:rPr lang="en-US" b="1" i="0" dirty="0">
                <a:solidFill>
                  <a:schemeClr val="tx1"/>
                </a:solidFill>
                <a:effectLst/>
                <a:latin typeface="Söhne"/>
              </a:rPr>
              <a:t>Cost: </a:t>
            </a:r>
            <a:r>
              <a:rPr lang="en-US" b="0" i="0" dirty="0">
                <a:solidFill>
                  <a:schemeClr val="tx1"/>
                </a:solidFill>
                <a:effectLst/>
                <a:latin typeface="Söhne"/>
              </a:rPr>
              <a:t>Many emerging coating techniques involve the use of specialized equipment and materials, which can be expensive to acquire and operate. This can make it challenging to scale up these techniques for commercial use.</a:t>
            </a:r>
          </a:p>
          <a:p>
            <a:pPr algn="l">
              <a:buFont typeface="+mj-lt"/>
              <a:buAutoNum type="arabicPeriod"/>
            </a:pPr>
            <a:r>
              <a:rPr lang="en-US" b="1" i="0" dirty="0">
                <a:solidFill>
                  <a:schemeClr val="tx1"/>
                </a:solidFill>
                <a:effectLst/>
                <a:latin typeface="Söhne"/>
              </a:rPr>
              <a:t>Safety: </a:t>
            </a:r>
            <a:r>
              <a:rPr lang="en-US" b="0" i="0" dirty="0">
                <a:solidFill>
                  <a:schemeClr val="tx1"/>
                </a:solidFill>
                <a:effectLst/>
                <a:latin typeface="Söhne"/>
              </a:rPr>
              <a:t>Some emerging coating techniques involve the use of chemicals or materials that may be hazardous to human health or the environment. It is important to ensure that these techniques are safe for both consumers and workers involved in their production.</a:t>
            </a:r>
          </a:p>
          <a:p>
            <a:endParaRPr lang="en-US" dirty="0">
              <a:solidFill>
                <a:schemeClr val="tx1"/>
              </a:solidFill>
            </a:endParaRPr>
          </a:p>
        </p:txBody>
      </p:sp>
    </p:spTree>
    <p:extLst>
      <p:ext uri="{BB962C8B-B14F-4D97-AF65-F5344CB8AC3E}">
        <p14:creationId xmlns:p14="http://schemas.microsoft.com/office/powerpoint/2010/main" val="428471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75DB41-2AC4-D597-BA5F-95585678A442}"/>
              </a:ext>
            </a:extLst>
          </p:cNvPr>
          <p:cNvSpPr txBox="1"/>
          <p:nvPr/>
        </p:nvSpPr>
        <p:spPr>
          <a:xfrm>
            <a:off x="821636" y="1317487"/>
            <a:ext cx="10164416" cy="4801314"/>
          </a:xfrm>
          <a:prstGeom prst="rect">
            <a:avLst/>
          </a:prstGeom>
          <a:noFill/>
        </p:spPr>
        <p:txBody>
          <a:bodyPr wrap="square">
            <a:spAutoFit/>
          </a:bodyPr>
          <a:lstStyle/>
          <a:p>
            <a:pPr algn="just"/>
            <a:r>
              <a:rPr lang="en-US" b="0" i="0" dirty="0">
                <a:effectLst/>
                <a:latin typeface="Söhne"/>
              </a:rPr>
              <a:t>Some of the most common conventional coating methods include:</a:t>
            </a:r>
          </a:p>
          <a:p>
            <a:pPr marL="342900" indent="-342900" algn="just">
              <a:buFont typeface="+mj-lt"/>
              <a:buAutoNum type="arabicPeriod"/>
            </a:pPr>
            <a:r>
              <a:rPr lang="en-US" b="1" i="0" dirty="0">
                <a:effectLst/>
                <a:latin typeface="Söhne"/>
              </a:rPr>
              <a:t>Brushing: </a:t>
            </a:r>
            <a:r>
              <a:rPr lang="en-US" b="0" i="0" dirty="0">
                <a:effectLst/>
                <a:latin typeface="Söhne"/>
              </a:rPr>
              <a:t>Coatings are applied manually with a brush, typically used for small-scale projects or touch-up work.</a:t>
            </a:r>
          </a:p>
          <a:p>
            <a:pPr marL="342900" indent="-342900" algn="just">
              <a:buFont typeface="+mj-lt"/>
              <a:buAutoNum type="arabicPeriod"/>
            </a:pPr>
            <a:r>
              <a:rPr lang="en-US" b="1" i="0" dirty="0">
                <a:effectLst/>
                <a:latin typeface="Söhne"/>
              </a:rPr>
              <a:t>Spraying:</a:t>
            </a:r>
            <a:r>
              <a:rPr lang="en-US" b="0" i="0" dirty="0">
                <a:effectLst/>
                <a:latin typeface="Söhne"/>
              </a:rPr>
              <a:t> Coatings are applied using a spray gun, typically used for large-scale projects, such as painting a building or vehicle.</a:t>
            </a:r>
          </a:p>
          <a:p>
            <a:pPr marL="342900" indent="-342900" algn="just">
              <a:buFont typeface="+mj-lt"/>
              <a:buAutoNum type="arabicPeriod"/>
            </a:pPr>
            <a:r>
              <a:rPr lang="en-US" b="1" i="0" dirty="0">
                <a:effectLst/>
                <a:latin typeface="Söhne"/>
              </a:rPr>
              <a:t>Dipping: </a:t>
            </a:r>
            <a:r>
              <a:rPr lang="en-US" b="0" i="0" dirty="0">
                <a:effectLst/>
                <a:latin typeface="Söhne"/>
              </a:rPr>
              <a:t>Parts or objects are dipped into a coating solution or bath, allowing the coating to adhere to the surface.</a:t>
            </a:r>
          </a:p>
          <a:p>
            <a:pPr marL="342900" indent="-342900" algn="just">
              <a:buFont typeface="+mj-lt"/>
              <a:buAutoNum type="arabicPeriod"/>
            </a:pPr>
            <a:r>
              <a:rPr lang="en-US" b="1" i="0" dirty="0">
                <a:effectLst/>
                <a:latin typeface="Söhne"/>
              </a:rPr>
              <a:t>Roll-to-roll coating: </a:t>
            </a:r>
            <a:r>
              <a:rPr lang="en-US" b="0" i="0" dirty="0">
                <a:effectLst/>
                <a:latin typeface="Söhne"/>
              </a:rPr>
              <a:t>Coatings are applied to a continuous strip of material as it passes through rollers, typically used in the manufacturing of films, foils, and papers.</a:t>
            </a:r>
          </a:p>
          <a:p>
            <a:pPr marL="342900" indent="-342900" algn="just">
              <a:buFont typeface="+mj-lt"/>
              <a:buAutoNum type="arabicPeriod"/>
            </a:pPr>
            <a:r>
              <a:rPr lang="en-US" b="1" i="0" dirty="0">
                <a:effectLst/>
                <a:latin typeface="Söhne"/>
              </a:rPr>
              <a:t>Electrophoretic deposition:</a:t>
            </a:r>
            <a:r>
              <a:rPr lang="en-US" b="0" i="0" dirty="0">
                <a:effectLst/>
                <a:latin typeface="Söhne"/>
              </a:rPr>
              <a:t> A charged coating is deposited onto a surface by attracting it with an electric field.</a:t>
            </a:r>
          </a:p>
          <a:p>
            <a:pPr marL="342900" indent="-342900" algn="just">
              <a:buFont typeface="+mj-lt"/>
              <a:buAutoNum type="arabicPeriod"/>
            </a:pPr>
            <a:r>
              <a:rPr lang="en-US" b="1" i="0" dirty="0">
                <a:effectLst/>
                <a:latin typeface="Söhne"/>
              </a:rPr>
              <a:t>Electroplating: </a:t>
            </a:r>
            <a:r>
              <a:rPr lang="en-US" b="0" i="0" dirty="0">
                <a:effectLst/>
                <a:latin typeface="Söhne"/>
              </a:rPr>
              <a:t>A metallic coating is deposited onto a surface by electrochemical reaction.</a:t>
            </a:r>
          </a:p>
          <a:p>
            <a:pPr marL="342900" indent="-342900" algn="just">
              <a:buFont typeface="+mj-lt"/>
              <a:buAutoNum type="arabicPeriod"/>
            </a:pPr>
            <a:r>
              <a:rPr lang="en-US" b="1" i="0" dirty="0">
                <a:effectLst/>
                <a:latin typeface="Söhne"/>
              </a:rPr>
              <a:t>Powder coating: </a:t>
            </a:r>
            <a:r>
              <a:rPr lang="en-US" b="0" i="0" dirty="0">
                <a:effectLst/>
                <a:latin typeface="Söhne"/>
              </a:rPr>
              <a:t>A dry powder coating is applied to a surface using an electrostatic charge and cured through heat.</a:t>
            </a:r>
          </a:p>
          <a:p>
            <a:pPr marL="342900" indent="-342900" algn="just">
              <a:buFont typeface="+mj-lt"/>
              <a:buAutoNum type="arabicPeriod"/>
            </a:pPr>
            <a:r>
              <a:rPr lang="en-US" b="1" i="0" dirty="0">
                <a:effectLst/>
                <a:latin typeface="Söhne"/>
              </a:rPr>
              <a:t>Thermal spraying: </a:t>
            </a:r>
            <a:r>
              <a:rPr lang="en-US" b="0" i="0" dirty="0">
                <a:effectLst/>
                <a:latin typeface="Söhne"/>
              </a:rPr>
              <a:t>A coating material is melted and sprayed onto a surface to create a protective layer.</a:t>
            </a:r>
          </a:p>
          <a:p>
            <a:pPr algn="just"/>
            <a:r>
              <a:rPr lang="en-US" b="0" i="0" dirty="0">
                <a:effectLst/>
                <a:latin typeface="Söhne"/>
              </a:rPr>
              <a:t>These methods have been used for many years and are still widely used in various industries, but they have some limitations and drawbacks that have led to the development of alternative coating technologies.</a:t>
            </a:r>
          </a:p>
        </p:txBody>
      </p:sp>
      <p:sp>
        <p:nvSpPr>
          <p:cNvPr id="4" name="TextBox 3">
            <a:extLst>
              <a:ext uri="{FF2B5EF4-FFF2-40B4-BE49-F238E27FC236}">
                <a16:creationId xmlns:a16="http://schemas.microsoft.com/office/drawing/2014/main" id="{58013092-C281-655F-72A9-126F3EF0FD6A}"/>
              </a:ext>
            </a:extLst>
          </p:cNvPr>
          <p:cNvSpPr txBox="1"/>
          <p:nvPr/>
        </p:nvSpPr>
        <p:spPr>
          <a:xfrm>
            <a:off x="1166191" y="609600"/>
            <a:ext cx="8905461"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CONVENTIONAL COATING TECHNQIUES </a:t>
            </a:r>
          </a:p>
        </p:txBody>
      </p:sp>
    </p:spTree>
    <p:extLst>
      <p:ext uri="{BB962C8B-B14F-4D97-AF65-F5344CB8AC3E}">
        <p14:creationId xmlns:p14="http://schemas.microsoft.com/office/powerpoint/2010/main" val="4124581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0AD516-EA33-2877-587A-E834525B7A72}"/>
              </a:ext>
            </a:extLst>
          </p:cNvPr>
          <p:cNvSpPr>
            <a:spLocks noGrp="1"/>
          </p:cNvSpPr>
          <p:nvPr>
            <p:ph idx="1"/>
          </p:nvPr>
        </p:nvSpPr>
        <p:spPr>
          <a:xfrm>
            <a:off x="993913" y="795130"/>
            <a:ext cx="10055087" cy="5238848"/>
          </a:xfrm>
        </p:spPr>
        <p:txBody>
          <a:bodyPr>
            <a:normAutofit fontScale="92500" lnSpcReduction="10000"/>
          </a:bodyPr>
          <a:lstStyle/>
          <a:p>
            <a:pPr marL="0" indent="0" algn="l">
              <a:buNone/>
            </a:pPr>
            <a:r>
              <a:rPr lang="en-US" b="1" dirty="0">
                <a:solidFill>
                  <a:schemeClr val="tx1"/>
                </a:solidFill>
                <a:latin typeface="Söhne"/>
              </a:rPr>
              <a:t>3. </a:t>
            </a:r>
            <a:r>
              <a:rPr lang="en-US" b="1" i="0" dirty="0">
                <a:solidFill>
                  <a:schemeClr val="tx1"/>
                </a:solidFill>
                <a:effectLst/>
                <a:latin typeface="Söhne"/>
              </a:rPr>
              <a:t>Regulatory approval: </a:t>
            </a:r>
            <a:r>
              <a:rPr lang="en-US" b="0" i="0" dirty="0">
                <a:solidFill>
                  <a:schemeClr val="tx1"/>
                </a:solidFill>
                <a:effectLst/>
                <a:latin typeface="Söhne"/>
              </a:rPr>
              <a:t>Before emerging coating techniques can be used in the food industry, they must be approved by regulatory agencies such as the FDA or EFSA. This process can be time-consuming and expensive, and it may require additional research to demonstrate the safety and effectiveness of these techniques.</a:t>
            </a:r>
          </a:p>
          <a:p>
            <a:pPr marL="0" indent="0" algn="l">
              <a:buNone/>
            </a:pPr>
            <a:r>
              <a:rPr lang="en-US" b="1" i="0" dirty="0">
                <a:solidFill>
                  <a:schemeClr val="tx1"/>
                </a:solidFill>
                <a:effectLst/>
                <a:latin typeface="Söhne"/>
              </a:rPr>
              <a:t>4. Compatibility: </a:t>
            </a:r>
            <a:r>
              <a:rPr lang="en-US" b="0" i="0" dirty="0">
                <a:solidFill>
                  <a:schemeClr val="tx1"/>
                </a:solidFill>
                <a:effectLst/>
                <a:latin typeface="Söhne"/>
              </a:rPr>
              <a:t>Emerging coating techniques may not be compatible with all types of food products or packaging materials. It is important to identify which techniques are best suited for specific applications to ensure that they are effective and safe.</a:t>
            </a:r>
          </a:p>
          <a:p>
            <a:pPr marL="0" indent="0" algn="l">
              <a:buNone/>
            </a:pPr>
            <a:r>
              <a:rPr lang="en-US" b="1" i="0" dirty="0">
                <a:solidFill>
                  <a:schemeClr val="tx1"/>
                </a:solidFill>
                <a:effectLst/>
                <a:latin typeface="Söhne"/>
              </a:rPr>
              <a:t>5. Shelf life: </a:t>
            </a:r>
            <a:r>
              <a:rPr lang="en-US" b="0" i="0" dirty="0">
                <a:solidFill>
                  <a:schemeClr val="tx1"/>
                </a:solidFill>
                <a:effectLst/>
                <a:latin typeface="Söhne"/>
              </a:rPr>
              <a:t>While many emerging coating techniques have been shown to improve the shelf life of food products, they may also introduce new challenges related to storage and transport. For example, some coatings may be sensitive to temperature or humidity, which could affect their effectiveness over time.</a:t>
            </a:r>
          </a:p>
          <a:p>
            <a:pPr marL="0" indent="0" algn="l">
              <a:buNone/>
            </a:pPr>
            <a:r>
              <a:rPr lang="en-US" b="0" i="0" dirty="0">
                <a:solidFill>
                  <a:schemeClr val="tx1"/>
                </a:solidFill>
                <a:effectLst/>
                <a:latin typeface="Söhne"/>
              </a:rPr>
              <a:t>Overall, addressing these challenges will be important for realizing the full potential of emerging coating techniques in the food industry. By doing so, we can develop new and innovative ways to improve the safety, quality, and sustainability of our food supply.</a:t>
            </a:r>
          </a:p>
          <a:p>
            <a:endParaRPr lang="en-US" dirty="0">
              <a:solidFill>
                <a:schemeClr val="tx1"/>
              </a:solidFill>
            </a:endParaRPr>
          </a:p>
        </p:txBody>
      </p:sp>
    </p:spTree>
    <p:extLst>
      <p:ext uri="{BB962C8B-B14F-4D97-AF65-F5344CB8AC3E}">
        <p14:creationId xmlns:p14="http://schemas.microsoft.com/office/powerpoint/2010/main" val="3412106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B17EA-930E-3FC2-5EF0-1C7D09101AE4}"/>
              </a:ext>
            </a:extLst>
          </p:cNvPr>
          <p:cNvSpPr>
            <a:spLocks noGrp="1"/>
          </p:cNvSpPr>
          <p:nvPr>
            <p:ph type="title"/>
          </p:nvPr>
        </p:nvSpPr>
        <p:spPr/>
        <p:txBody>
          <a:bodyPr/>
          <a:lstStyle/>
          <a:p>
            <a:r>
              <a:rPr lang="en-US" i="0" dirty="0">
                <a:latin typeface="Calibri" panose="020F0502020204030204" pitchFamily="34" charset="0"/>
                <a:cs typeface="Calibri" panose="020F0502020204030204" pitchFamily="34" charset="0"/>
              </a:rPr>
              <a:t>FUTURE PERSPECTIVE</a:t>
            </a:r>
          </a:p>
        </p:txBody>
      </p:sp>
      <p:sp>
        <p:nvSpPr>
          <p:cNvPr id="3" name="Content Placeholder 2">
            <a:extLst>
              <a:ext uri="{FF2B5EF4-FFF2-40B4-BE49-F238E27FC236}">
                <a16:creationId xmlns:a16="http://schemas.microsoft.com/office/drawing/2014/main" id="{33EF3643-EC9C-161D-F20E-3C223DB279D9}"/>
              </a:ext>
            </a:extLst>
          </p:cNvPr>
          <p:cNvSpPr>
            <a:spLocks noGrp="1"/>
          </p:cNvSpPr>
          <p:nvPr>
            <p:ph idx="1"/>
          </p:nvPr>
        </p:nvSpPr>
        <p:spPr/>
        <p:txBody>
          <a:bodyPr>
            <a:normAutofit fontScale="85000" lnSpcReduction="10000"/>
          </a:bodyPr>
          <a:lstStyle/>
          <a:p>
            <a:pPr algn="l"/>
            <a:r>
              <a:rPr lang="en-US" b="0" i="0" dirty="0">
                <a:solidFill>
                  <a:schemeClr val="tx1"/>
                </a:solidFill>
                <a:effectLst/>
                <a:latin typeface="Söhne"/>
              </a:rPr>
              <a:t>What can be said is that there is an increasing trend towards the use of sustainable and eco-friendly coating techniques in the food industry. Consumers are becoming more aware of the impact of food production on the environment, and there is growing demand for products that are produced using environmentally-friendly processes. Therefore, coating techniques that offer sustainability benefits, such as those that use natural or biodegradable materials, are likely to gain more popularity in the future.</a:t>
            </a:r>
          </a:p>
          <a:p>
            <a:pPr algn="l"/>
            <a:r>
              <a:rPr lang="en-US" b="0" i="0" dirty="0">
                <a:solidFill>
                  <a:schemeClr val="tx1"/>
                </a:solidFill>
                <a:effectLst/>
                <a:latin typeface="Söhne"/>
              </a:rPr>
              <a:t>Furthermore, coating techniques that can be easily integrated into existing food production processes and that offer cost and time savings are also likely to be favored by the food industry. Techniques that require specialized equipment or extensive training may be more challenging to adopt on a large scale.</a:t>
            </a:r>
          </a:p>
          <a:p>
            <a:pPr algn="l"/>
            <a:r>
              <a:rPr lang="en-US" b="0" i="0" dirty="0">
                <a:solidFill>
                  <a:schemeClr val="tx1"/>
                </a:solidFill>
                <a:effectLst/>
                <a:latin typeface="Söhne"/>
              </a:rPr>
              <a:t>Ultimately, the choice of coating technique will depend on a variety of factors, including the specific food product, the desired properties of the coating, and the cost and feasibility of the technique for large-scale production.</a:t>
            </a:r>
          </a:p>
          <a:p>
            <a:endParaRPr lang="en-US" dirty="0">
              <a:solidFill>
                <a:schemeClr val="tx1"/>
              </a:solidFill>
            </a:endParaRPr>
          </a:p>
        </p:txBody>
      </p:sp>
    </p:spTree>
    <p:extLst>
      <p:ext uri="{BB962C8B-B14F-4D97-AF65-F5344CB8AC3E}">
        <p14:creationId xmlns:p14="http://schemas.microsoft.com/office/powerpoint/2010/main" val="2720036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6DAD3-4C4F-4B5C-5547-9AEAC28529FC}"/>
              </a:ext>
            </a:extLst>
          </p:cNvPr>
          <p:cNvSpPr>
            <a:spLocks noGrp="1"/>
          </p:cNvSpPr>
          <p:nvPr>
            <p:ph type="title"/>
          </p:nvPr>
        </p:nvSpPr>
        <p:spPr/>
        <p:txBody>
          <a:bodyPr/>
          <a:lstStyle/>
          <a:p>
            <a:r>
              <a:rPr lang="en-US" i="0" dirty="0">
                <a:latin typeface="Calibri" panose="020F0502020204030204" pitchFamily="34" charset="0"/>
                <a:cs typeface="Calibri" panose="020F0502020204030204" pitchFamily="34" charset="0"/>
              </a:rPr>
              <a:t>FURTHER READING</a:t>
            </a:r>
          </a:p>
        </p:txBody>
      </p:sp>
      <p:sp>
        <p:nvSpPr>
          <p:cNvPr id="3" name="Content Placeholder 2">
            <a:extLst>
              <a:ext uri="{FF2B5EF4-FFF2-40B4-BE49-F238E27FC236}">
                <a16:creationId xmlns:a16="http://schemas.microsoft.com/office/drawing/2014/main" id="{BE34FC39-A625-4137-7F64-81496FEA65B6}"/>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hlinkClick r:id="rId2"/>
              </a:rPr>
              <a:t>https://pubs.rsc.org/en/content/articlehtml/2016/ra/c6ra13237e</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3"/>
              </a:rPr>
              <a:t>https://ift.onlinelibrary.wiley.com/doi/abs/10.1111/1541-4337.12556</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4"/>
              </a:rPr>
              <a:t>https://onlinelibrary.wiley.com/doi/abs/10.1002/adma.201200397</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5"/>
              </a:rPr>
              <a:t>https://link.springer.com/article/10.1007/s11947-021-02753-5</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6"/>
              </a:rPr>
              <a:t>https://www.sciencedirect.com/science/article/pii/S2468023020307264</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7"/>
              </a:rPr>
              <a:t>https://www.sciencedirect.com/science/article/pii/S0924224419306491</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8"/>
              </a:rPr>
              <a:t>https://www.sciencedirect.com/science/article/pii/S0001868620300671</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9"/>
              </a:rPr>
              <a:t>https://www.sciencedirect.com/science/article/pii/S0963996920310061</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965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F6D60C-1925-1979-7078-2ADC69E0869B}"/>
              </a:ext>
            </a:extLst>
          </p:cNvPr>
          <p:cNvSpPr txBox="1"/>
          <p:nvPr/>
        </p:nvSpPr>
        <p:spPr>
          <a:xfrm>
            <a:off x="715617" y="1478917"/>
            <a:ext cx="10760765" cy="4801314"/>
          </a:xfrm>
          <a:prstGeom prst="rect">
            <a:avLst/>
          </a:prstGeom>
          <a:noFill/>
        </p:spPr>
        <p:txBody>
          <a:bodyPr wrap="square">
            <a:spAutoFit/>
          </a:bodyPr>
          <a:lstStyle/>
          <a:p>
            <a:pPr algn="just"/>
            <a:r>
              <a:rPr lang="en-US" b="0" i="0" dirty="0">
                <a:effectLst/>
                <a:latin typeface="Calibri" panose="020F0502020204030204" pitchFamily="34" charset="0"/>
                <a:cs typeface="Calibri" panose="020F0502020204030204" pitchFamily="34" charset="0"/>
              </a:rPr>
              <a:t>Conventional coating methods have been widely used in many industries for a long time, but they have some drawbacks that can limit their effectiveness and impact on the environment. Some of the drawbacks of conventional coating methods include:</a:t>
            </a:r>
          </a:p>
          <a:p>
            <a:pPr marL="342900" indent="-342900" algn="just">
              <a:buFont typeface="+mj-lt"/>
              <a:buAutoNum type="arabicPeriod"/>
            </a:pPr>
            <a:r>
              <a:rPr lang="en-US" b="1" i="0" dirty="0">
                <a:effectLst/>
                <a:latin typeface="Calibri" panose="020F0502020204030204" pitchFamily="34" charset="0"/>
                <a:cs typeface="Calibri" panose="020F0502020204030204" pitchFamily="34" charset="0"/>
              </a:rPr>
              <a:t>Environmental impact: </a:t>
            </a:r>
            <a:r>
              <a:rPr lang="en-US" b="0" i="0" dirty="0">
                <a:effectLst/>
                <a:latin typeface="Calibri" panose="020F0502020204030204" pitchFamily="34" charset="0"/>
                <a:cs typeface="Calibri" panose="020F0502020204030204" pitchFamily="34" charset="0"/>
              </a:rPr>
              <a:t>Traditional coating methods often involve the use of solvents, which can release volatile organic compounds (VOCs) into the air and contribute to air pollution. Additionally, many coating materials are derived from non-renewable resources, making them unsustainable in the long term.</a:t>
            </a:r>
          </a:p>
          <a:p>
            <a:pPr marL="342900" indent="-342900" algn="just">
              <a:buFont typeface="+mj-lt"/>
              <a:buAutoNum type="arabicPeriod"/>
            </a:pPr>
            <a:r>
              <a:rPr lang="en-US" b="1" i="0" dirty="0">
                <a:effectLst/>
                <a:latin typeface="Calibri" panose="020F0502020204030204" pitchFamily="34" charset="0"/>
                <a:cs typeface="Calibri" panose="020F0502020204030204" pitchFamily="34" charset="0"/>
              </a:rPr>
              <a:t>Health and safety concerns:</a:t>
            </a:r>
            <a:r>
              <a:rPr lang="en-US" b="0" i="0" dirty="0">
                <a:effectLst/>
                <a:latin typeface="Calibri" panose="020F0502020204030204" pitchFamily="34" charset="0"/>
                <a:cs typeface="Calibri" panose="020F0502020204030204" pitchFamily="34" charset="0"/>
              </a:rPr>
              <a:t> The use of solvents and other chemicals in conventional coating methods can pose health and safety risks to workers, as well as to the end-users of coated products. Exposure to these chemicals can cause respiratory problems, skin irritation, and other health issues.</a:t>
            </a:r>
          </a:p>
          <a:p>
            <a:pPr marL="342900" indent="-342900" algn="just">
              <a:buFont typeface="+mj-lt"/>
              <a:buAutoNum type="arabicPeriod"/>
            </a:pPr>
            <a:r>
              <a:rPr lang="en-US" b="1" i="0" dirty="0">
                <a:effectLst/>
                <a:latin typeface="Calibri" panose="020F0502020204030204" pitchFamily="34" charset="0"/>
                <a:cs typeface="Calibri" panose="020F0502020204030204" pitchFamily="34" charset="0"/>
              </a:rPr>
              <a:t>Inefficiency: </a:t>
            </a:r>
            <a:r>
              <a:rPr lang="en-US" b="0" i="0" dirty="0">
                <a:effectLst/>
                <a:latin typeface="Calibri" panose="020F0502020204030204" pitchFamily="34" charset="0"/>
                <a:cs typeface="Calibri" panose="020F0502020204030204" pitchFamily="34" charset="0"/>
              </a:rPr>
              <a:t>Conventional coating methods often involve multiple steps, including surface preparation, application of the coating, and drying or curing. These steps can be time-consuming and can result in reduced production efficiency.</a:t>
            </a:r>
          </a:p>
          <a:p>
            <a:pPr marL="342900" indent="-342900" algn="just">
              <a:buFont typeface="+mj-lt"/>
              <a:buAutoNum type="arabicPeriod"/>
            </a:pPr>
            <a:r>
              <a:rPr lang="en-US" b="1" i="0" dirty="0">
                <a:effectLst/>
                <a:latin typeface="Calibri" panose="020F0502020204030204" pitchFamily="34" charset="0"/>
                <a:cs typeface="Calibri" panose="020F0502020204030204" pitchFamily="34" charset="0"/>
              </a:rPr>
              <a:t>Limited functionality: </a:t>
            </a:r>
            <a:r>
              <a:rPr lang="en-US" b="0" i="0" dirty="0">
                <a:effectLst/>
                <a:latin typeface="Calibri" panose="020F0502020204030204" pitchFamily="34" charset="0"/>
                <a:cs typeface="Calibri" panose="020F0502020204030204" pitchFamily="34" charset="0"/>
              </a:rPr>
              <a:t>Traditional coating methods typically provide limited functionality, such as corrosion resistance or aesthetic enhancement, and may not offer additional properties such as self-cleaning, self-healing, or antimicrobial properties.</a:t>
            </a:r>
          </a:p>
          <a:p>
            <a:pPr marL="342900" indent="-342900" algn="just">
              <a:buFont typeface="+mj-lt"/>
              <a:buAutoNum type="arabicPeriod"/>
            </a:pPr>
            <a:r>
              <a:rPr lang="en-US" b="1" i="0" dirty="0">
                <a:effectLst/>
                <a:latin typeface="Calibri" panose="020F0502020204030204" pitchFamily="34" charset="0"/>
                <a:cs typeface="Calibri" panose="020F0502020204030204" pitchFamily="34" charset="0"/>
              </a:rPr>
              <a:t>Inability to coat complex shapes: </a:t>
            </a:r>
            <a:r>
              <a:rPr lang="en-US" b="0" i="0" dirty="0">
                <a:effectLst/>
                <a:latin typeface="Calibri" panose="020F0502020204030204" pitchFamily="34" charset="0"/>
                <a:cs typeface="Calibri" panose="020F0502020204030204" pitchFamily="34" charset="0"/>
              </a:rPr>
              <a:t>Conventional coating methods may not be effective for coating complex shapes or intricate surfaces, as they may not be able to reach all areas or achieve a uniform coating.</a:t>
            </a:r>
          </a:p>
        </p:txBody>
      </p:sp>
      <p:sp>
        <p:nvSpPr>
          <p:cNvPr id="4" name="TextBox 3">
            <a:extLst>
              <a:ext uri="{FF2B5EF4-FFF2-40B4-BE49-F238E27FC236}">
                <a16:creationId xmlns:a16="http://schemas.microsoft.com/office/drawing/2014/main" id="{29B25D25-DA15-0B44-D4D2-266750C94B5C}"/>
              </a:ext>
            </a:extLst>
          </p:cNvPr>
          <p:cNvSpPr txBox="1"/>
          <p:nvPr/>
        </p:nvSpPr>
        <p:spPr>
          <a:xfrm>
            <a:off x="993913" y="577769"/>
            <a:ext cx="9766852"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DRAWBACKS OF CONVENTIONAL COATING METHODS</a:t>
            </a:r>
          </a:p>
        </p:txBody>
      </p:sp>
    </p:spTree>
    <p:extLst>
      <p:ext uri="{BB962C8B-B14F-4D97-AF65-F5344CB8AC3E}">
        <p14:creationId xmlns:p14="http://schemas.microsoft.com/office/powerpoint/2010/main" val="2373278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47" name="Rectangle 23">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5">
            <a:extLst>
              <a:ext uri="{FF2B5EF4-FFF2-40B4-BE49-F238E27FC236}">
                <a16:creationId xmlns:a16="http://schemas.microsoft.com/office/drawing/2014/main" id="{DC829807-7791-462F-8C59-969B0EC71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5A7296C-4C7C-0BD2-1B46-3363BBAB0262}"/>
              </a:ext>
            </a:extLst>
          </p:cNvPr>
          <p:cNvSpPr txBox="1"/>
          <p:nvPr/>
        </p:nvSpPr>
        <p:spPr>
          <a:xfrm>
            <a:off x="5230906" y="533401"/>
            <a:ext cx="6427694" cy="1111254"/>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3200" b="1" i="1" cap="all" dirty="0">
                <a:solidFill>
                  <a:schemeClr val="tx2"/>
                </a:solidFill>
                <a:latin typeface="Calibri" panose="020F0502020204030204" pitchFamily="34" charset="0"/>
                <a:ea typeface="+mj-ea"/>
                <a:cs typeface="Calibri" panose="020F0502020204030204" pitchFamily="34" charset="0"/>
              </a:rPr>
              <a:t>EMERGING COATING TECHNOLOGIES </a:t>
            </a:r>
          </a:p>
        </p:txBody>
      </p:sp>
      <p:sp>
        <p:nvSpPr>
          <p:cNvPr id="3" name="TextBox 2">
            <a:extLst>
              <a:ext uri="{FF2B5EF4-FFF2-40B4-BE49-F238E27FC236}">
                <a16:creationId xmlns:a16="http://schemas.microsoft.com/office/drawing/2014/main" id="{2E249C67-0F5C-8E44-1ED1-6682DAA119E4}"/>
              </a:ext>
            </a:extLst>
          </p:cNvPr>
          <p:cNvSpPr txBox="1"/>
          <p:nvPr/>
        </p:nvSpPr>
        <p:spPr>
          <a:xfrm>
            <a:off x="5049839" y="1754841"/>
            <a:ext cx="6481170" cy="4569758"/>
          </a:xfrm>
          <a:prstGeom prst="rect">
            <a:avLst/>
          </a:prstGeom>
        </p:spPr>
        <p:txBody>
          <a:bodyPr vert="horz" lIns="91440" tIns="45720" rIns="91440" bIns="45720" rtlCol="0" anchor="ctr">
            <a:normAutofit fontScale="85000" lnSpcReduction="20000"/>
          </a:bodyPr>
          <a:lstStyle/>
          <a:p>
            <a:pPr indent="-228600">
              <a:lnSpc>
                <a:spcPct val="90000"/>
              </a:lnSpc>
              <a:spcAft>
                <a:spcPts val="600"/>
              </a:spcAft>
              <a:buSzPct val="80000"/>
              <a:buFont typeface="Arial" panose="020B0604020202020204" pitchFamily="34" charset="0"/>
              <a:buChar char="•"/>
            </a:pPr>
            <a:r>
              <a:rPr lang="en-US" sz="2400" b="0" i="0" dirty="0">
                <a:solidFill>
                  <a:schemeClr val="tx2"/>
                </a:solidFill>
                <a:effectLst/>
                <a:latin typeface="Calibri" panose="020F0502020204030204" pitchFamily="34" charset="0"/>
                <a:cs typeface="Calibri" panose="020F0502020204030204" pitchFamily="34" charset="0"/>
              </a:rPr>
              <a:t>Emerging coating technologies refer to new and innovative ways of applying coatings to surfaces, materials or products. Some examples of emerging coating technologies are:</a:t>
            </a:r>
          </a:p>
          <a:p>
            <a:pPr marL="457200" indent="-228600">
              <a:lnSpc>
                <a:spcPct val="90000"/>
              </a:lnSpc>
              <a:spcAft>
                <a:spcPts val="600"/>
              </a:spcAft>
              <a:buSzPct val="80000"/>
              <a:buFont typeface="Arial" panose="020B0604020202020204" pitchFamily="34" charset="0"/>
              <a:buChar char="•"/>
            </a:pPr>
            <a:r>
              <a:rPr lang="en-US" sz="2400" b="1" i="0" dirty="0">
                <a:solidFill>
                  <a:schemeClr val="tx2"/>
                </a:solidFill>
                <a:effectLst/>
                <a:latin typeface="Calibri" panose="020F0502020204030204" pitchFamily="34" charset="0"/>
                <a:cs typeface="Calibri" panose="020F0502020204030204" pitchFamily="34" charset="0"/>
              </a:rPr>
              <a:t>Nano-coatings:</a:t>
            </a:r>
            <a:r>
              <a:rPr lang="en-US" sz="2400" b="0" i="0" dirty="0">
                <a:solidFill>
                  <a:schemeClr val="tx2"/>
                </a:solidFill>
                <a:effectLst/>
                <a:latin typeface="Calibri" panose="020F0502020204030204" pitchFamily="34" charset="0"/>
                <a:cs typeface="Calibri" panose="020F0502020204030204" pitchFamily="34" charset="0"/>
              </a:rPr>
              <a:t> These are thin coatings made up of nanoparticles, usually less than 100 nanometers in size. They provide enhanced properties such as improved scratch resistance, durability, and water resistance.</a:t>
            </a:r>
          </a:p>
          <a:p>
            <a:pPr marL="457200" indent="-228600">
              <a:lnSpc>
                <a:spcPct val="90000"/>
              </a:lnSpc>
              <a:spcAft>
                <a:spcPts val="600"/>
              </a:spcAft>
              <a:buSzPct val="80000"/>
              <a:buFont typeface="Arial" panose="020B0604020202020204" pitchFamily="34" charset="0"/>
              <a:buChar char="•"/>
            </a:pPr>
            <a:r>
              <a:rPr lang="en-US" sz="2400" b="1" i="0" dirty="0">
                <a:solidFill>
                  <a:schemeClr val="tx2"/>
                </a:solidFill>
                <a:effectLst/>
                <a:latin typeface="Calibri" panose="020F0502020204030204" pitchFamily="34" charset="0"/>
                <a:cs typeface="Calibri" panose="020F0502020204030204" pitchFamily="34" charset="0"/>
              </a:rPr>
              <a:t>Smart coatings: </a:t>
            </a:r>
            <a:r>
              <a:rPr lang="en-US" sz="2400" b="0" i="0" dirty="0">
                <a:solidFill>
                  <a:schemeClr val="tx2"/>
                </a:solidFill>
                <a:effectLst/>
                <a:latin typeface="Calibri" panose="020F0502020204030204" pitchFamily="34" charset="0"/>
                <a:cs typeface="Calibri" panose="020F0502020204030204" pitchFamily="34" charset="0"/>
              </a:rPr>
              <a:t>These are coatings that can respond to external stimuli such as temperature, light or pressure, and change their properties accordingly. Smart coatings can be used for a variety of applications such as self-healing coatings, anti-fog coatings, and self-cleaning coatings.</a:t>
            </a:r>
          </a:p>
          <a:p>
            <a:pPr marL="457200" indent="-228600">
              <a:lnSpc>
                <a:spcPct val="90000"/>
              </a:lnSpc>
              <a:spcAft>
                <a:spcPts val="600"/>
              </a:spcAft>
              <a:buSzPct val="80000"/>
              <a:buFont typeface="Arial" panose="020B0604020202020204" pitchFamily="34" charset="0"/>
              <a:buChar char="•"/>
            </a:pPr>
            <a:r>
              <a:rPr lang="en-US" sz="2400" b="1" i="0" dirty="0">
                <a:solidFill>
                  <a:schemeClr val="tx2"/>
                </a:solidFill>
                <a:effectLst/>
                <a:latin typeface="Calibri" panose="020F0502020204030204" pitchFamily="34" charset="0"/>
                <a:cs typeface="Calibri" panose="020F0502020204030204" pitchFamily="34" charset="0"/>
              </a:rPr>
              <a:t>Bio-based coatings: </a:t>
            </a:r>
            <a:r>
              <a:rPr lang="en-US" sz="2400" b="0" i="0" dirty="0">
                <a:solidFill>
                  <a:schemeClr val="tx2"/>
                </a:solidFill>
                <a:effectLst/>
                <a:latin typeface="Calibri" panose="020F0502020204030204" pitchFamily="34" charset="0"/>
                <a:cs typeface="Calibri" panose="020F0502020204030204" pitchFamily="34" charset="0"/>
              </a:rPr>
              <a:t>These are coatings made from renewable resources such as plants, animals or microorganisms. They are considered environmentally friendly and sustainable alternatives to traditional petroleum-based coatings.</a:t>
            </a:r>
          </a:p>
        </p:txBody>
      </p:sp>
      <p:pic>
        <p:nvPicPr>
          <p:cNvPr id="49" name="Picture 5" descr="Glass and digital lights">
            <a:extLst>
              <a:ext uri="{FF2B5EF4-FFF2-40B4-BE49-F238E27FC236}">
                <a16:creationId xmlns:a16="http://schemas.microsoft.com/office/drawing/2014/main" id="{E5206A06-C5BC-AFE5-F808-0C52D1DFC565}"/>
              </a:ext>
            </a:extLst>
          </p:cNvPr>
          <p:cNvPicPr>
            <a:picLocks noChangeAspect="1"/>
          </p:cNvPicPr>
          <p:nvPr/>
        </p:nvPicPr>
        <p:blipFill rotWithShape="1">
          <a:blip r:embed="rId2"/>
          <a:srcRect l="28678" r="16833"/>
          <a:stretch/>
        </p:blipFill>
        <p:spPr>
          <a:xfrm>
            <a:off x="20" y="2"/>
            <a:ext cx="5049819" cy="6857998"/>
          </a:xfrm>
          <a:custGeom>
            <a:avLst/>
            <a:gdLst/>
            <a:ahLst/>
            <a:cxnLst/>
            <a:rect l="l" t="t" r="r" b="b"/>
            <a:pathLst>
              <a:path w="5049839" h="6857998">
                <a:moveTo>
                  <a:pt x="0" y="0"/>
                </a:moveTo>
                <a:lnTo>
                  <a:pt x="5049839" y="1331"/>
                </a:lnTo>
                <a:lnTo>
                  <a:pt x="3110749" y="6857998"/>
                </a:lnTo>
                <a:lnTo>
                  <a:pt x="0" y="6857998"/>
                </a:lnTo>
                <a:close/>
              </a:path>
            </a:pathLst>
          </a:custGeom>
        </p:spPr>
      </p:pic>
      <p:cxnSp>
        <p:nvCxnSpPr>
          <p:cNvPr id="50" name="Straight Connector 27">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845859" y="0"/>
            <a:ext cx="699247" cy="685734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9">
            <a:extLst>
              <a:ext uri="{FF2B5EF4-FFF2-40B4-BE49-F238E27FC236}">
                <a16:creationId xmlns:a16="http://schemas.microsoft.com/office/drawing/2014/main" id="{DC2312DA-BDBD-40EE-84AB-53293C1CD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10" y="5788959"/>
            <a:ext cx="7396312" cy="106904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164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960EA4-BEDD-F45D-1618-7B5707B29E66}"/>
              </a:ext>
            </a:extLst>
          </p:cNvPr>
          <p:cNvSpPr txBox="1"/>
          <p:nvPr/>
        </p:nvSpPr>
        <p:spPr>
          <a:xfrm>
            <a:off x="1046922" y="1033670"/>
            <a:ext cx="9528312" cy="5601533"/>
          </a:xfrm>
          <a:prstGeom prst="rect">
            <a:avLst/>
          </a:prstGeom>
          <a:noFill/>
        </p:spPr>
        <p:txBody>
          <a:bodyPr wrap="square">
            <a:spAutoFit/>
          </a:bodyPr>
          <a:lstStyle/>
          <a:p>
            <a:pPr algn="l"/>
            <a:r>
              <a:rPr lang="en-US" sz="2000" b="1" i="0" dirty="0">
                <a:effectLst/>
                <a:latin typeface="Calibri" panose="020F0502020204030204" pitchFamily="34" charset="0"/>
                <a:cs typeface="Calibri" panose="020F0502020204030204" pitchFamily="34" charset="0"/>
              </a:rPr>
              <a:t>4. Multifunctional coatings: </a:t>
            </a:r>
            <a:r>
              <a:rPr lang="en-US" sz="2000" b="0" i="0" dirty="0">
                <a:effectLst/>
                <a:latin typeface="Calibri" panose="020F0502020204030204" pitchFamily="34" charset="0"/>
                <a:cs typeface="Calibri" panose="020F0502020204030204" pitchFamily="34" charset="0"/>
              </a:rPr>
              <a:t>These are coatings that provide multiple functions such as corrosion resistance, UV protection, and antimicrobial properties, in a single layer. They are used in a variety of applications such as automotive, aerospace, and healthcare.</a:t>
            </a:r>
          </a:p>
          <a:p>
            <a:pPr algn="l"/>
            <a:r>
              <a:rPr lang="en-US" sz="2000" b="1" dirty="0">
                <a:latin typeface="Calibri" panose="020F0502020204030204" pitchFamily="34" charset="0"/>
                <a:cs typeface="Calibri" panose="020F0502020204030204" pitchFamily="34" charset="0"/>
              </a:rPr>
              <a:t>5. </a:t>
            </a:r>
            <a:r>
              <a:rPr lang="en-US" sz="2000" b="1" i="0" dirty="0">
                <a:effectLst/>
                <a:latin typeface="Calibri" panose="020F0502020204030204" pitchFamily="34" charset="0"/>
                <a:cs typeface="Calibri" panose="020F0502020204030204" pitchFamily="34" charset="0"/>
              </a:rPr>
              <a:t>3D printing coatings: </a:t>
            </a:r>
            <a:r>
              <a:rPr lang="en-US" sz="2000" b="0" i="0" dirty="0">
                <a:effectLst/>
                <a:latin typeface="Calibri" panose="020F0502020204030204" pitchFamily="34" charset="0"/>
                <a:cs typeface="Calibri" panose="020F0502020204030204" pitchFamily="34" charset="0"/>
              </a:rPr>
              <a:t>3D printing technology is increasingly being used to create complex and customized parts. 3D printing coatings can be used to improve the surface finish, texture, and functionality of these parts.</a:t>
            </a:r>
          </a:p>
          <a:p>
            <a:pPr algn="l"/>
            <a:r>
              <a:rPr lang="en-US" sz="2000" b="1" i="0" dirty="0">
                <a:effectLst/>
                <a:latin typeface="Calibri" panose="020F0502020204030204" pitchFamily="34" charset="0"/>
                <a:cs typeface="Calibri" panose="020F0502020204030204" pitchFamily="34" charset="0"/>
              </a:rPr>
              <a:t>6. Electrochromic coatings: </a:t>
            </a:r>
            <a:r>
              <a:rPr lang="en-US" sz="2000" b="0" i="0" dirty="0">
                <a:effectLst/>
                <a:latin typeface="Calibri" panose="020F0502020204030204" pitchFamily="34" charset="0"/>
                <a:cs typeface="Calibri" panose="020F0502020204030204" pitchFamily="34" charset="0"/>
              </a:rPr>
              <a:t>These coatings change color or transparency in response to an electric current. They are used in smart windows, automotive mirrors, and eyewear.</a:t>
            </a:r>
          </a:p>
          <a:p>
            <a:pPr algn="just"/>
            <a:r>
              <a:rPr lang="en-US" sz="2000" b="1" i="0" dirty="0">
                <a:effectLst/>
                <a:latin typeface="Calibri" panose="020F0502020204030204" pitchFamily="34" charset="0"/>
                <a:cs typeface="Calibri" panose="020F0502020204030204" pitchFamily="34" charset="0"/>
              </a:rPr>
              <a:t>7. Electrospinning: </a:t>
            </a:r>
            <a:r>
              <a:rPr lang="en-US" sz="2000" b="0" i="0" dirty="0">
                <a:effectLst/>
                <a:latin typeface="Calibri" panose="020F0502020204030204" pitchFamily="34" charset="0"/>
                <a:cs typeface="Calibri" panose="020F0502020204030204" pitchFamily="34" charset="0"/>
              </a:rPr>
              <a:t>Electrospinning has the potential to produce food packaging materials with improved properties such as antimicrobial activity, oxygen and moisture barrier, and mechanical strength. The technology has been used to produce chitosan-based nanofibers that could be used as food packaging material to extend the shelf life of perishable foods.</a:t>
            </a:r>
          </a:p>
          <a:p>
            <a:pPr algn="just"/>
            <a:r>
              <a:rPr lang="en-US" sz="2000" b="1" i="0" dirty="0">
                <a:effectLst/>
                <a:latin typeface="Calibri" panose="020F0502020204030204" pitchFamily="34" charset="0"/>
                <a:cs typeface="Calibri" panose="020F0502020204030204" pitchFamily="34" charset="0"/>
              </a:rPr>
              <a:t>8. Atomic Layer Deposition (ALD): </a:t>
            </a:r>
            <a:r>
              <a:rPr lang="en-US" sz="2000" b="0" i="0" dirty="0">
                <a:effectLst/>
                <a:latin typeface="Calibri" panose="020F0502020204030204" pitchFamily="34" charset="0"/>
                <a:cs typeface="Calibri" panose="020F0502020204030204" pitchFamily="34" charset="0"/>
              </a:rPr>
              <a:t>ALD can be used to deposit very thin coatings on food packaging materials to improve their barrier properties, extend shelf life, and provide better protection from moisture, oxygen, and light. For example, ALD coatings have been used to improve the oxygen and moisture barrier properties of biodegradable packaging materials such as cellulose nanofibers.</a:t>
            </a:r>
          </a:p>
          <a:p>
            <a:pPr algn="l"/>
            <a:endParaRPr lang="en-US" sz="2000" b="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162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829807-7791-462F-8C59-969B0EC71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2082129-FE4A-1D96-127D-5B43D33CCE1F}"/>
              </a:ext>
            </a:extLst>
          </p:cNvPr>
          <p:cNvSpPr txBox="1"/>
          <p:nvPr/>
        </p:nvSpPr>
        <p:spPr>
          <a:xfrm>
            <a:off x="4749607" y="685800"/>
            <a:ext cx="6781402" cy="5638799"/>
          </a:xfrm>
          <a:prstGeom prst="rect">
            <a:avLst/>
          </a:prstGeom>
        </p:spPr>
        <p:txBody>
          <a:bodyPr vert="horz" lIns="91440" tIns="45720" rIns="91440" bIns="45720" rtlCol="0" anchor="ctr">
            <a:normAutofit/>
          </a:bodyPr>
          <a:lstStyle/>
          <a:p>
            <a:pPr>
              <a:lnSpc>
                <a:spcPct val="90000"/>
              </a:lnSpc>
              <a:spcAft>
                <a:spcPts val="600"/>
              </a:spcAft>
              <a:buSzPct val="80000"/>
            </a:pPr>
            <a:r>
              <a:rPr lang="en-US" sz="2000" b="1" i="0" dirty="0">
                <a:solidFill>
                  <a:schemeClr val="tx2"/>
                </a:solidFill>
                <a:effectLst/>
                <a:latin typeface="Calibri" panose="020F0502020204030204" pitchFamily="34" charset="0"/>
                <a:cs typeface="Calibri" panose="020F0502020204030204" pitchFamily="34" charset="0"/>
              </a:rPr>
              <a:t>9. Plasma Coating: </a:t>
            </a:r>
            <a:r>
              <a:rPr lang="en-US" sz="2000" b="0" i="0" dirty="0">
                <a:solidFill>
                  <a:schemeClr val="tx2"/>
                </a:solidFill>
                <a:effectLst/>
                <a:latin typeface="Calibri" panose="020F0502020204030204" pitchFamily="34" charset="0"/>
                <a:cs typeface="Calibri" panose="020F0502020204030204" pitchFamily="34" charset="0"/>
              </a:rPr>
              <a:t>Plasma coating can be used to produce antimicrobial coatings on food packaging materials to prevent the growth of bacteria and fungi. Plasma coating can also be used to enhance the hydrophobicity of packaging materials, making them more resistant to moisture and water absorption.</a:t>
            </a:r>
          </a:p>
          <a:p>
            <a:pPr>
              <a:lnSpc>
                <a:spcPct val="90000"/>
              </a:lnSpc>
              <a:spcAft>
                <a:spcPts val="600"/>
              </a:spcAft>
              <a:buSzPct val="80000"/>
            </a:pPr>
            <a:r>
              <a:rPr lang="en-US" sz="2000" b="1" i="0" dirty="0">
                <a:solidFill>
                  <a:schemeClr val="tx2"/>
                </a:solidFill>
                <a:effectLst/>
                <a:latin typeface="Calibri" panose="020F0502020204030204" pitchFamily="34" charset="0"/>
                <a:cs typeface="Calibri" panose="020F0502020204030204" pitchFamily="34" charset="0"/>
              </a:rPr>
              <a:t>10. Supercritical Fluid Coating: </a:t>
            </a:r>
            <a:r>
              <a:rPr lang="en-US" sz="2000" b="0" i="0" dirty="0">
                <a:solidFill>
                  <a:schemeClr val="tx2"/>
                </a:solidFill>
                <a:effectLst/>
                <a:latin typeface="Calibri" panose="020F0502020204030204" pitchFamily="34" charset="0"/>
                <a:cs typeface="Calibri" panose="020F0502020204030204" pitchFamily="34" charset="0"/>
              </a:rPr>
              <a:t>Supercritical fluid coating can be used to produce functional coatings on food products such as edible films and coatings, encapsulated flavors and nutrients, and probiotic microorganisms. The technology can also be used to produce stable emulsions for food processing and production.</a:t>
            </a:r>
          </a:p>
          <a:p>
            <a:pPr indent="-228600">
              <a:lnSpc>
                <a:spcPct val="90000"/>
              </a:lnSpc>
              <a:spcAft>
                <a:spcPts val="600"/>
              </a:spcAft>
              <a:buSzPct val="80000"/>
              <a:buFont typeface="Arial" panose="020B0604020202020204" pitchFamily="34" charset="0"/>
              <a:buChar char="•"/>
            </a:pPr>
            <a:r>
              <a:rPr lang="en-US" sz="2000" b="0" i="0" dirty="0">
                <a:solidFill>
                  <a:schemeClr val="tx2"/>
                </a:solidFill>
                <a:effectLst/>
                <a:latin typeface="Calibri" panose="020F0502020204030204" pitchFamily="34" charset="0"/>
                <a:cs typeface="Calibri" panose="020F0502020204030204" pitchFamily="34" charset="0"/>
              </a:rPr>
              <a:t>Overall, emerging coating technologies have the potential to revolutionize the way we protect and enhance the surfaces and materials we use in our daily lives. However, as with any new technology, it is important to carefully evaluate their safety, performance, and environmental impact before widespread adoption in the industry.</a:t>
            </a:r>
          </a:p>
          <a:p>
            <a:pPr indent="-228600">
              <a:lnSpc>
                <a:spcPct val="90000"/>
              </a:lnSpc>
              <a:spcAft>
                <a:spcPts val="600"/>
              </a:spcAft>
              <a:buSzPct val="80000"/>
              <a:buFont typeface="Arial" panose="020B0604020202020204" pitchFamily="34" charset="0"/>
              <a:buChar char="•"/>
            </a:pPr>
            <a:endParaRPr lang="en-US" sz="2000" b="0" i="0" dirty="0">
              <a:solidFill>
                <a:schemeClr val="tx2"/>
              </a:solidFill>
              <a:effectLst/>
              <a:latin typeface="Calibri" panose="020F0502020204030204" pitchFamily="34" charset="0"/>
              <a:cs typeface="Calibri" panose="020F0502020204030204" pitchFamily="34" charset="0"/>
            </a:endParaRPr>
          </a:p>
        </p:txBody>
      </p:sp>
      <p:pic>
        <p:nvPicPr>
          <p:cNvPr id="5" name="Picture 4" descr="Vaccine storage and manufacturing">
            <a:extLst>
              <a:ext uri="{FF2B5EF4-FFF2-40B4-BE49-F238E27FC236}">
                <a16:creationId xmlns:a16="http://schemas.microsoft.com/office/drawing/2014/main" id="{70010FB1-8F2F-6AA3-D602-8FE8DFE11809}"/>
              </a:ext>
            </a:extLst>
          </p:cNvPr>
          <p:cNvPicPr>
            <a:picLocks noChangeAspect="1"/>
          </p:cNvPicPr>
          <p:nvPr/>
        </p:nvPicPr>
        <p:blipFill rotWithShape="1">
          <a:blip r:embed="rId2"/>
          <a:srcRect l="29834" r="21015" b="-2"/>
          <a:stretch/>
        </p:blipFill>
        <p:spPr>
          <a:xfrm>
            <a:off x="20" y="2"/>
            <a:ext cx="5049819" cy="6857998"/>
          </a:xfrm>
          <a:custGeom>
            <a:avLst/>
            <a:gdLst/>
            <a:ahLst/>
            <a:cxnLst/>
            <a:rect l="l" t="t" r="r" b="b"/>
            <a:pathLst>
              <a:path w="5049839" h="6857998">
                <a:moveTo>
                  <a:pt x="0" y="0"/>
                </a:moveTo>
                <a:lnTo>
                  <a:pt x="5049839" y="1331"/>
                </a:lnTo>
                <a:lnTo>
                  <a:pt x="3110749" y="6857998"/>
                </a:lnTo>
                <a:lnTo>
                  <a:pt x="0" y="6857998"/>
                </a:lnTo>
                <a:close/>
              </a:path>
            </a:pathLst>
          </a:custGeom>
        </p:spPr>
      </p:pic>
      <p:cxnSp>
        <p:nvCxnSpPr>
          <p:cNvPr id="27" name="Straight Connector 26">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845859" y="0"/>
            <a:ext cx="699247" cy="685734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C2312DA-BDBD-40EE-84AB-53293C1CD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10" y="5788959"/>
            <a:ext cx="7396312" cy="106904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42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105210-61FE-4E9D-9076-A5618FDA8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F3D85E-A442-84BD-413A-8779565B85F2}"/>
              </a:ext>
            </a:extLst>
          </p:cNvPr>
          <p:cNvSpPr>
            <a:spLocks noGrp="1"/>
          </p:cNvSpPr>
          <p:nvPr>
            <p:ph type="title"/>
          </p:nvPr>
        </p:nvSpPr>
        <p:spPr>
          <a:xfrm>
            <a:off x="1143001" y="533400"/>
            <a:ext cx="6008914" cy="1683487"/>
          </a:xfrm>
        </p:spPr>
        <p:txBody>
          <a:bodyPr>
            <a:normAutofit/>
          </a:bodyPr>
          <a:lstStyle/>
          <a:p>
            <a:r>
              <a:rPr lang="en-US" b="0" i="0">
                <a:effectLst/>
                <a:latin typeface="Calibri" panose="020F0502020204030204" pitchFamily="34" charset="0"/>
                <a:cs typeface="Calibri" panose="020F0502020204030204" pitchFamily="34" charset="0"/>
              </a:rPr>
              <a:t>1. Nano-coatings:</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DF706BA-2AA0-E84D-DD29-4C3BAE950722}"/>
              </a:ext>
            </a:extLst>
          </p:cNvPr>
          <p:cNvSpPr>
            <a:spLocks noGrp="1"/>
          </p:cNvSpPr>
          <p:nvPr>
            <p:ph idx="1"/>
          </p:nvPr>
        </p:nvSpPr>
        <p:spPr>
          <a:xfrm>
            <a:off x="1143000" y="2216886"/>
            <a:ext cx="6150926" cy="3817091"/>
          </a:xfrm>
        </p:spPr>
        <p:txBody>
          <a:bodyPr>
            <a:normAutofit/>
          </a:bodyPr>
          <a:lstStyle/>
          <a:p>
            <a:pPr>
              <a:lnSpc>
                <a:spcPct val="90000"/>
              </a:lnSpc>
            </a:pPr>
            <a:r>
              <a:rPr lang="en-US" sz="1900" b="0" i="0">
                <a:effectLst/>
                <a:latin typeface="Calibri" panose="020F0502020204030204" pitchFamily="34" charset="0"/>
                <a:cs typeface="Calibri" panose="020F0502020204030204" pitchFamily="34" charset="0"/>
              </a:rPr>
              <a:t>Nano-coatings are typically made up of particles that are less than 100 nanometers in size, which provides a large surface area to volume ratio, giving rise to unique physical and chemical properties. These coatings can be applied to various substrates such as metals, glass, and polymers to provide improved properties such as hardness, wear resistance, and hydrophobicity. Nano-coatings have been extensively studied in the scientific literature, and there are numerous examples of their use in different industries. For example, silver nanoparticles have been used in medical devices to provide antimicrobial properties, while titanium dioxide nanoparticles have been used in sunscreens and coatings to provide UV protection.</a:t>
            </a:r>
          </a:p>
          <a:p>
            <a:pPr>
              <a:lnSpc>
                <a:spcPct val="90000"/>
              </a:lnSpc>
            </a:pPr>
            <a:endParaRPr lang="en-US" sz="1900">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8C1DF613-CD5C-4D37-9F6C-843AFBBBDE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197929"/>
            <a:ext cx="2875207" cy="166007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CB56F5D-A737-4E56-BCDD-0F992B89C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6033977"/>
            <a:ext cx="7151914"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Close up of molecule droplets">
            <a:extLst>
              <a:ext uri="{FF2B5EF4-FFF2-40B4-BE49-F238E27FC236}">
                <a16:creationId xmlns:a16="http://schemas.microsoft.com/office/drawing/2014/main" id="{C05546D1-0140-E887-1E67-7BDA97C6BE44}"/>
              </a:ext>
            </a:extLst>
          </p:cNvPr>
          <p:cNvPicPr>
            <a:picLocks noChangeAspect="1"/>
          </p:cNvPicPr>
          <p:nvPr/>
        </p:nvPicPr>
        <p:blipFill rotWithShape="1">
          <a:blip r:embed="rId2"/>
          <a:srcRect l="35146" r="18614"/>
          <a:stretch/>
        </p:blipFill>
        <p:spPr>
          <a:xfrm>
            <a:off x="7963785" y="10"/>
            <a:ext cx="4228215" cy="6857990"/>
          </a:xfrm>
          <a:prstGeom prst="rect">
            <a:avLst/>
          </a:prstGeom>
        </p:spPr>
      </p:pic>
    </p:spTree>
    <p:extLst>
      <p:ext uri="{BB962C8B-B14F-4D97-AF65-F5344CB8AC3E}">
        <p14:creationId xmlns:p14="http://schemas.microsoft.com/office/powerpoint/2010/main" val="389047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105210-61FE-4E9D-9076-A5618FDA8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9C539-BEBA-B872-C35A-0D6E73B7F752}"/>
              </a:ext>
            </a:extLst>
          </p:cNvPr>
          <p:cNvSpPr>
            <a:spLocks noGrp="1"/>
          </p:cNvSpPr>
          <p:nvPr>
            <p:ph type="title"/>
          </p:nvPr>
        </p:nvSpPr>
        <p:spPr>
          <a:xfrm>
            <a:off x="1143001" y="533400"/>
            <a:ext cx="6008914" cy="1683487"/>
          </a:xfrm>
        </p:spPr>
        <p:txBody>
          <a:bodyPr>
            <a:normAutofit/>
          </a:bodyPr>
          <a:lstStyle/>
          <a:p>
            <a:r>
              <a:rPr lang="en-US" b="0" i="0">
                <a:effectLst/>
                <a:latin typeface="Söhne"/>
              </a:rPr>
              <a:t>2. Smart coatings:</a:t>
            </a:r>
            <a:endParaRPr lang="en-US"/>
          </a:p>
        </p:txBody>
      </p:sp>
      <p:sp>
        <p:nvSpPr>
          <p:cNvPr id="3" name="Content Placeholder 2">
            <a:extLst>
              <a:ext uri="{FF2B5EF4-FFF2-40B4-BE49-F238E27FC236}">
                <a16:creationId xmlns:a16="http://schemas.microsoft.com/office/drawing/2014/main" id="{E6E02A60-C674-C588-DC97-A9B69B672323}"/>
              </a:ext>
            </a:extLst>
          </p:cNvPr>
          <p:cNvSpPr>
            <a:spLocks noGrp="1"/>
          </p:cNvSpPr>
          <p:nvPr>
            <p:ph idx="1"/>
          </p:nvPr>
        </p:nvSpPr>
        <p:spPr>
          <a:xfrm>
            <a:off x="1143000" y="2216886"/>
            <a:ext cx="6150926" cy="3817091"/>
          </a:xfrm>
        </p:spPr>
        <p:txBody>
          <a:bodyPr>
            <a:normAutofit/>
          </a:bodyPr>
          <a:lstStyle/>
          <a:p>
            <a:pPr>
              <a:lnSpc>
                <a:spcPct val="90000"/>
              </a:lnSpc>
            </a:pPr>
            <a:r>
              <a:rPr lang="en-US" sz="2000" b="0" i="0">
                <a:effectLst/>
                <a:latin typeface="Söhne"/>
              </a:rPr>
              <a:t>Smart coatings are designed to respond to external stimuli such as temperature, light, or humidity, and can change their properties accordingly. Some examples of smart coatings include self-healing coatings, which can repair themselves when damaged, and anti-fog coatings, which prevent the formation of condensation on surfaces. There has been a lot of research in this area, with many different types of smart coatings being developed and studied for various applications. For example, researchers have developed a smart coating that can change color in response to temperature changes, which could be used in building materials to regulate temperature and energy consumption.</a:t>
            </a:r>
          </a:p>
          <a:p>
            <a:pPr>
              <a:lnSpc>
                <a:spcPct val="90000"/>
              </a:lnSpc>
            </a:pPr>
            <a:endParaRPr lang="en-US" sz="2000"/>
          </a:p>
        </p:txBody>
      </p:sp>
      <p:cxnSp>
        <p:nvCxnSpPr>
          <p:cNvPr id="11" name="Straight Connector 10">
            <a:extLst>
              <a:ext uri="{FF2B5EF4-FFF2-40B4-BE49-F238E27FC236}">
                <a16:creationId xmlns:a16="http://schemas.microsoft.com/office/drawing/2014/main" id="{8C1DF613-CD5C-4D37-9F6C-843AFBBBDE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197929"/>
            <a:ext cx="2875207" cy="166007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CB56F5D-A737-4E56-BCDD-0F992B89C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6033977"/>
            <a:ext cx="7151914"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8298088-0420-25CC-3C20-ED2ED98B46E6}"/>
              </a:ext>
            </a:extLst>
          </p:cNvPr>
          <p:cNvPicPr>
            <a:picLocks noChangeAspect="1"/>
          </p:cNvPicPr>
          <p:nvPr/>
        </p:nvPicPr>
        <p:blipFill rotWithShape="1">
          <a:blip r:embed="rId2"/>
          <a:srcRect l="32196" r="24183" b="-1"/>
          <a:stretch/>
        </p:blipFill>
        <p:spPr>
          <a:xfrm>
            <a:off x="7963785" y="10"/>
            <a:ext cx="4228215" cy="6857990"/>
          </a:xfrm>
          <a:prstGeom prst="rect">
            <a:avLst/>
          </a:prstGeom>
        </p:spPr>
      </p:pic>
    </p:spTree>
    <p:extLst>
      <p:ext uri="{BB962C8B-B14F-4D97-AF65-F5344CB8AC3E}">
        <p14:creationId xmlns:p14="http://schemas.microsoft.com/office/powerpoint/2010/main" val="627158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5B8092E2-D77A-4CE6-BB2D-626978445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6">
            <a:extLst>
              <a:ext uri="{FF2B5EF4-FFF2-40B4-BE49-F238E27FC236}">
                <a16:creationId xmlns:a16="http://schemas.microsoft.com/office/drawing/2014/main" id="{D02CD835-4B0F-45D6-9B85-B049A1005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6144EE-CF49-28D3-65E4-4FB566C96EEA}"/>
              </a:ext>
            </a:extLst>
          </p:cNvPr>
          <p:cNvSpPr>
            <a:spLocks noGrp="1"/>
          </p:cNvSpPr>
          <p:nvPr>
            <p:ph type="title"/>
          </p:nvPr>
        </p:nvSpPr>
        <p:spPr>
          <a:xfrm>
            <a:off x="1129553" y="511309"/>
            <a:ext cx="9577116" cy="1221957"/>
          </a:xfrm>
        </p:spPr>
        <p:txBody>
          <a:bodyPr anchor="ctr">
            <a:normAutofit/>
          </a:bodyPr>
          <a:lstStyle/>
          <a:p>
            <a:r>
              <a:rPr lang="en-US" b="0" i="0">
                <a:effectLst/>
                <a:latin typeface="Söhne"/>
              </a:rPr>
              <a:t>3. Bio-based coatings:</a:t>
            </a:r>
            <a:endParaRPr lang="en-US"/>
          </a:p>
        </p:txBody>
      </p:sp>
      <p:cxnSp>
        <p:nvCxnSpPr>
          <p:cNvPr id="29" name="Straight Connector 28">
            <a:extLst>
              <a:ext uri="{FF2B5EF4-FFF2-40B4-BE49-F238E27FC236}">
                <a16:creationId xmlns:a16="http://schemas.microsoft.com/office/drawing/2014/main" id="{7971A1EC-5980-40B2-973F-0D3D6630DB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0049A56-C4C2-4C0F-9F4F-D0E34391D9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02BE56-7EB5-4E62-B6E2-1C49E470A9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299548"/>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20E6EF-5EE8-8B34-1401-E1F2173D87CC}"/>
              </a:ext>
            </a:extLst>
          </p:cNvPr>
          <p:cNvSpPr>
            <a:spLocks noGrp="1"/>
          </p:cNvSpPr>
          <p:nvPr>
            <p:ph idx="1"/>
          </p:nvPr>
        </p:nvSpPr>
        <p:spPr>
          <a:xfrm>
            <a:off x="1129553" y="2420471"/>
            <a:ext cx="5479065" cy="3884410"/>
          </a:xfrm>
        </p:spPr>
        <p:txBody>
          <a:bodyPr anchor="ctr">
            <a:normAutofit/>
          </a:bodyPr>
          <a:lstStyle/>
          <a:p>
            <a:pPr>
              <a:lnSpc>
                <a:spcPct val="90000"/>
              </a:lnSpc>
            </a:pPr>
            <a:r>
              <a:rPr lang="en-US" sz="1900" b="0" i="0">
                <a:effectLst/>
                <a:latin typeface="Söhne"/>
              </a:rPr>
              <a:t>Bio-based coatings are coatings made from renewable resources such as plants, animals or microorganisms. These coatings are considered environmentally friendly and sustainable alternatives to traditional petroleum-based coatings. There is increasing interest in bio-based coatings due to their potential to reduce the environmental impact of coating technologies. For example, researchers have developed a bio-based coating made from chitosan, a natural biopolymer derived from shellfish, that can be used to provide water resistance and durability to paper products.</a:t>
            </a:r>
          </a:p>
          <a:p>
            <a:pPr marL="0" indent="0">
              <a:lnSpc>
                <a:spcPct val="90000"/>
              </a:lnSpc>
              <a:buNone/>
            </a:pPr>
            <a:br>
              <a:rPr lang="en-US" sz="1900" b="0" i="0">
                <a:effectLst/>
                <a:latin typeface="Söhne"/>
              </a:rPr>
            </a:br>
            <a:endParaRPr lang="en-US" sz="1900"/>
          </a:p>
        </p:txBody>
      </p:sp>
      <p:pic>
        <p:nvPicPr>
          <p:cNvPr id="4" name="Picture 3">
            <a:extLst>
              <a:ext uri="{FF2B5EF4-FFF2-40B4-BE49-F238E27FC236}">
                <a16:creationId xmlns:a16="http://schemas.microsoft.com/office/drawing/2014/main" id="{2BB27003-198A-DE1D-0FD7-63BE30CF245D}"/>
              </a:ext>
            </a:extLst>
          </p:cNvPr>
          <p:cNvPicPr>
            <a:picLocks noChangeAspect="1"/>
          </p:cNvPicPr>
          <p:nvPr/>
        </p:nvPicPr>
        <p:blipFill rotWithShape="1">
          <a:blip r:embed="rId2"/>
          <a:srcRect t="2085" r="-1" b="-1"/>
          <a:stretch/>
        </p:blipFill>
        <p:spPr>
          <a:xfrm>
            <a:off x="7225552" y="1995117"/>
            <a:ext cx="4966447" cy="4862884"/>
          </a:xfrm>
          <a:prstGeom prst="rect">
            <a:avLst/>
          </a:prstGeom>
        </p:spPr>
      </p:pic>
      <p:cxnSp>
        <p:nvCxnSpPr>
          <p:cNvPr id="35" name="Straight Connector 34">
            <a:extLst>
              <a:ext uri="{FF2B5EF4-FFF2-40B4-BE49-F238E27FC236}">
                <a16:creationId xmlns:a16="http://schemas.microsoft.com/office/drawing/2014/main" id="{C4595B06-EDA5-4E45-BED4-7891E7E0CD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79C9A5D-F572-476A-99A9-700077150B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592DA5-68A4-46A6-90EA-F0304FF8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14436"/>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875149"/>
      </p:ext>
    </p:extLst>
  </p:cSld>
  <p:clrMapOvr>
    <a:masterClrMapping/>
  </p:clrMapOvr>
</p:sld>
</file>

<file path=ppt/theme/theme1.xml><?xml version="1.0" encoding="utf-8"?>
<a:theme xmlns:a="http://schemas.openxmlformats.org/drawingml/2006/main" name="AngleLinesVTI">
  <a:themeElements>
    <a:clrScheme name="AnalogousFromDarkSeedLeftStep">
      <a:dk1>
        <a:srgbClr val="000000"/>
      </a:dk1>
      <a:lt1>
        <a:srgbClr val="FFFFFF"/>
      </a:lt1>
      <a:dk2>
        <a:srgbClr val="311B25"/>
      </a:dk2>
      <a:lt2>
        <a:srgbClr val="F0F3F2"/>
      </a:lt2>
      <a:accent1>
        <a:srgbClr val="C34D7F"/>
      </a:accent1>
      <a:accent2>
        <a:srgbClr val="B13B9F"/>
      </a:accent2>
      <a:accent3>
        <a:srgbClr val="A44DC3"/>
      </a:accent3>
      <a:accent4>
        <a:srgbClr val="613BB1"/>
      </a:accent4>
      <a:accent5>
        <a:srgbClr val="4D58C3"/>
      </a:accent5>
      <a:accent6>
        <a:srgbClr val="3B77B1"/>
      </a:accent6>
      <a:hlink>
        <a:srgbClr val="665FC9"/>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otalTime>0</TotalTime>
  <Words>2792</Words>
  <Application>Microsoft Office PowerPoint</Application>
  <PresentationFormat>Widescreen</PresentationFormat>
  <Paragraphs>83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Söhne</vt:lpstr>
      <vt:lpstr>Univers Condensed Light</vt:lpstr>
      <vt:lpstr>Walbaum Display Light</vt:lpstr>
      <vt:lpstr>AngleLinesVTI</vt:lpstr>
      <vt:lpstr>EMERGING COATING TECHNOLOGIES </vt:lpstr>
      <vt:lpstr>PowerPoint Presentation</vt:lpstr>
      <vt:lpstr>PowerPoint Presentation</vt:lpstr>
      <vt:lpstr>PowerPoint Presentation</vt:lpstr>
      <vt:lpstr>PowerPoint Presentation</vt:lpstr>
      <vt:lpstr>PowerPoint Presentation</vt:lpstr>
      <vt:lpstr>1. Nano-coatings:</vt:lpstr>
      <vt:lpstr>2. Smart coatings:</vt:lpstr>
      <vt:lpstr>3. Bio-based coatings:</vt:lpstr>
      <vt:lpstr>4. Multifunctional coatings:</vt:lpstr>
      <vt:lpstr>5. 3D printing coatings:</vt:lpstr>
      <vt:lpstr>6. Electrochromic coatings:</vt:lpstr>
      <vt:lpstr>7. Supercritical Fluid Coating:</vt:lpstr>
      <vt:lpstr>7. Electrospinning: </vt:lpstr>
      <vt:lpstr>8. Atomic Layer Deposition (ALD):</vt:lpstr>
      <vt:lpstr>9. Plasma Coating:</vt:lpstr>
      <vt:lpstr>APPLICATIONS IN FOOD INDUSTRY</vt:lpstr>
      <vt:lpstr>PowerPoint Presentation</vt:lpstr>
      <vt:lpstr>CHALLENGES RELATED TO THESE TECHNIQUES </vt:lpstr>
      <vt:lpstr>PowerPoint Presentation</vt:lpstr>
      <vt:lpstr>FUTURE PERSPECTIVE</vt:lpstr>
      <vt:lpstr>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COATING TECHNOLOGIES </dc:title>
  <dc:creator>Khunsha Younas</dc:creator>
  <cp:lastModifiedBy>Khunsha Younas</cp:lastModifiedBy>
  <cp:revision>1</cp:revision>
  <dcterms:created xsi:type="dcterms:W3CDTF">2023-03-25T07:12:26Z</dcterms:created>
  <dcterms:modified xsi:type="dcterms:W3CDTF">2023-03-25T07:52:07Z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2023-03-25T07:52:02Z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e74c64a8-7d3c-4393-b71e-5fb6c1f12c6e</vt:lpwstr>
  </property>
  <property fmtid="{D5CDD505-2E9C-101B-9397-08002B2CF9AE}" pid="7" name="MSIP_Label_defa4170-0d19-0005-0004-bc88714345d2_ActionId">
    <vt:lpwstr>9cbf1e46-89d9-42a4-933d-e8f7222622c1</vt:lpwstr>
  </property>
  <property fmtid="{D5CDD505-2E9C-101B-9397-08002B2CF9AE}" pid="8" name="MSIP_Label_defa4170-0d19-0005-0004-bc88714345d2_ContentBits">
    <vt:lpwstr>0</vt:lpwstr>
  </property>
</Properties>
</file>