
<file path=[Content_Types].xml><?xml version="1.0" encoding="utf-8"?>
<Types xmlns="http://schemas.openxmlformats.org/package/2006/content-types">
  <Default Extension="png" ContentType="image/png"/>
  <Default Extension="bin" ContentType="application/vnd.openxmlformats-officedocument.oleObject"/>
  <Default Extension="wmf" ContentType="image/x-wmf"/>
  <Default Extension="emf" ContentType="image/x-emf"/>
  <Default Extension="jpeg" ContentType="image/jpeg"/>
  <Default Extension="rels" ContentType="application/vnd.openxmlformats-package.relationships+xml"/>
  <Default Extension="xml" ContentType="application/xml"/>
  <Default Extension="vml" ContentType="application/vnd.openxmlformats-officedocument.vmlDrawing"/>
  <Default Extension="doc" ContentType="application/msword"/>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45"/>
  </p:notesMasterIdLst>
  <p:sldIdLst>
    <p:sldId id="256" r:id="rId2"/>
    <p:sldId id="257" r:id="rId3"/>
    <p:sldId id="259" r:id="rId4"/>
    <p:sldId id="280" r:id="rId5"/>
    <p:sldId id="260" r:id="rId6"/>
    <p:sldId id="261" r:id="rId7"/>
    <p:sldId id="297" r:id="rId8"/>
    <p:sldId id="298" r:id="rId9"/>
    <p:sldId id="262" r:id="rId10"/>
    <p:sldId id="299" r:id="rId11"/>
    <p:sldId id="300" r:id="rId12"/>
    <p:sldId id="301" r:id="rId13"/>
    <p:sldId id="265" r:id="rId14"/>
    <p:sldId id="266" r:id="rId15"/>
    <p:sldId id="267" r:id="rId16"/>
    <p:sldId id="268" r:id="rId17"/>
    <p:sldId id="269" r:id="rId18"/>
    <p:sldId id="270" r:id="rId19"/>
    <p:sldId id="271" r:id="rId20"/>
    <p:sldId id="272" r:id="rId21"/>
    <p:sldId id="273" r:id="rId22"/>
    <p:sldId id="274" r:id="rId23"/>
    <p:sldId id="275" r:id="rId24"/>
    <p:sldId id="276" r:id="rId25"/>
    <p:sldId id="277" r:id="rId26"/>
    <p:sldId id="278" r:id="rId27"/>
    <p:sldId id="279" r:id="rId28"/>
    <p:sldId id="281" r:id="rId29"/>
    <p:sldId id="282" r:id="rId30"/>
    <p:sldId id="283" r:id="rId31"/>
    <p:sldId id="284" r:id="rId32"/>
    <p:sldId id="285" r:id="rId33"/>
    <p:sldId id="286" r:id="rId34"/>
    <p:sldId id="287" r:id="rId35"/>
    <p:sldId id="288" r:id="rId36"/>
    <p:sldId id="289" r:id="rId37"/>
    <p:sldId id="290" r:id="rId38"/>
    <p:sldId id="291" r:id="rId39"/>
    <p:sldId id="292" r:id="rId40"/>
    <p:sldId id="293" r:id="rId41"/>
    <p:sldId id="294" r:id="rId42"/>
    <p:sldId id="295" r:id="rId43"/>
    <p:sldId id="296" r:id="rId4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99FF"/>
    <a:srgbClr val="FF99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70" d="100"/>
          <a:sy n="70" d="100"/>
        </p:scale>
        <p:origin x="714" y="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viewProps" Target="view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notesMaster" Target="notesMasters/notesMaster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theme" Target="theme/theme1.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1" Type="http://schemas.openxmlformats.org/officeDocument/2006/relationships/slideMaster" Target="slideMasters/slideMaster1.xml"/><Relationship Id="rId6" Type="http://schemas.openxmlformats.org/officeDocument/2006/relationships/slide" Target="slides/slide5.xml"/></Relationships>
</file>

<file path=ppt/drawings/_rels/vmlDrawing1.vml.rels><?xml version="1.0" encoding="UTF-8" standalone="yes"?>
<Relationships xmlns="http://schemas.openxmlformats.org/package/2006/relationships"><Relationship Id="rId3" Type="http://schemas.openxmlformats.org/officeDocument/2006/relationships/image" Target="../media/image6.wmf"/><Relationship Id="rId2" Type="http://schemas.openxmlformats.org/officeDocument/2006/relationships/image" Target="../media/image5.emf"/><Relationship Id="rId1" Type="http://schemas.openxmlformats.org/officeDocument/2006/relationships/image" Target="../media/image4.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7.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8.emf"/></Relationships>
</file>

<file path=ppt/drawings/_rels/vmlDrawing4.v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image" Target="../media/image9.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B0D074B-EBB4-4DB8-8E2C-ADDF6FD98A93}" type="datetimeFigureOut">
              <a:rPr lang="en-US" smtClean="0"/>
              <a:t>5/22/2023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3845A82-3F64-403C-9DCB-4570BE7C4CCA}" type="slidenum">
              <a:rPr lang="en-US" smtClean="0"/>
              <a:t>‹#›</a:t>
            </a:fld>
            <a:endParaRPr lang="en-US"/>
          </a:p>
        </p:txBody>
      </p:sp>
    </p:spTree>
    <p:extLst>
      <p:ext uri="{BB962C8B-B14F-4D97-AF65-F5344CB8AC3E}">
        <p14:creationId xmlns:p14="http://schemas.microsoft.com/office/powerpoint/2010/main" val="36542875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17A47612-72EE-4C0C-AA81-4714F7B84E9D}" type="slidenum">
              <a:rPr lang="en-US" altLang="en-US" sz="1200"/>
              <a:pPr eaLnBrk="1" hangingPunct="1"/>
              <a:t>13</a:t>
            </a:fld>
            <a:endParaRPr lang="en-US" altLang="en-US" sz="1200"/>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247462705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DE111C20-2A7D-414B-B497-281178430EBB}" type="slidenum">
              <a:rPr lang="en-US" altLang="en-US" sz="1200"/>
              <a:pPr eaLnBrk="1" hangingPunct="1"/>
              <a:t>22</a:t>
            </a:fld>
            <a:endParaRPr lang="en-US" altLang="en-US" sz="1200"/>
          </a:p>
        </p:txBody>
      </p:sp>
      <p:sp>
        <p:nvSpPr>
          <p:cNvPr id="51203" name="Rectangle 2"/>
          <p:cNvSpPr>
            <a:spLocks noGrp="1" noRot="1" noChangeAspect="1" noChangeArrowheads="1" noTextEdit="1"/>
          </p:cNvSpPr>
          <p:nvPr>
            <p:ph type="sldImg"/>
          </p:nvPr>
        </p:nvSpPr>
        <p:spPr>
          <a:ln/>
        </p:spPr>
      </p:sp>
      <p:sp>
        <p:nvSpPr>
          <p:cNvPr id="512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165898807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0A9FDBC8-577E-4F74-B0AE-530F91767788}" type="slidenum">
              <a:rPr lang="en-US" altLang="en-US" sz="1200"/>
              <a:pPr eaLnBrk="1" hangingPunct="1"/>
              <a:t>23</a:t>
            </a:fld>
            <a:endParaRPr lang="en-US" altLang="en-US" sz="1200"/>
          </a:p>
        </p:txBody>
      </p:sp>
      <p:sp>
        <p:nvSpPr>
          <p:cNvPr id="52227" name="Rectangle 2"/>
          <p:cNvSpPr>
            <a:spLocks noGrp="1" noRot="1" noChangeAspect="1" noChangeArrowheads="1" noTextEdit="1"/>
          </p:cNvSpPr>
          <p:nvPr>
            <p:ph type="sldImg"/>
          </p:nvPr>
        </p:nvSpPr>
        <p:spPr>
          <a:ln/>
        </p:spPr>
      </p:sp>
      <p:sp>
        <p:nvSpPr>
          <p:cNvPr id="522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339787876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898801B4-2457-4A7C-B4C2-4463C4A2DD45}" type="slidenum">
              <a:rPr lang="en-US" altLang="en-US" sz="1200"/>
              <a:pPr eaLnBrk="1" hangingPunct="1"/>
              <a:t>24</a:t>
            </a:fld>
            <a:endParaRPr lang="en-US" altLang="en-US" sz="1200"/>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129373758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3B64C04D-143B-48AE-8207-96E63343D22F}" type="slidenum">
              <a:rPr lang="en-US" altLang="en-US" sz="1200"/>
              <a:pPr eaLnBrk="1" hangingPunct="1"/>
              <a:t>25</a:t>
            </a:fld>
            <a:endParaRPr lang="en-US" altLang="en-US" sz="1200"/>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220188063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2CFA8FDD-37EC-4DDF-9E02-DC20D2496DBC}" type="slidenum">
              <a:rPr lang="en-US" altLang="en-US" sz="1200"/>
              <a:pPr eaLnBrk="1" hangingPunct="1"/>
              <a:t>26</a:t>
            </a:fld>
            <a:endParaRPr lang="en-US" altLang="en-US" sz="1200"/>
          </a:p>
        </p:txBody>
      </p:sp>
      <p:sp>
        <p:nvSpPr>
          <p:cNvPr id="55299" name="Rectangle 2"/>
          <p:cNvSpPr>
            <a:spLocks noGrp="1" noRot="1" noChangeAspect="1" noChangeArrowheads="1" noTextEdit="1"/>
          </p:cNvSpPr>
          <p:nvPr>
            <p:ph type="sldImg"/>
          </p:nvPr>
        </p:nvSpPr>
        <p:spPr>
          <a:ln/>
        </p:spPr>
      </p:sp>
      <p:sp>
        <p:nvSpPr>
          <p:cNvPr id="553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201282749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42B67845-F107-4C9D-968E-62B79EAE867E}" type="slidenum">
              <a:rPr lang="en-US" altLang="en-US" sz="1200"/>
              <a:pPr eaLnBrk="1" hangingPunct="1"/>
              <a:t>27</a:t>
            </a:fld>
            <a:endParaRPr lang="en-US" altLang="en-US" sz="1200"/>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371265115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B8C5576C-F4FB-4FA9-9426-C402FA35A555}" type="slidenum">
              <a:rPr lang="en-US" altLang="en-US" sz="1200"/>
              <a:pPr eaLnBrk="1" hangingPunct="1"/>
              <a:t>28</a:t>
            </a:fld>
            <a:endParaRPr lang="en-US" altLang="en-US" sz="1200"/>
          </a:p>
        </p:txBody>
      </p:sp>
      <p:sp>
        <p:nvSpPr>
          <p:cNvPr id="58371" name="Rectangle 2"/>
          <p:cNvSpPr>
            <a:spLocks noGrp="1" noRot="1" noChangeAspect="1" noChangeArrowheads="1" noTextEdit="1"/>
          </p:cNvSpPr>
          <p:nvPr>
            <p:ph type="sldImg"/>
          </p:nvPr>
        </p:nvSpPr>
        <p:spPr>
          <a:ln/>
        </p:spPr>
      </p:sp>
      <p:sp>
        <p:nvSpPr>
          <p:cNvPr id="58372"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182550730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81D845FF-C3E9-44FF-BDCE-139C9E2C5E9C}" type="slidenum">
              <a:rPr lang="en-US" altLang="en-US" sz="1200"/>
              <a:pPr eaLnBrk="1" hangingPunct="1"/>
              <a:t>29</a:t>
            </a:fld>
            <a:endParaRPr lang="en-US" altLang="en-US" sz="1200"/>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244491935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244DF93F-D7D2-4D9A-BB07-0D9FAD90BE18}" type="slidenum">
              <a:rPr lang="en-US" altLang="en-US" sz="1200"/>
              <a:pPr eaLnBrk="1" hangingPunct="1"/>
              <a:t>30</a:t>
            </a:fld>
            <a:endParaRPr lang="en-US" altLang="en-US" sz="1200"/>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115966083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B627D805-9088-4063-AE51-91BA523A0861}" type="slidenum">
              <a:rPr lang="en-US" altLang="en-US" sz="1200"/>
              <a:pPr eaLnBrk="1" hangingPunct="1"/>
              <a:t>36</a:t>
            </a:fld>
            <a:endParaRPr lang="en-US" altLang="en-US" sz="1200"/>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224337848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4AAB70B9-C031-4BF4-A187-DBF80ECBF85A}" type="slidenum">
              <a:rPr lang="en-US" altLang="en-US" sz="1200"/>
              <a:pPr eaLnBrk="1" hangingPunct="1"/>
              <a:t>14</a:t>
            </a:fld>
            <a:endParaRPr lang="en-US" altLang="en-US" sz="1200"/>
          </a:p>
        </p:txBody>
      </p:sp>
      <p:sp>
        <p:nvSpPr>
          <p:cNvPr id="43011" name="Rectangle 2"/>
          <p:cNvSpPr>
            <a:spLocks noGrp="1" noRot="1" noChangeAspect="1" noChangeArrowheads="1" noTextEdit="1"/>
          </p:cNvSpPr>
          <p:nvPr>
            <p:ph type="sldImg"/>
          </p:nvPr>
        </p:nvSpPr>
        <p:spPr>
          <a:ln/>
        </p:spPr>
      </p:sp>
      <p:sp>
        <p:nvSpPr>
          <p:cNvPr id="430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337513990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CEE5BA3C-A6C9-4B48-85C2-D1A0425C85AE}" type="slidenum">
              <a:rPr lang="en-US" altLang="en-US" sz="1200"/>
              <a:pPr eaLnBrk="1" hangingPunct="1"/>
              <a:t>15</a:t>
            </a:fld>
            <a:endParaRPr lang="en-US" altLang="en-US" sz="1200"/>
          </a:p>
        </p:txBody>
      </p:sp>
      <p:sp>
        <p:nvSpPr>
          <p:cNvPr id="44035" name="Rectangle 2"/>
          <p:cNvSpPr>
            <a:spLocks noGrp="1" noRot="1" noChangeAspect="1" noChangeArrowheads="1" noTextEdit="1"/>
          </p:cNvSpPr>
          <p:nvPr>
            <p:ph type="sldImg"/>
          </p:nvPr>
        </p:nvSpPr>
        <p:spPr>
          <a:ln/>
        </p:spPr>
      </p:sp>
      <p:sp>
        <p:nvSpPr>
          <p:cNvPr id="440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207595407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3A4992DC-A549-496D-83DD-C7609F77EBCF}" type="slidenum">
              <a:rPr lang="en-US" altLang="en-US" sz="1200"/>
              <a:pPr eaLnBrk="1" hangingPunct="1"/>
              <a:t>16</a:t>
            </a:fld>
            <a:endParaRPr lang="en-US" altLang="en-US" sz="1200"/>
          </a:p>
        </p:txBody>
      </p:sp>
      <p:sp>
        <p:nvSpPr>
          <p:cNvPr id="45059" name="Rectangle 2"/>
          <p:cNvSpPr>
            <a:spLocks noGrp="1" noRot="1" noChangeAspect="1" noChangeArrowheads="1" noTextEdit="1"/>
          </p:cNvSpPr>
          <p:nvPr>
            <p:ph type="sldImg"/>
          </p:nvPr>
        </p:nvSpPr>
        <p:spPr>
          <a:ln/>
        </p:spPr>
      </p:sp>
      <p:sp>
        <p:nvSpPr>
          <p:cNvPr id="45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20680324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C3023FCC-818F-4745-AC24-F9531334BDF5}" type="slidenum">
              <a:rPr lang="en-US" altLang="en-US" sz="1200"/>
              <a:pPr eaLnBrk="1" hangingPunct="1"/>
              <a:t>17</a:t>
            </a:fld>
            <a:endParaRPr lang="en-US" altLang="en-US" sz="1200"/>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165120136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A834D4E2-F839-4E77-AE1E-2F613EC318A8}" type="slidenum">
              <a:rPr lang="en-US" altLang="en-US" sz="1200"/>
              <a:pPr eaLnBrk="1" hangingPunct="1"/>
              <a:t>18</a:t>
            </a:fld>
            <a:endParaRPr lang="en-US" altLang="en-US" sz="1200"/>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255338262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9E1F0966-80B2-47BE-8B78-D27128D75981}" type="slidenum">
              <a:rPr lang="en-US" altLang="en-US" sz="1200"/>
              <a:pPr eaLnBrk="1" hangingPunct="1"/>
              <a:t>19</a:t>
            </a:fld>
            <a:endParaRPr lang="en-US" altLang="en-US" sz="1200"/>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297773120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08F34B76-E09E-4E88-B921-667EF415679A}" type="slidenum">
              <a:rPr lang="en-US" altLang="en-US" sz="1200"/>
              <a:pPr eaLnBrk="1" hangingPunct="1"/>
              <a:t>20</a:t>
            </a:fld>
            <a:endParaRPr lang="en-US" altLang="en-US" sz="1200"/>
          </a:p>
        </p:txBody>
      </p:sp>
      <p:sp>
        <p:nvSpPr>
          <p:cNvPr id="49155" name="Rectangle 2"/>
          <p:cNvSpPr>
            <a:spLocks noGrp="1" noRot="1" noChangeAspect="1" noChangeArrowheads="1" noTextEdit="1"/>
          </p:cNvSpPr>
          <p:nvPr>
            <p:ph type="sldImg"/>
          </p:nvPr>
        </p:nvSpPr>
        <p:spPr>
          <a:ln/>
        </p:spPr>
      </p:sp>
      <p:sp>
        <p:nvSpPr>
          <p:cNvPr id="491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90591809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FC69A1E3-0FFE-4014-8CBF-8CA48D9A28C9}" type="slidenum">
              <a:rPr lang="en-US" altLang="en-US" sz="1200"/>
              <a:pPr eaLnBrk="1" hangingPunct="1"/>
              <a:t>21</a:t>
            </a:fld>
            <a:endParaRPr lang="en-US" altLang="en-US" sz="1200"/>
          </a:p>
        </p:txBody>
      </p:sp>
      <p:sp>
        <p:nvSpPr>
          <p:cNvPr id="50179" name="Rectangle 2"/>
          <p:cNvSpPr>
            <a:spLocks noGrp="1" noRot="1" noChangeAspect="1" noChangeArrowheads="1" noTextEdit="1"/>
          </p:cNvSpPr>
          <p:nvPr>
            <p:ph type="sldImg"/>
          </p:nvPr>
        </p:nvSpPr>
        <p:spPr>
          <a:ln/>
        </p:spPr>
      </p:sp>
      <p:sp>
        <p:nvSpPr>
          <p:cNvPr id="501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86689667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D6202F30-420B-4850-9A37-29353EE8178C}" type="datetimeFigureOut">
              <a:rPr lang="en-US" smtClean="0"/>
              <a:t>5/22/2023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4A132AE-0348-4A05-8E30-D133327CF7A3}" type="slidenum">
              <a:rPr lang="en-US" smtClean="0"/>
              <a:t>‹#›</a:t>
            </a:fld>
            <a:endParaRPr lang="en-US"/>
          </a:p>
        </p:txBody>
      </p:sp>
    </p:spTree>
    <p:extLst>
      <p:ext uri="{BB962C8B-B14F-4D97-AF65-F5344CB8AC3E}">
        <p14:creationId xmlns:p14="http://schemas.microsoft.com/office/powerpoint/2010/main" val="218286693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6202F30-420B-4850-9A37-29353EE8178C}" type="datetimeFigureOut">
              <a:rPr lang="en-US" smtClean="0"/>
              <a:t>5/22/2023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4A132AE-0348-4A05-8E30-D133327CF7A3}" type="slidenum">
              <a:rPr lang="en-US" smtClean="0"/>
              <a:t>‹#›</a:t>
            </a:fld>
            <a:endParaRPr lang="en-US"/>
          </a:p>
        </p:txBody>
      </p:sp>
    </p:spTree>
    <p:extLst>
      <p:ext uri="{BB962C8B-B14F-4D97-AF65-F5344CB8AC3E}">
        <p14:creationId xmlns:p14="http://schemas.microsoft.com/office/powerpoint/2010/main" val="68731127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6202F30-420B-4850-9A37-29353EE8178C}" type="datetimeFigureOut">
              <a:rPr lang="en-US" smtClean="0"/>
              <a:t>5/22/2023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4A132AE-0348-4A05-8E30-D133327CF7A3}" type="slidenum">
              <a:rPr lang="en-US" smtClean="0"/>
              <a:t>‹#›</a:t>
            </a:fld>
            <a:endParaRPr lang="en-US"/>
          </a:p>
        </p:txBody>
      </p:sp>
    </p:spTree>
    <p:extLst>
      <p:ext uri="{BB962C8B-B14F-4D97-AF65-F5344CB8AC3E}">
        <p14:creationId xmlns:p14="http://schemas.microsoft.com/office/powerpoint/2010/main" val="254883227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6202F30-420B-4850-9A37-29353EE8178C}" type="datetimeFigureOut">
              <a:rPr lang="en-US" smtClean="0"/>
              <a:t>5/22/2023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4A132AE-0348-4A05-8E30-D133327CF7A3}" type="slidenum">
              <a:rPr lang="en-US" smtClean="0"/>
              <a:t>‹#›</a:t>
            </a:fld>
            <a:endParaRPr lang="en-US"/>
          </a:p>
        </p:txBody>
      </p:sp>
    </p:spTree>
    <p:extLst>
      <p:ext uri="{BB962C8B-B14F-4D97-AF65-F5344CB8AC3E}">
        <p14:creationId xmlns:p14="http://schemas.microsoft.com/office/powerpoint/2010/main" val="171256629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D6202F30-420B-4850-9A37-29353EE8178C}" type="datetimeFigureOut">
              <a:rPr lang="en-US" smtClean="0"/>
              <a:t>5/22/2023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4A132AE-0348-4A05-8E30-D133327CF7A3}" type="slidenum">
              <a:rPr lang="en-US" smtClean="0"/>
              <a:t>‹#›</a:t>
            </a:fld>
            <a:endParaRPr lang="en-US"/>
          </a:p>
        </p:txBody>
      </p:sp>
    </p:spTree>
    <p:extLst>
      <p:ext uri="{BB962C8B-B14F-4D97-AF65-F5344CB8AC3E}">
        <p14:creationId xmlns:p14="http://schemas.microsoft.com/office/powerpoint/2010/main" val="3338938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D6202F30-420B-4850-9A37-29353EE8178C}" type="datetimeFigureOut">
              <a:rPr lang="en-US" smtClean="0"/>
              <a:t>5/22/2023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4A132AE-0348-4A05-8E30-D133327CF7A3}" type="slidenum">
              <a:rPr lang="en-US" smtClean="0"/>
              <a:t>‹#›</a:t>
            </a:fld>
            <a:endParaRPr lang="en-US"/>
          </a:p>
        </p:txBody>
      </p:sp>
    </p:spTree>
    <p:extLst>
      <p:ext uri="{BB962C8B-B14F-4D97-AF65-F5344CB8AC3E}">
        <p14:creationId xmlns:p14="http://schemas.microsoft.com/office/powerpoint/2010/main" val="229429091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D6202F30-420B-4850-9A37-29353EE8178C}" type="datetimeFigureOut">
              <a:rPr lang="en-US" smtClean="0"/>
              <a:t>5/22/2023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24A132AE-0348-4A05-8E30-D133327CF7A3}" type="slidenum">
              <a:rPr lang="en-US" smtClean="0"/>
              <a:t>‹#›</a:t>
            </a:fld>
            <a:endParaRPr lang="en-US"/>
          </a:p>
        </p:txBody>
      </p:sp>
    </p:spTree>
    <p:extLst>
      <p:ext uri="{BB962C8B-B14F-4D97-AF65-F5344CB8AC3E}">
        <p14:creationId xmlns:p14="http://schemas.microsoft.com/office/powerpoint/2010/main" val="310983651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D6202F30-420B-4850-9A37-29353EE8178C}" type="datetimeFigureOut">
              <a:rPr lang="en-US" smtClean="0"/>
              <a:t>5/22/2023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24A132AE-0348-4A05-8E30-D133327CF7A3}" type="slidenum">
              <a:rPr lang="en-US" smtClean="0"/>
              <a:t>‹#›</a:t>
            </a:fld>
            <a:endParaRPr lang="en-US"/>
          </a:p>
        </p:txBody>
      </p:sp>
    </p:spTree>
    <p:extLst>
      <p:ext uri="{BB962C8B-B14F-4D97-AF65-F5344CB8AC3E}">
        <p14:creationId xmlns:p14="http://schemas.microsoft.com/office/powerpoint/2010/main" val="379841815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6202F30-420B-4850-9A37-29353EE8178C}" type="datetimeFigureOut">
              <a:rPr lang="en-US" smtClean="0"/>
              <a:t>5/22/2023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24A132AE-0348-4A05-8E30-D133327CF7A3}" type="slidenum">
              <a:rPr lang="en-US" smtClean="0"/>
              <a:t>‹#›</a:t>
            </a:fld>
            <a:endParaRPr lang="en-US"/>
          </a:p>
        </p:txBody>
      </p:sp>
    </p:spTree>
    <p:extLst>
      <p:ext uri="{BB962C8B-B14F-4D97-AF65-F5344CB8AC3E}">
        <p14:creationId xmlns:p14="http://schemas.microsoft.com/office/powerpoint/2010/main" val="360005327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6202F30-420B-4850-9A37-29353EE8178C}" type="datetimeFigureOut">
              <a:rPr lang="en-US" smtClean="0"/>
              <a:t>5/22/2023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4A132AE-0348-4A05-8E30-D133327CF7A3}" type="slidenum">
              <a:rPr lang="en-US" smtClean="0"/>
              <a:t>‹#›</a:t>
            </a:fld>
            <a:endParaRPr lang="en-US"/>
          </a:p>
        </p:txBody>
      </p:sp>
    </p:spTree>
    <p:extLst>
      <p:ext uri="{BB962C8B-B14F-4D97-AF65-F5344CB8AC3E}">
        <p14:creationId xmlns:p14="http://schemas.microsoft.com/office/powerpoint/2010/main" val="33175274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6202F30-420B-4850-9A37-29353EE8178C}" type="datetimeFigureOut">
              <a:rPr lang="en-US" smtClean="0"/>
              <a:t>5/22/2023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4A132AE-0348-4A05-8E30-D133327CF7A3}" type="slidenum">
              <a:rPr lang="en-US" smtClean="0"/>
              <a:t>‹#›</a:t>
            </a:fld>
            <a:endParaRPr lang="en-US"/>
          </a:p>
        </p:txBody>
      </p:sp>
    </p:spTree>
    <p:extLst>
      <p:ext uri="{BB962C8B-B14F-4D97-AF65-F5344CB8AC3E}">
        <p14:creationId xmlns:p14="http://schemas.microsoft.com/office/powerpoint/2010/main" val="206404232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CC99FF"/>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6202F30-420B-4850-9A37-29353EE8178C}" type="datetimeFigureOut">
              <a:rPr lang="en-US" smtClean="0"/>
              <a:t>5/22/2023</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4A132AE-0348-4A05-8E30-D133327CF7A3}" type="slidenum">
              <a:rPr lang="en-US" smtClean="0"/>
              <a:t>‹#›</a:t>
            </a:fld>
            <a:endParaRPr lang="en-US"/>
          </a:p>
        </p:txBody>
      </p:sp>
    </p:spTree>
    <p:extLst>
      <p:ext uri="{BB962C8B-B14F-4D97-AF65-F5344CB8AC3E}">
        <p14:creationId xmlns:p14="http://schemas.microsoft.com/office/powerpoint/2010/main" val="22894996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8" Type="http://schemas.openxmlformats.org/officeDocument/2006/relationships/image" Target="../media/image6.wmf"/><Relationship Id="rId3" Type="http://schemas.openxmlformats.org/officeDocument/2006/relationships/oleObject" Target="../embeddings/oleObject1.bin"/><Relationship Id="rId7" Type="http://schemas.openxmlformats.org/officeDocument/2006/relationships/oleObject" Target="../embeddings/oleObject2.bin"/><Relationship Id="rId2" Type="http://schemas.openxmlformats.org/officeDocument/2006/relationships/slideLayout" Target="../slideLayouts/slideLayout6.xml"/><Relationship Id="rId1" Type="http://schemas.openxmlformats.org/officeDocument/2006/relationships/vmlDrawing" Target="../drawings/vmlDrawing1.vml"/><Relationship Id="rId6" Type="http://schemas.openxmlformats.org/officeDocument/2006/relationships/image" Target="../media/image5.emf"/><Relationship Id="rId5" Type="http://schemas.openxmlformats.org/officeDocument/2006/relationships/oleObject" Target="../embeddings/Microsoft_Word_97_-_2003_Document1.doc"/><Relationship Id="rId4" Type="http://schemas.openxmlformats.org/officeDocument/2006/relationships/image" Target="../media/image4.wmf"/></Relationships>
</file>

<file path=ppt/slides/_rels/slide33.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6.xml"/><Relationship Id="rId1" Type="http://schemas.openxmlformats.org/officeDocument/2006/relationships/vmlDrawing" Target="../drawings/vmlDrawing2.vml"/><Relationship Id="rId4" Type="http://schemas.openxmlformats.org/officeDocument/2006/relationships/image" Target="../media/image7.wmf"/></Relationships>
</file>

<file path=ppt/slides/_rels/slide34.xml.rels><?xml version="1.0" encoding="UTF-8" standalone="yes"?>
<Relationships xmlns="http://schemas.openxmlformats.org/package/2006/relationships"><Relationship Id="rId3" Type="http://schemas.openxmlformats.org/officeDocument/2006/relationships/oleObject" Target="../embeddings/Microsoft_Word_97_-_2003_Document2.doc"/><Relationship Id="rId2" Type="http://schemas.openxmlformats.org/officeDocument/2006/relationships/slideLayout" Target="../slideLayouts/slideLayout6.xml"/><Relationship Id="rId1" Type="http://schemas.openxmlformats.org/officeDocument/2006/relationships/vmlDrawing" Target="../drawings/vmlDrawing3.vml"/><Relationship Id="rId4" Type="http://schemas.openxmlformats.org/officeDocument/2006/relationships/image" Target="../media/image8.emf"/></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8" Type="http://schemas.openxmlformats.org/officeDocument/2006/relationships/oleObject" Target="../embeddings/oleObject4.bin"/><Relationship Id="rId13" Type="http://schemas.openxmlformats.org/officeDocument/2006/relationships/image" Target="../media/image11.png"/><Relationship Id="rId3" Type="http://schemas.openxmlformats.org/officeDocument/2006/relationships/notesSlide" Target="../notesSlides/notesSlide19.xml"/><Relationship Id="rId7" Type="http://schemas.openxmlformats.org/officeDocument/2006/relationships/image" Target="../media/image15.png"/><Relationship Id="rId12" Type="http://schemas.openxmlformats.org/officeDocument/2006/relationships/oleObject" Target="../embeddings/oleObject6.bin"/><Relationship Id="rId2" Type="http://schemas.openxmlformats.org/officeDocument/2006/relationships/slideLayout" Target="../slideLayouts/slideLayout6.xml"/><Relationship Id="rId1" Type="http://schemas.openxmlformats.org/officeDocument/2006/relationships/vmlDrawing" Target="../drawings/vmlDrawing4.vml"/><Relationship Id="rId6" Type="http://schemas.openxmlformats.org/officeDocument/2006/relationships/image" Target="../media/image14.png"/><Relationship Id="rId11" Type="http://schemas.openxmlformats.org/officeDocument/2006/relationships/image" Target="../media/image10.png"/><Relationship Id="rId5" Type="http://schemas.openxmlformats.org/officeDocument/2006/relationships/image" Target="../media/image13.png"/><Relationship Id="rId10" Type="http://schemas.openxmlformats.org/officeDocument/2006/relationships/oleObject" Target="../embeddings/oleObject5.bin"/><Relationship Id="rId4" Type="http://schemas.openxmlformats.org/officeDocument/2006/relationships/image" Target="../media/image12.png"/><Relationship Id="rId9" Type="http://schemas.openxmlformats.org/officeDocument/2006/relationships/image" Target="../media/image9.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2.wmf"/><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CC99FF"/>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1184275"/>
          </a:xfrm>
        </p:spPr>
        <p:txBody>
          <a:bodyPr>
            <a:normAutofit fontScale="90000"/>
          </a:bodyPr>
          <a:lstStyle/>
          <a:p>
            <a:r>
              <a:rPr lang="en-US" b="1" dirty="0" smtClean="0">
                <a:solidFill>
                  <a:srgbClr val="002060"/>
                </a:solidFill>
                <a:latin typeface="Times New Roman" panose="02020603050405020304" pitchFamily="18" charset="0"/>
                <a:cs typeface="Times New Roman" panose="02020603050405020304" pitchFamily="18" charset="0"/>
              </a:rPr>
              <a:t>High performance liquid chromatography (HPLC)</a:t>
            </a:r>
            <a:br>
              <a:rPr lang="en-US" b="1" dirty="0" smtClean="0">
                <a:solidFill>
                  <a:srgbClr val="002060"/>
                </a:solidFill>
                <a:latin typeface="Times New Roman" panose="02020603050405020304" pitchFamily="18" charset="0"/>
                <a:cs typeface="Times New Roman" panose="02020603050405020304" pitchFamily="18" charset="0"/>
              </a:rPr>
            </a:br>
            <a:endParaRPr lang="en-US" dirty="0">
              <a:solidFill>
                <a:srgbClr val="002060"/>
              </a:solidFill>
              <a:latin typeface="Times New Roman" panose="02020603050405020304" pitchFamily="18" charset="0"/>
              <a:cs typeface="Times New Roman" panose="02020603050405020304" pitchFamily="18" charset="0"/>
            </a:endParaRPr>
          </a:p>
        </p:txBody>
      </p:sp>
      <p:sp>
        <p:nvSpPr>
          <p:cNvPr id="3" name="Subtitle 2"/>
          <p:cNvSpPr>
            <a:spLocks noGrp="1"/>
          </p:cNvSpPr>
          <p:nvPr>
            <p:ph type="subTitle" idx="1"/>
          </p:nvPr>
        </p:nvSpPr>
        <p:spPr>
          <a:xfrm>
            <a:off x="685800" y="1890713"/>
            <a:ext cx="10820400" cy="1655762"/>
          </a:xfrm>
        </p:spPr>
        <p:txBody>
          <a:bodyPr/>
          <a:lstStyle/>
          <a:p>
            <a:r>
              <a:rPr lang="en-US" b="1" dirty="0" smtClean="0">
                <a:solidFill>
                  <a:srgbClr val="002060"/>
                </a:solidFill>
                <a:latin typeface="Times New Roman" panose="02020603050405020304" pitchFamily="18" charset="0"/>
                <a:cs typeface="Times New Roman" panose="02020603050405020304" pitchFamily="18" charset="0"/>
              </a:rPr>
              <a:t>Separate, identify &amp; quantify components dissolved in a liquid solvent with a high analytical resolution. Sample carried by a moving </a:t>
            </a:r>
            <a:r>
              <a:rPr lang="en-US" b="1" dirty="0" smtClean="0">
                <a:solidFill>
                  <a:srgbClr val="002060"/>
                </a:solidFill>
                <a:latin typeface="Times New Roman" panose="02020603050405020304" pitchFamily="18" charset="0"/>
                <a:cs typeface="Times New Roman" panose="02020603050405020304" pitchFamily="18" charset="0"/>
              </a:rPr>
              <a:t>media</a:t>
            </a:r>
            <a:endParaRPr lang="en-US" b="1" dirty="0" smtClean="0">
              <a:solidFill>
                <a:srgbClr val="002060"/>
              </a:solidFill>
              <a:latin typeface="Times New Roman" panose="02020603050405020304" pitchFamily="18" charset="0"/>
              <a:cs typeface="Times New Roman" panose="02020603050405020304" pitchFamily="18" charset="0"/>
            </a:endParaRPr>
          </a:p>
          <a:p>
            <a:endParaRPr lang="en-US" dirty="0"/>
          </a:p>
        </p:txBody>
      </p:sp>
      <p:pic>
        <p:nvPicPr>
          <p:cNvPr id="4" name="Picture 3" descr="1100syste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7353" y="2966777"/>
            <a:ext cx="4114800" cy="3727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p:cNvSpPr/>
          <p:nvPr/>
        </p:nvSpPr>
        <p:spPr>
          <a:xfrm>
            <a:off x="4946176" y="3245451"/>
            <a:ext cx="6096000" cy="3170099"/>
          </a:xfrm>
          <a:prstGeom prst="rect">
            <a:avLst/>
          </a:prstGeom>
        </p:spPr>
        <p:txBody>
          <a:bodyPr>
            <a:spAutoFit/>
          </a:bodyPr>
          <a:lstStyle/>
          <a:p>
            <a:pPr marL="742950" marR="0" lvl="1" indent="-285750">
              <a:lnSpc>
                <a:spcPts val="1800"/>
              </a:lnSpc>
              <a:spcBef>
                <a:spcPts val="0"/>
              </a:spcBef>
              <a:spcAft>
                <a:spcPts val="750"/>
              </a:spcAft>
              <a:buSzPts val="1000"/>
              <a:buFont typeface="Courier New" panose="02070309020205020404" pitchFamily="49" charset="0"/>
              <a:buChar char="o"/>
              <a:tabLst>
                <a:tab pos="914400" algn="l"/>
              </a:tabLst>
            </a:pPr>
            <a:r>
              <a:rPr lang="en-US" sz="1600" dirty="0">
                <a:solidFill>
                  <a:srgbClr val="1F1F1F"/>
                </a:solidFill>
                <a:latin typeface="Arial" panose="020B0604020202020204" pitchFamily="34" charset="0"/>
                <a:ea typeface="Times New Roman" panose="02020603050405020304" pitchFamily="18" charset="0"/>
                <a:cs typeface="Times New Roman" panose="02020603050405020304" pitchFamily="18" charset="0"/>
              </a:rPr>
              <a:t>High-performance liquid chromatography (HPLC) is a separation technique that is used to analyze a wide variety of compounds.</a:t>
            </a:r>
            <a:endParaRPr lang="en-US" sz="1400" dirty="0">
              <a:latin typeface="Calibri" panose="020F0502020204030204" pitchFamily="34" charset="0"/>
              <a:ea typeface="Calibri" panose="020F0502020204030204" pitchFamily="34" charset="0"/>
              <a:cs typeface="Times New Roman" panose="02020603050405020304" pitchFamily="18" charset="0"/>
            </a:endParaRPr>
          </a:p>
          <a:p>
            <a:pPr marL="742950" marR="0" lvl="1" indent="-285750">
              <a:lnSpc>
                <a:spcPts val="1800"/>
              </a:lnSpc>
              <a:spcBef>
                <a:spcPts val="0"/>
              </a:spcBef>
              <a:spcAft>
                <a:spcPts val="750"/>
              </a:spcAft>
              <a:buSzPts val="1000"/>
              <a:buFont typeface="Courier New" panose="02070309020205020404" pitchFamily="49" charset="0"/>
              <a:buChar char="o"/>
              <a:tabLst>
                <a:tab pos="914400" algn="l"/>
              </a:tabLst>
            </a:pPr>
            <a:r>
              <a:rPr lang="en-US" sz="1600" dirty="0">
                <a:solidFill>
                  <a:srgbClr val="1F1F1F"/>
                </a:solidFill>
                <a:latin typeface="Arial" panose="020B0604020202020204" pitchFamily="34" charset="0"/>
                <a:ea typeface="Times New Roman" panose="02020603050405020304" pitchFamily="18" charset="0"/>
                <a:cs typeface="Times New Roman" panose="02020603050405020304" pitchFamily="18" charset="0"/>
              </a:rPr>
              <a:t>HPLC is based on the principle of partition chromatography, which is the separation of components of a mixture based on their different </a:t>
            </a:r>
            <a:r>
              <a:rPr lang="en-US" sz="1600" dirty="0" err="1">
                <a:solidFill>
                  <a:srgbClr val="1F1F1F"/>
                </a:solidFill>
                <a:latin typeface="Arial" panose="020B0604020202020204" pitchFamily="34" charset="0"/>
                <a:ea typeface="Times New Roman" panose="02020603050405020304" pitchFamily="18" charset="0"/>
                <a:cs typeface="Times New Roman" panose="02020603050405020304" pitchFamily="18" charset="0"/>
              </a:rPr>
              <a:t>solubilities</a:t>
            </a:r>
            <a:r>
              <a:rPr lang="en-US" sz="1600" dirty="0">
                <a:solidFill>
                  <a:srgbClr val="1F1F1F"/>
                </a:solidFill>
                <a:latin typeface="Arial" panose="020B0604020202020204" pitchFamily="34" charset="0"/>
                <a:ea typeface="Times New Roman" panose="02020603050405020304" pitchFamily="18" charset="0"/>
                <a:cs typeface="Times New Roman" panose="02020603050405020304" pitchFamily="18" charset="0"/>
              </a:rPr>
              <a:t> in two immiscible phases.</a:t>
            </a:r>
            <a:endParaRPr lang="en-US" sz="1400" dirty="0">
              <a:latin typeface="Calibri" panose="020F0502020204030204" pitchFamily="34" charset="0"/>
              <a:ea typeface="Calibri" panose="020F0502020204030204" pitchFamily="34" charset="0"/>
              <a:cs typeface="Times New Roman" panose="02020603050405020304" pitchFamily="18" charset="0"/>
            </a:endParaRPr>
          </a:p>
          <a:p>
            <a:pPr marL="742950" marR="0" lvl="1" indent="-285750">
              <a:lnSpc>
                <a:spcPts val="1800"/>
              </a:lnSpc>
              <a:spcBef>
                <a:spcPts val="0"/>
              </a:spcBef>
              <a:spcAft>
                <a:spcPts val="750"/>
              </a:spcAft>
              <a:buSzPts val="1000"/>
              <a:buFont typeface="Courier New" panose="02070309020205020404" pitchFamily="49" charset="0"/>
              <a:buChar char="o"/>
              <a:tabLst>
                <a:tab pos="914400" algn="l"/>
              </a:tabLst>
            </a:pPr>
            <a:r>
              <a:rPr lang="en-US" sz="1600" dirty="0">
                <a:solidFill>
                  <a:srgbClr val="1F1F1F"/>
                </a:solidFill>
                <a:latin typeface="Arial" panose="020B0604020202020204" pitchFamily="34" charset="0"/>
                <a:ea typeface="Times New Roman" panose="02020603050405020304" pitchFamily="18" charset="0"/>
                <a:cs typeface="Times New Roman" panose="02020603050405020304" pitchFamily="18" charset="0"/>
              </a:rPr>
              <a:t>In HPLC, the mobile phase is a liquid that flows through a column packed with a solid stationary phase.</a:t>
            </a:r>
            <a:endParaRPr lang="en-US" sz="1400" dirty="0">
              <a:latin typeface="Calibri" panose="020F0502020204030204" pitchFamily="34" charset="0"/>
              <a:ea typeface="Calibri" panose="020F0502020204030204" pitchFamily="34" charset="0"/>
              <a:cs typeface="Times New Roman" panose="02020603050405020304" pitchFamily="18" charset="0"/>
            </a:endParaRPr>
          </a:p>
          <a:p>
            <a:pPr marL="742950" marR="0" lvl="1" indent="-285750">
              <a:lnSpc>
                <a:spcPts val="1800"/>
              </a:lnSpc>
              <a:spcBef>
                <a:spcPts val="0"/>
              </a:spcBef>
              <a:spcAft>
                <a:spcPts val="750"/>
              </a:spcAft>
              <a:buSzPts val="1000"/>
              <a:buFont typeface="Courier New" panose="02070309020205020404" pitchFamily="49" charset="0"/>
              <a:buChar char="o"/>
              <a:tabLst>
                <a:tab pos="914400" algn="l"/>
              </a:tabLst>
            </a:pPr>
            <a:r>
              <a:rPr lang="en-US" sz="1600" dirty="0">
                <a:solidFill>
                  <a:srgbClr val="1F1F1F"/>
                </a:solidFill>
                <a:latin typeface="Arial" panose="020B0604020202020204" pitchFamily="34" charset="0"/>
                <a:ea typeface="Times New Roman" panose="02020603050405020304" pitchFamily="18" charset="0"/>
                <a:cs typeface="Times New Roman" panose="02020603050405020304" pitchFamily="18" charset="0"/>
              </a:rPr>
              <a:t>The components of the mixture are partitioned between the mobile and stationary phases, and the different components elute from the column at different times.</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140961836"/>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Detectors in HPLC</a:t>
            </a:r>
            <a:endParaRPr lang="en-US" dirty="0"/>
          </a:p>
        </p:txBody>
      </p:sp>
      <p:sp>
        <p:nvSpPr>
          <p:cNvPr id="3" name="Content Placeholder 2"/>
          <p:cNvSpPr>
            <a:spLocks noGrp="1"/>
          </p:cNvSpPr>
          <p:nvPr>
            <p:ph idx="1"/>
          </p:nvPr>
        </p:nvSpPr>
        <p:spPr/>
        <p:txBody>
          <a:bodyPr>
            <a:normAutofit fontScale="55000" lnSpcReduction="20000"/>
          </a:bodyPr>
          <a:lstStyle/>
          <a:p>
            <a:r>
              <a:rPr lang="en-US" b="1" dirty="0"/>
              <a:t>Bulk Property Detectors</a:t>
            </a:r>
            <a:endParaRPr lang="en-US" dirty="0"/>
          </a:p>
          <a:p>
            <a:r>
              <a:rPr lang="en-US" dirty="0"/>
              <a:t>Bulk property detectors are also known as universal detectors. In the mobile phase, it measures the variance in the physical properties of the solute related to the mobile phase alone. Generally, the applications of these types of detectors are found in abundance, but they have a limited range of detection and poor sensitivity. These detecting systems are easily exaggerated by small variations in the conformation of the mobile phase, preventing the use of techniques such as concentration gradient. For example, evaporative light scattering detector and refractive index detector </a:t>
            </a:r>
            <a:r>
              <a:rPr lang="en-US" baseline="30000" dirty="0"/>
              <a:t>78,79</a:t>
            </a:r>
            <a:r>
              <a:rPr lang="en-US" dirty="0"/>
              <a:t>.</a:t>
            </a:r>
          </a:p>
          <a:p>
            <a:r>
              <a:rPr lang="en-US" b="1" dirty="0"/>
              <a:t>Solute Property Detectors</a:t>
            </a:r>
            <a:endParaRPr lang="en-US" dirty="0"/>
          </a:p>
          <a:p>
            <a:r>
              <a:rPr lang="en-US" dirty="0"/>
              <a:t>Solute property detectors are also known as sensitive detectors. They are idyllically independent of the mobile phase, and counter to a specific chemical or physical characteristic of the solute. These generally show a wide linear response range and high sensitivity, but due to the fact that they are specific in nature and to meet the demands of an analytical column, more than one detector is required. For example, absorbance detector, fluorescence detector, electrochemical detector, and mass spectrometric detector </a:t>
            </a:r>
            <a:r>
              <a:rPr lang="en-US" baseline="30000" dirty="0"/>
              <a:t>77</a:t>
            </a:r>
            <a:r>
              <a:rPr lang="en-US" dirty="0"/>
              <a:t>.</a:t>
            </a:r>
          </a:p>
          <a:p>
            <a:r>
              <a:rPr lang="en-US" dirty="0"/>
              <a:t>Various types of detectors used in HPLC systems are described below:</a:t>
            </a:r>
          </a:p>
          <a:p>
            <a:r>
              <a:rPr lang="en-US" b="1" dirty="0"/>
              <a:t>UV/Visible Detector</a:t>
            </a:r>
            <a:endParaRPr lang="en-US" dirty="0"/>
          </a:p>
          <a:p>
            <a:r>
              <a:rPr lang="en-US" dirty="0"/>
              <a:t>Its principle behind detection is the absorption of light characteristics of the sample. It includes two types of detectors. One is a fixed wavelength detector and operates at a frequency of 254 nm, where most drugs comprising composites get absorbed, and the other one is a variable wavelength detector, operating at a frequency range of 190 to 600 nm. They provide good stability and are easy to operate. It detects or </a:t>
            </a:r>
            <a:r>
              <a:rPr lang="en-US" dirty="0" err="1"/>
              <a:t>visualises</a:t>
            </a:r>
            <a:r>
              <a:rPr lang="en-US" dirty="0"/>
              <a:t> the obtained results in two dimensions </a:t>
            </a:r>
            <a:endParaRPr lang="en-US" dirty="0"/>
          </a:p>
        </p:txBody>
      </p:sp>
    </p:spTree>
    <p:extLst>
      <p:ext uri="{BB962C8B-B14F-4D97-AF65-F5344CB8AC3E}">
        <p14:creationId xmlns:p14="http://schemas.microsoft.com/office/powerpoint/2010/main" val="17972730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6"/>
            <a:ext cx="10515600" cy="481036"/>
          </a:xfrm>
        </p:spPr>
        <p:txBody>
          <a:bodyPr>
            <a:normAutofit fontScale="90000"/>
          </a:bodyPr>
          <a:lstStyle/>
          <a:p>
            <a:r>
              <a:rPr lang="en-US" dirty="0" err="1" smtClean="0"/>
              <a:t>Contd</a:t>
            </a:r>
            <a:r>
              <a:rPr lang="en-US" dirty="0" smtClean="0"/>
              <a:t>…</a:t>
            </a:r>
            <a:endParaRPr lang="en-US" dirty="0"/>
          </a:p>
        </p:txBody>
      </p:sp>
      <p:sp>
        <p:nvSpPr>
          <p:cNvPr id="3" name="Content Placeholder 2"/>
          <p:cNvSpPr>
            <a:spLocks noGrp="1"/>
          </p:cNvSpPr>
          <p:nvPr>
            <p:ph idx="1"/>
          </p:nvPr>
        </p:nvSpPr>
        <p:spPr>
          <a:xfrm>
            <a:off x="838200" y="1241946"/>
            <a:ext cx="10515600" cy="4935017"/>
          </a:xfrm>
        </p:spPr>
        <p:txBody>
          <a:bodyPr>
            <a:normAutofit fontScale="47500" lnSpcReduction="20000"/>
          </a:bodyPr>
          <a:lstStyle/>
          <a:p>
            <a:r>
              <a:rPr lang="en-US" b="1" dirty="0"/>
              <a:t>Photodiode Array Detector</a:t>
            </a:r>
            <a:endParaRPr lang="en-US" dirty="0"/>
          </a:p>
          <a:p>
            <a:r>
              <a:rPr lang="en-US" dirty="0"/>
              <a:t>This is also used in UV spectrophotometer, and it works on the principle of light absorption; its operational frequency range falls between the wavelengths of 190 to 600nm. Simultaneously, radiation of all wavelengths falls on the detecting system. The analysis yields spectra with a three-dimensional plot of response vs. time vs. wavelength </a:t>
            </a:r>
            <a:r>
              <a:rPr lang="en-US" baseline="30000" dirty="0"/>
              <a:t>82,83</a:t>
            </a:r>
            <a:r>
              <a:rPr lang="en-US" dirty="0"/>
              <a:t>.</a:t>
            </a:r>
          </a:p>
          <a:p>
            <a:r>
              <a:rPr lang="en-US" b="1" dirty="0"/>
              <a:t>Fluorescence Detector</a:t>
            </a:r>
            <a:endParaRPr lang="en-US" dirty="0"/>
          </a:p>
          <a:p>
            <a:r>
              <a:rPr lang="en-US" dirty="0"/>
              <a:t>This detector works on fluorescent radiation emitted by compounds. </a:t>
            </a:r>
            <a:r>
              <a:rPr lang="en-US" dirty="0" err="1"/>
              <a:t>Analyte</a:t>
            </a:r>
            <a:r>
              <a:rPr lang="en-US" dirty="0"/>
              <a:t> atoms get excited by using a specific wavelength followed by the emission of fluorescence (which is considered a light signal). This detector has greater sensitivity and specificity, which is 10-1000 times greater than the UV detector. Even a single </a:t>
            </a:r>
            <a:r>
              <a:rPr lang="en-US" dirty="0" err="1"/>
              <a:t>analyte</a:t>
            </a:r>
            <a:r>
              <a:rPr lang="en-US" dirty="0"/>
              <a:t> fragment in the flow cell can be detected by using a fluorescence detector </a:t>
            </a:r>
            <a:r>
              <a:rPr lang="en-US" baseline="30000" dirty="0"/>
              <a:t>84</a:t>
            </a:r>
            <a:r>
              <a:rPr lang="en-US" dirty="0"/>
              <a:t>.</a:t>
            </a:r>
          </a:p>
          <a:p>
            <a:r>
              <a:rPr lang="en-US" b="1" dirty="0"/>
              <a:t>Conductivity Detector</a:t>
            </a:r>
            <a:endParaRPr lang="en-US" dirty="0"/>
          </a:p>
          <a:p>
            <a:r>
              <a:rPr lang="en-US" dirty="0"/>
              <a:t>It is based upon the electrical conductivity that is being consumed when the sample contains anions and captions as conducting ions. Therefore, detection is done on the basis of conducting ions in the sample and the response is recorded. Electronic resistance is measured and its value has a direct relationship with the number of ions present in the sample; if the presence of ions is high, they have a large value of electronic resistance and vice versa. Therefore, this can also be used for ion- exchange chromatography </a:t>
            </a:r>
            <a:r>
              <a:rPr lang="en-US" baseline="30000" dirty="0"/>
              <a:t>39,79</a:t>
            </a:r>
            <a:r>
              <a:rPr lang="en-US" dirty="0"/>
              <a:t>.</a:t>
            </a:r>
          </a:p>
          <a:p>
            <a:r>
              <a:rPr lang="en-US" b="1" dirty="0" err="1"/>
              <a:t>Amperometric</a:t>
            </a:r>
            <a:r>
              <a:rPr lang="en-US" b="1" dirty="0"/>
              <a:t> Detector</a:t>
            </a:r>
            <a:endParaRPr lang="en-US" dirty="0"/>
          </a:p>
          <a:p>
            <a:r>
              <a:rPr lang="en-US" dirty="0"/>
              <a:t>When the potential is applied, it detects the compound based on its oxidation or reduction, followed by recording a diffusion current that is proportional to the concentration of the element eluted. This is related to the composites having functional groups that can be either </a:t>
            </a:r>
            <a:r>
              <a:rPr lang="en-US" dirty="0" err="1"/>
              <a:t>oxidised</a:t>
            </a:r>
            <a:r>
              <a:rPr lang="en-US" dirty="0"/>
              <a:t> or reduced. The sensitivity of this detector is very high </a:t>
            </a:r>
            <a:r>
              <a:rPr lang="en-US" baseline="30000" dirty="0"/>
              <a:t>85</a:t>
            </a:r>
            <a:r>
              <a:rPr lang="en-US" dirty="0"/>
              <a:t>.</a:t>
            </a:r>
          </a:p>
          <a:p>
            <a:r>
              <a:rPr lang="en-US" b="1" dirty="0"/>
              <a:t>Mass Spectrometry Detector</a:t>
            </a:r>
            <a:endParaRPr lang="en-US" dirty="0"/>
          </a:p>
          <a:p>
            <a:r>
              <a:rPr lang="en-US" dirty="0"/>
              <a:t>In this detector, a sample, </a:t>
            </a:r>
            <a:r>
              <a:rPr lang="en-US" dirty="0" err="1"/>
              <a:t>analyte</a:t>
            </a:r>
            <a:r>
              <a:rPr lang="en-US" dirty="0"/>
              <a:t> is detected on the basis of their molecular weight. Detecting system here is a mass </a:t>
            </a:r>
            <a:r>
              <a:rPr lang="en-US" dirty="0" err="1"/>
              <a:t>analyser</a:t>
            </a:r>
            <a:r>
              <a:rPr lang="en-US" dirty="0"/>
              <a:t> which detects the ions with respect to their mass to charge ratio, </a:t>
            </a:r>
            <a:r>
              <a:rPr lang="en-US" i="1" dirty="0"/>
              <a:t>i.e.,</a:t>
            </a:r>
            <a:r>
              <a:rPr lang="en-US" dirty="0"/>
              <a:t> m/z ratio &amp; amplifier, ions emerged from the mass </a:t>
            </a:r>
            <a:r>
              <a:rPr lang="en-US" dirty="0" err="1"/>
              <a:t>analyser</a:t>
            </a:r>
            <a:r>
              <a:rPr lang="en-US" dirty="0"/>
              <a:t> and record the responses. The analysis is useful for the identification of structural compounds. It can also be used for quantification of molecular and elemental compounds at very low detection limits </a:t>
            </a:r>
            <a:endParaRPr lang="en-US" dirty="0"/>
          </a:p>
        </p:txBody>
      </p:sp>
    </p:spTree>
    <p:extLst>
      <p:ext uri="{BB962C8B-B14F-4D97-AF65-F5344CB8AC3E}">
        <p14:creationId xmlns:p14="http://schemas.microsoft.com/office/powerpoint/2010/main" val="261239929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6"/>
            <a:ext cx="10515600" cy="508332"/>
          </a:xfrm>
        </p:spPr>
        <p:txBody>
          <a:bodyPr>
            <a:normAutofit fontScale="90000"/>
          </a:bodyPr>
          <a:lstStyle/>
          <a:p>
            <a:r>
              <a:rPr lang="en-US" dirty="0" err="1" smtClean="0"/>
              <a:t>Contd</a:t>
            </a:r>
            <a:r>
              <a:rPr lang="en-US" dirty="0" smtClean="0"/>
              <a:t>…</a:t>
            </a:r>
            <a:endParaRPr lang="en-US" dirty="0"/>
          </a:p>
        </p:txBody>
      </p:sp>
      <p:sp>
        <p:nvSpPr>
          <p:cNvPr id="3" name="Content Placeholder 2"/>
          <p:cNvSpPr>
            <a:spLocks noGrp="1"/>
          </p:cNvSpPr>
          <p:nvPr>
            <p:ph idx="1"/>
          </p:nvPr>
        </p:nvSpPr>
        <p:spPr>
          <a:xfrm>
            <a:off x="838200" y="1269242"/>
            <a:ext cx="10515600" cy="4907721"/>
          </a:xfrm>
        </p:spPr>
        <p:txBody>
          <a:bodyPr>
            <a:normAutofit fontScale="92500" lnSpcReduction="20000"/>
          </a:bodyPr>
          <a:lstStyle/>
          <a:p>
            <a:r>
              <a:rPr lang="en-US" b="1" dirty="0"/>
              <a:t>Refractive Index Detector</a:t>
            </a:r>
            <a:endParaRPr lang="en-US" dirty="0"/>
          </a:p>
          <a:p>
            <a:r>
              <a:rPr lang="en-US" dirty="0"/>
              <a:t>It is the only universal detector in HPLC. The detector works by measuring the variation in the refractive index of the column effluent passing through the flow cell. The refractive index difference between the mobile phase and the sample is directly proportional to the imbalance between them. Thus, the sensitivity is higher for a greater difference in refractive index. Due to its poor specificity and sensitivity, it is not much used in analytical applications</a:t>
            </a:r>
            <a:r>
              <a:rPr lang="en-US"/>
              <a:t> </a:t>
            </a:r>
            <a:r>
              <a:rPr lang="en-US" smtClean="0"/>
              <a:t>.</a:t>
            </a:r>
            <a:endParaRPr lang="en-US" dirty="0"/>
          </a:p>
          <a:p>
            <a:r>
              <a:rPr lang="en-US" b="1" dirty="0"/>
              <a:t>Evaporative Light Scattering Detector</a:t>
            </a:r>
            <a:endParaRPr lang="en-US" dirty="0"/>
          </a:p>
          <a:p>
            <a:r>
              <a:rPr lang="en-US" dirty="0"/>
              <a:t>Less volatile compounds (semi-volatile compounds and non-volatile) in comparison to the mobile phase are easy to detect in an evaporative light scattering detector. It is mostly used for the analysis of compounds where UV detection must be restricted, or we can say, used for compounds which do not absorb UV radiation, such as antivirals, antibiotics</a:t>
            </a:r>
          </a:p>
        </p:txBody>
      </p:sp>
    </p:spTree>
    <p:extLst>
      <p:ext uri="{BB962C8B-B14F-4D97-AF65-F5344CB8AC3E}">
        <p14:creationId xmlns:p14="http://schemas.microsoft.com/office/powerpoint/2010/main" val="20906882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7" name="Rectangle 2050"/>
          <p:cNvSpPr>
            <a:spLocks noGrp="1" noChangeArrowheads="1"/>
          </p:cNvSpPr>
          <p:nvPr>
            <p:ph type="title"/>
          </p:nvPr>
        </p:nvSpPr>
        <p:spPr>
          <a:xfrm>
            <a:off x="341019" y="58033"/>
            <a:ext cx="3233057" cy="1143000"/>
          </a:xfrm>
        </p:spPr>
        <p:txBody>
          <a:bodyPr/>
          <a:lstStyle/>
          <a:p>
            <a:r>
              <a:rPr lang="en-US" altLang="en-US" b="1" dirty="0" smtClean="0">
                <a:solidFill>
                  <a:srgbClr val="002060"/>
                </a:solidFill>
                <a:latin typeface="Times New Roman" panose="02020603050405020304" pitchFamily="18" charset="0"/>
                <a:cs typeface="Times New Roman" panose="02020603050405020304" pitchFamily="18" charset="0"/>
              </a:rPr>
              <a:t>Separation:</a:t>
            </a:r>
          </a:p>
        </p:txBody>
      </p:sp>
      <p:grpSp>
        <p:nvGrpSpPr>
          <p:cNvPr id="11268" name="Group 2271"/>
          <p:cNvGrpSpPr>
            <a:grpSpLocks/>
          </p:cNvGrpSpPr>
          <p:nvPr/>
        </p:nvGrpSpPr>
        <p:grpSpPr bwMode="auto">
          <a:xfrm>
            <a:off x="2216151" y="1006476"/>
            <a:ext cx="7827963" cy="4887913"/>
            <a:chOff x="480" y="912"/>
            <a:chExt cx="5424" cy="3489"/>
          </a:xfrm>
        </p:grpSpPr>
        <p:sp>
          <p:nvSpPr>
            <p:cNvPr id="11269" name="AutoShape 2051"/>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70" name="AutoShape 2052"/>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71" name="Line 2053"/>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72" name="AutoShape 2054"/>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73" name="Freeform 2055"/>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74" name="AutoShape 2056"/>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75" name="Freeform 2057"/>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76" name="Freeform 2058"/>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77" name="Freeform 2059"/>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78" name="Freeform 2060"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79" name="AutoShape 2061"/>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80" name="Freeform 2062"/>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81" name="Line 2063"/>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82" name="Line 2064"/>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83" name="Line 2065"/>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84" name="Freeform 2066"/>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85" name="Freeform 2067"/>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86" name="Freeform 2068"/>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87" name="Freeform 2069"/>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88" name="Freeform 2070"/>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89" name="Freeform 2071"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90" name="Line 2072"/>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91" name="Freeform 2073"/>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92" name="AutoShape 2074"/>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93" name="Freeform 2075"/>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94" name="Freeform 2076"/>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95" name="Freeform 2077"/>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96" name="Freeform 2078"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97" name="AutoShape 2079"/>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98" name="Freeform 2080"/>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99" name="Line 2081"/>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00" name="Line 2082"/>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01" name="Line 2083"/>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02" name="Freeform 2084"/>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03" name="Freeform 2085"/>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04" name="Freeform 2086"/>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05" name="Freeform 2087"/>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06" name="Freeform 2088"/>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07" name="Freeform 2089"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08" name="Line 2090"/>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09" name="AutoShape 2091"/>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10" name="Freeform 2092"/>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11" name="Freeform 2093"/>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12" name="Freeform 2094"/>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13" name="Freeform 2095"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14" name="AutoShape 2096"/>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15" name="Text Box 2097"/>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11316" name="Text Box 2098"/>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11317" name="Freeform 2099"/>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18" name="Freeform 2100"/>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19" name="Freeform 2101"/>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20" name="Freeform 2102"/>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21" name="Freeform 2103"/>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22" name="Line 2104"/>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23" name="Line 2105"/>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24" name="Freeform 2106"/>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25" name="Freeform 2107"/>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26" name="Freeform 2108"/>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27" name="Text Box 2109"/>
            <p:cNvSpPr txBox="1">
              <a:spLocks noChangeAspect="1" noChangeArrowheads="1"/>
            </p:cNvSpPr>
            <p:nvPr/>
          </p:nvSpPr>
          <p:spPr bwMode="auto">
            <a:xfrm>
              <a:off x="2640" y="2688"/>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11328" name="Text Box 2110"/>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11329" name="Text Box 2111"/>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11330" name="Freeform 2112"/>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31" name="Freeform 2113"/>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32" name="Freeform 2114"/>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33" name="Freeform 2115"/>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34" name="Freeform 2116"/>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35" name="Freeform 2117"/>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36" name="Freeform 2118"/>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37" name="Freeform 2119"/>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38" name="Freeform 2120"/>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39" name="Freeform 2121"/>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40" name="Line 2122"/>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41" name="Line 2123"/>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42" name="Line 2124"/>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43" name="Freeform 2125"/>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44" name="Freeform 2126"/>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45" name="Freeform 2127"/>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46" name="Line 2128"/>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47" name="AutoShape 2129"/>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48" name="Freeform 2130"/>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49" name="Freeform 2131"/>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50" name="Freeform 2132"/>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51" name="Freeform 2133"/>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52" name="Freeform 2134"/>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53" name="Freeform 2135"/>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54" name="Freeform 2136"/>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55" name="Freeform 2137"/>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56" name="Freeform 2138"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57" name="Freeform 2139"/>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58" name="Freeform 2140"/>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59" name="Freeform 2141"/>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60" name="Freeform 2142"/>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61" name="Freeform 2143"/>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62" name="Freeform 2144"/>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63" name="Line 2145"/>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64" name="Line 2146"/>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65" name="Freeform 2147"/>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66" name="Freeform 2148"/>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67" name="Freeform 2149"/>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68" name="Freeform 2150"/>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69" name="Freeform 2151"/>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70" name="Freeform 2152"/>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71" name="Freeform 2153"/>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72" name="Line 2154"/>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73" name="Line 2155"/>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74" name="Freeform 2156"/>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75" name="Freeform 2157"/>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76" name="Freeform 2158"/>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77" name="Freeform 2159"/>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78" name="Freeform 2160"/>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79" name="Freeform 2161"/>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80" name="Freeform 2162"/>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81" name="Freeform 2163"/>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82" name="Freeform 2164"/>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83" name="Freeform 2165"/>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84" name="Freeform 2166"/>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85" name="Freeform 2167"/>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86" name="Line 2168"/>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87" name="Line 2169"/>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88" name="Line 2170"/>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89" name="Freeform 2171"/>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90" name="Freeform 2172"/>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91" name="Freeform 2173"/>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92" name="Line 2174"/>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93" name="AutoShape 2175"/>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grpSp>
          <p:nvGrpSpPr>
            <p:cNvPr id="11394" name="Group 2176"/>
            <p:cNvGrpSpPr>
              <a:grpSpLocks/>
            </p:cNvGrpSpPr>
            <p:nvPr/>
          </p:nvGrpSpPr>
          <p:grpSpPr bwMode="auto">
            <a:xfrm>
              <a:off x="480" y="2072"/>
              <a:ext cx="1721" cy="915"/>
              <a:chOff x="480" y="2072"/>
              <a:chExt cx="1721" cy="915"/>
            </a:xfrm>
          </p:grpSpPr>
          <p:sp>
            <p:nvSpPr>
              <p:cNvPr id="11418" name="Freeform 2177"/>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19" name="Freeform 2178"/>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20" name="Freeform 2179"/>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21" name="Freeform 2180"/>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22" name="AutoShape 2181"/>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23" name="Freeform 2182"/>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24" name="Freeform 2183"/>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25" name="Freeform 2184"/>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26" name="Freeform 2185"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27" name="AutoShape 2186"/>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28" name="AutoShape 2187"/>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29" name="Freeform 2188"/>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30" name="Freeform 2189"/>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31" name="Freeform 2190"/>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32" name="Freeform 2191"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33" name="AutoShape 2192"/>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34" name="Freeform 2193"/>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35" name="Freeform 2194"/>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36" name="Freeform 2195"/>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37" name="Freeform 2196"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38" name="Freeform 2197"/>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39" name="Freeform 2198"/>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40" name="Freeform 2199"/>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41" name="Freeform 2200"/>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42" name="Text Box 2201"/>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11443" name="AutoShape 2202"/>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44" name="Freeform 2203"/>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45" name="Freeform 2204"/>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46" name="Freeform 2205"/>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47" name="Freeform 2206"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48" name="AutoShape 2207"/>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49" name="Freeform 2208"/>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50" name="Freeform 2209"/>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51" name="Freeform 2210"/>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52" name="Freeform 2211"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53" name="AutoShape 2212"/>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54" name="Freeform 2213"/>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55" name="Freeform 2214"/>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56" name="Freeform 2215"/>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57" name="Freeform 2216"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58" name="AutoShape 2217"/>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59" name="Freeform 2218"/>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60" name="Freeform 2219"/>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61" name="Freeform 2220"/>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62" name="Freeform 2221"/>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63" name="AutoShape 2222"/>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64" name="Freeform 2223"/>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65" name="Freeform 2224"/>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66" name="Freeform 2225"/>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67" name="Freeform 2226"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68" name="AutoShape 2227"/>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69" name="Freeform 2228"/>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70" name="Line 2229"/>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71" name="Line 2230"/>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72" name="Line 2231"/>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73" name="Freeform 2232"/>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74" name="Line 2233"/>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75" name="Freeform 2234"/>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76" name="Freeform 2235"/>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77" name="AutoShape 2236"/>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78" name="Freeform 2237"/>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79" name="Freeform 2238"/>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80" name="Freeform 2239"/>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81" name="Freeform 2240"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82" name="AutoShape 2241"/>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83" name="Freeform 2242"/>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84" name="Line 2243"/>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85" name="Line 2244"/>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86" name="Line 2245"/>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87" name="Freeform 2246"/>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88" name="Line 2247"/>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1395" name="Text Box 2248"/>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11396" name="Group 2249"/>
            <p:cNvGrpSpPr>
              <a:grpSpLocks/>
            </p:cNvGrpSpPr>
            <p:nvPr/>
          </p:nvGrpSpPr>
          <p:grpSpPr bwMode="auto">
            <a:xfrm>
              <a:off x="3696" y="1029"/>
              <a:ext cx="2160" cy="1275"/>
              <a:chOff x="3696" y="1029"/>
              <a:chExt cx="1803" cy="1058"/>
            </a:xfrm>
          </p:grpSpPr>
          <p:sp>
            <p:nvSpPr>
              <p:cNvPr id="11403" name="Freeform 2250"/>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04" name="Freeform 2251"/>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05" name="Freeform 2252"/>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06" name="Freeform 2253"/>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07" name="Freeform 2254"/>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08" name="Freeform 2255"/>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09" name="Freeform 2256"/>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10" name="Freeform 2257"/>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11" name="Freeform 2258"/>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12" name="Freeform 2259"/>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13" name="Freeform 2260"/>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14" name="Freeform 2261"/>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15" name="Freeform 2262"/>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16" name="Line 2263"/>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17" name="Line 2264"/>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1397" name="Line 2265"/>
            <p:cNvSpPr>
              <a:spLocks noChangeShapeType="1"/>
            </p:cNvSpPr>
            <p:nvPr/>
          </p:nvSpPr>
          <p:spPr bwMode="auto">
            <a:xfrm>
              <a:off x="2400" y="1210"/>
              <a:ext cx="144" cy="0"/>
            </a:xfrm>
            <a:prstGeom prst="line">
              <a:avLst/>
            </a:prstGeom>
            <a:noFill/>
            <a:ln w="76200">
              <a:solidFill>
                <a:srgbClr val="FF33C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98" name="Rectangle 2266"/>
            <p:cNvSpPr>
              <a:spLocks noChangeArrowheads="1"/>
            </p:cNvSpPr>
            <p:nvPr/>
          </p:nvSpPr>
          <p:spPr bwMode="auto">
            <a:xfrm>
              <a:off x="3795" y="1104"/>
              <a:ext cx="2109"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99" name="Line 226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400" name="Text Box 226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11401" name="Text Box 226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11402" name="Text Box 227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grpSp>
    </p:spTree>
    <p:extLst>
      <p:ext uri="{BB962C8B-B14F-4D97-AF65-F5344CB8AC3E}">
        <p14:creationId xmlns:p14="http://schemas.microsoft.com/office/powerpoint/2010/main" val="3926847997"/>
      </p:ext>
    </p:extLst>
  </p:cSld>
  <p:clrMapOvr>
    <a:masterClrMapping/>
  </p:clrMapOvr>
  <p:transition advClick="0" advTm="5000"/>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Rectangle 2"/>
          <p:cNvSpPr>
            <a:spLocks noGrp="1" noChangeArrowheads="1"/>
          </p:cNvSpPr>
          <p:nvPr>
            <p:ph type="title"/>
          </p:nvPr>
        </p:nvSpPr>
        <p:spPr>
          <a:xfrm>
            <a:off x="2133600" y="152400"/>
            <a:ext cx="7772400" cy="838200"/>
          </a:xfrm>
        </p:spPr>
        <p:txBody>
          <a:bodyPr/>
          <a:lstStyle/>
          <a:p>
            <a:r>
              <a:rPr lang="en-US" altLang="en-US" smtClean="0"/>
              <a:t>Separations</a:t>
            </a:r>
          </a:p>
        </p:txBody>
      </p:sp>
      <p:grpSp>
        <p:nvGrpSpPr>
          <p:cNvPr id="12292" name="Group 222"/>
          <p:cNvGrpSpPr>
            <a:grpSpLocks/>
          </p:cNvGrpSpPr>
          <p:nvPr/>
        </p:nvGrpSpPr>
        <p:grpSpPr bwMode="auto">
          <a:xfrm>
            <a:off x="2216151" y="1006476"/>
            <a:ext cx="7827963" cy="4887913"/>
            <a:chOff x="480" y="912"/>
            <a:chExt cx="5424" cy="3489"/>
          </a:xfrm>
        </p:grpSpPr>
        <p:sp>
          <p:nvSpPr>
            <p:cNvPr id="12293"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294"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295"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296"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297"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298"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299"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00"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01"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02"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03"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04"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05"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06"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07"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08"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09"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10"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11"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12"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13"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14"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15"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16"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17"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18"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19"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20"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21"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22"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23"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24"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25"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26"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27"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28"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29"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30"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31"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32"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33"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34"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35"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36"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37"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38"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39"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40"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41"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42"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43"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44"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45"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46"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47"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48"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49"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50"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51"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52"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53"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54"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55"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56"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57"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58"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59"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60"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61"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62"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63"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12364"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12365"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66"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67"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68"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69"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70"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71"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72"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73"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74"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75" name="Text Box 85"/>
            <p:cNvSpPr txBox="1">
              <a:spLocks noChangeAspect="1" noChangeArrowheads="1"/>
            </p:cNvSpPr>
            <p:nvPr/>
          </p:nvSpPr>
          <p:spPr bwMode="auto">
            <a:xfrm>
              <a:off x="2640" y="2688"/>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12376"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12377"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12378"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12379"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80"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81"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82"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83"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84"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85"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86"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87"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88"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89"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0"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1"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2"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93"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94"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95"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6"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97"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98"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99"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00"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01"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02"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03"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04"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05"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06"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07"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08"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09"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10"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11"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12"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13"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14"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15"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16"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17"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18"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19"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20"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21"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22"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23"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24"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25"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26"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27"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28"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29"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30"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31"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32"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33"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34"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35"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36"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37"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38"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39"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40"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41"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42"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43"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44"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45"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46"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47"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48"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49"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50"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51"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52"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53"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54"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55"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56"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57"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58"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59"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60"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61"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62"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63"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64"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65"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66"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67"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68"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69"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70"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71"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72"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73"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74"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75"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76"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77"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78"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79"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80"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81"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82"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83"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84"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85"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86"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87"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88"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89"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12490" name="Group 200"/>
            <p:cNvGrpSpPr>
              <a:grpSpLocks/>
            </p:cNvGrpSpPr>
            <p:nvPr/>
          </p:nvGrpSpPr>
          <p:grpSpPr bwMode="auto">
            <a:xfrm>
              <a:off x="3696" y="1029"/>
              <a:ext cx="2160" cy="1275"/>
              <a:chOff x="3696" y="1029"/>
              <a:chExt cx="1803" cy="1058"/>
            </a:xfrm>
          </p:grpSpPr>
          <p:sp>
            <p:nvSpPr>
              <p:cNvPr id="12497"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98"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99"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00"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01"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02"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03"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04"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05"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06"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07"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08"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09"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10"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11"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2491" name="Line 216"/>
            <p:cNvSpPr>
              <a:spLocks noChangeShapeType="1"/>
            </p:cNvSpPr>
            <p:nvPr/>
          </p:nvSpPr>
          <p:spPr bwMode="auto">
            <a:xfrm>
              <a:off x="2697" y="1209"/>
              <a:ext cx="144" cy="0"/>
            </a:xfrm>
            <a:prstGeom prst="line">
              <a:avLst/>
            </a:prstGeom>
            <a:noFill/>
            <a:ln w="76200">
              <a:solidFill>
                <a:srgbClr val="FF33C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92" name="Rectangle 217"/>
            <p:cNvSpPr>
              <a:spLocks noChangeArrowheads="1"/>
            </p:cNvSpPr>
            <p:nvPr/>
          </p:nvSpPr>
          <p:spPr bwMode="auto">
            <a:xfrm>
              <a:off x="3854" y="1104"/>
              <a:ext cx="2050"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93" name="Line 218"/>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494" name="Text Box 219"/>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12495" name="Text Box 220"/>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12496" name="Text Box 221"/>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grpSp>
    </p:spTree>
    <p:extLst>
      <p:ext uri="{BB962C8B-B14F-4D97-AF65-F5344CB8AC3E}">
        <p14:creationId xmlns:p14="http://schemas.microsoft.com/office/powerpoint/2010/main" val="1792489241"/>
      </p:ext>
    </p:extLst>
  </p:cSld>
  <p:clrMapOvr>
    <a:masterClrMapping/>
  </p:clrMapOvr>
  <p:transition advClick="0" advTm="5000"/>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2"/>
          <p:cNvSpPr>
            <a:spLocks noGrp="1" noChangeArrowheads="1"/>
          </p:cNvSpPr>
          <p:nvPr>
            <p:ph type="title"/>
          </p:nvPr>
        </p:nvSpPr>
        <p:spPr>
          <a:xfrm>
            <a:off x="2133600" y="0"/>
            <a:ext cx="7772400" cy="1143000"/>
          </a:xfrm>
        </p:spPr>
        <p:txBody>
          <a:bodyPr/>
          <a:lstStyle/>
          <a:p>
            <a:r>
              <a:rPr lang="en-US" altLang="en-US" smtClean="0"/>
              <a:t>Separations</a:t>
            </a:r>
          </a:p>
        </p:txBody>
      </p:sp>
      <p:grpSp>
        <p:nvGrpSpPr>
          <p:cNvPr id="13316" name="Group 222"/>
          <p:cNvGrpSpPr>
            <a:grpSpLocks/>
          </p:cNvGrpSpPr>
          <p:nvPr/>
        </p:nvGrpSpPr>
        <p:grpSpPr bwMode="auto">
          <a:xfrm>
            <a:off x="2216151" y="1006476"/>
            <a:ext cx="7827963" cy="4887913"/>
            <a:chOff x="480" y="912"/>
            <a:chExt cx="5424" cy="3489"/>
          </a:xfrm>
        </p:grpSpPr>
        <p:sp>
          <p:nvSpPr>
            <p:cNvPr id="13317"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18"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19"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20"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21"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22"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23"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24"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25"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26"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27"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28"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29"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30"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31"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32"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33"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34"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35"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36"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37"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38"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39"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40"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41"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42"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43"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44"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45"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46"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47"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48"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49"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50"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51"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52"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53"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54"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55"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56"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57"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58"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59"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60"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61"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62"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63"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64"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65"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66"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67"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68"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69"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70"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71"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72"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73"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74"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75"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76"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77"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78"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79"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80"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81"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82"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83"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84"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85"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86"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87"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13388"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13389"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90"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91"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92"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93"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94"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95"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96"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97"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98"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99" name="Text Box 85"/>
            <p:cNvSpPr txBox="1">
              <a:spLocks noChangeAspect="1" noChangeArrowheads="1"/>
            </p:cNvSpPr>
            <p:nvPr/>
          </p:nvSpPr>
          <p:spPr bwMode="auto">
            <a:xfrm>
              <a:off x="2640" y="2688"/>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13400"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13401"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13402"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13403"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04"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05"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06"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07"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08"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09"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10"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11"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12"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13"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4"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5"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6"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17"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18"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19"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20"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21"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22"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23"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24"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25"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26"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27"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28"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29"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30"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31"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32"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33"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34"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35"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36"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37"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38"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39"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40"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41"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42"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43"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44"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45"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46"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47"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48"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49"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50"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51"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52"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53"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54"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55"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56"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57"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58"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59"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60"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61"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62"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63"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64"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65"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66"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67"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68"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69"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70"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71"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72"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73"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74"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75"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76"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77"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78"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79"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80"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81"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82"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83"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84"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85"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86"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87"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88"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89"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90"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91"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92"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93"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94"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95"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96"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97"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98"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99"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00"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01"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02"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03"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04"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05"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06"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07"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08"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509"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510"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511"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12"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513"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13514" name="Group 200"/>
            <p:cNvGrpSpPr>
              <a:grpSpLocks/>
            </p:cNvGrpSpPr>
            <p:nvPr/>
          </p:nvGrpSpPr>
          <p:grpSpPr bwMode="auto">
            <a:xfrm>
              <a:off x="3696" y="1029"/>
              <a:ext cx="2160" cy="1275"/>
              <a:chOff x="3696" y="1029"/>
              <a:chExt cx="1803" cy="1058"/>
            </a:xfrm>
          </p:grpSpPr>
          <p:sp>
            <p:nvSpPr>
              <p:cNvPr id="13521"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22"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23"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24"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25"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26"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27"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28"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29"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30"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31"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32"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33"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34"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535"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3515" name="Line 216"/>
            <p:cNvSpPr>
              <a:spLocks noChangeShapeType="1"/>
            </p:cNvSpPr>
            <p:nvPr/>
          </p:nvSpPr>
          <p:spPr bwMode="auto">
            <a:xfrm rot="5400000">
              <a:off x="3112" y="1562"/>
              <a:ext cx="144" cy="0"/>
            </a:xfrm>
            <a:prstGeom prst="line">
              <a:avLst/>
            </a:prstGeom>
            <a:noFill/>
            <a:ln w="76200">
              <a:solidFill>
                <a:srgbClr val="FF33C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516" name="Rectangle 217"/>
            <p:cNvSpPr>
              <a:spLocks noChangeArrowheads="1"/>
            </p:cNvSpPr>
            <p:nvPr/>
          </p:nvSpPr>
          <p:spPr bwMode="auto">
            <a:xfrm>
              <a:off x="3888" y="1104"/>
              <a:ext cx="2016"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17" name="Line 218"/>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518" name="Text Box 219"/>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13519" name="Text Box 220"/>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13520" name="Text Box 221"/>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grpSp>
    </p:spTree>
    <p:extLst>
      <p:ext uri="{BB962C8B-B14F-4D97-AF65-F5344CB8AC3E}">
        <p14:creationId xmlns:p14="http://schemas.microsoft.com/office/powerpoint/2010/main" val="2301239540"/>
      </p:ext>
    </p:extLst>
  </p:cSld>
  <p:clrMapOvr>
    <a:masterClrMapping/>
  </p:clrMapOvr>
  <p:transition advClick="0" advTm="5000"/>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9" name="Rectangle 2"/>
          <p:cNvSpPr>
            <a:spLocks noGrp="1" noChangeArrowheads="1"/>
          </p:cNvSpPr>
          <p:nvPr>
            <p:ph type="title"/>
          </p:nvPr>
        </p:nvSpPr>
        <p:spPr>
          <a:xfrm>
            <a:off x="2133600" y="0"/>
            <a:ext cx="7772400" cy="1143000"/>
          </a:xfrm>
        </p:spPr>
        <p:txBody>
          <a:bodyPr/>
          <a:lstStyle/>
          <a:p>
            <a:r>
              <a:rPr lang="en-US" altLang="en-US" smtClean="0"/>
              <a:t>Separations</a:t>
            </a:r>
          </a:p>
        </p:txBody>
      </p:sp>
      <p:grpSp>
        <p:nvGrpSpPr>
          <p:cNvPr id="14340" name="Group 231"/>
          <p:cNvGrpSpPr>
            <a:grpSpLocks/>
          </p:cNvGrpSpPr>
          <p:nvPr/>
        </p:nvGrpSpPr>
        <p:grpSpPr bwMode="auto">
          <a:xfrm>
            <a:off x="2216151" y="1006476"/>
            <a:ext cx="7827963" cy="4887913"/>
            <a:chOff x="480" y="912"/>
            <a:chExt cx="5424" cy="3489"/>
          </a:xfrm>
        </p:grpSpPr>
        <p:sp>
          <p:nvSpPr>
            <p:cNvPr id="14341"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42"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43"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44"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45"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46"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347"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48"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49"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50"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51"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52"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53"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54"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55"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56"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357"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358"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359"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60"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61"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62"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63"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64"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65"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366"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67"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68"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69"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70"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71"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72"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73"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74"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375"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376"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377"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78"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79"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80"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81"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82"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83"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384"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85"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86"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87"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88"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89"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90"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91"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92"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93"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94"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95"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96"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97"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98"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99"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00"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01"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02"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03"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04"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05"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06"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07"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08"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09"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10"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11"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14412"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14413"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14"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15"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16"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17"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18"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19"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20"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21"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22"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23" name="Text Box 85"/>
            <p:cNvSpPr txBox="1">
              <a:spLocks noChangeAspect="1" noChangeArrowheads="1"/>
            </p:cNvSpPr>
            <p:nvPr/>
          </p:nvSpPr>
          <p:spPr bwMode="auto">
            <a:xfrm>
              <a:off x="2640" y="2688"/>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14424"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14425"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14426"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14427"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28"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29"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30"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31"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32"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33"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34"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35"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36"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37"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38"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39"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40"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41"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42"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43"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44"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45"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46"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47"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48"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49"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50"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51"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52"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53"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54"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55"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56"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57"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58"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59"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60"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61"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62"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63"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64"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65"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66"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67"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68"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69"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70"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71"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72"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73"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74"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75"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76"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77"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78"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79"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80"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81"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82"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83"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84"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85"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86"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87"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88"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89"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90"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91"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92"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93"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94"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95"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96"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97"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98"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99"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00"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01"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02"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03"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04"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05"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06"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07"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08"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09"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10"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11"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12"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13"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14"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15"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16"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17"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18"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19"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20"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21"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22"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23"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24"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25"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26"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27"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28"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29"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30"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31"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32"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33"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34"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35"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36"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37"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14538" name="Group 200"/>
            <p:cNvGrpSpPr>
              <a:grpSpLocks/>
            </p:cNvGrpSpPr>
            <p:nvPr/>
          </p:nvGrpSpPr>
          <p:grpSpPr bwMode="auto">
            <a:xfrm>
              <a:off x="3696" y="1029"/>
              <a:ext cx="2160" cy="1275"/>
              <a:chOff x="3696" y="1029"/>
              <a:chExt cx="1803" cy="1058"/>
            </a:xfrm>
          </p:grpSpPr>
          <p:sp>
            <p:nvSpPr>
              <p:cNvPr id="14551"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52"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53"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54"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55"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56"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57"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58"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59"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60"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61"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62"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63"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64"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65"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4539" name="Rectangle 216"/>
            <p:cNvSpPr>
              <a:spLocks noChangeArrowheads="1"/>
            </p:cNvSpPr>
            <p:nvPr/>
          </p:nvSpPr>
          <p:spPr bwMode="auto">
            <a:xfrm>
              <a:off x="3984" y="1104"/>
              <a:ext cx="1920"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40"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541"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14542"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14543"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grpSp>
          <p:nvGrpSpPr>
            <p:cNvPr id="14544" name="Group 230"/>
            <p:cNvGrpSpPr>
              <a:grpSpLocks/>
            </p:cNvGrpSpPr>
            <p:nvPr/>
          </p:nvGrpSpPr>
          <p:grpSpPr bwMode="auto">
            <a:xfrm>
              <a:off x="3145" y="2175"/>
              <a:ext cx="76" cy="81"/>
              <a:chOff x="3150" y="2175"/>
              <a:chExt cx="71" cy="81"/>
            </a:xfrm>
          </p:grpSpPr>
          <p:sp>
            <p:nvSpPr>
              <p:cNvPr id="14545" name="Line 224"/>
              <p:cNvSpPr>
                <a:spLocks noChangeShapeType="1"/>
              </p:cNvSpPr>
              <p:nvPr/>
            </p:nvSpPr>
            <p:spPr bwMode="auto">
              <a:xfrm>
                <a:off x="3150" y="2256"/>
                <a:ext cx="71"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46" name="Line 225"/>
              <p:cNvSpPr>
                <a:spLocks noChangeShapeType="1"/>
              </p:cNvSpPr>
              <p:nvPr/>
            </p:nvSpPr>
            <p:spPr bwMode="auto">
              <a:xfrm>
                <a:off x="3150" y="2242"/>
                <a:ext cx="71" cy="0"/>
              </a:xfrm>
              <a:prstGeom prst="line">
                <a:avLst/>
              </a:prstGeom>
              <a:noFill/>
              <a:ln w="28575">
                <a:solidFill>
                  <a:srgbClr val="FF993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47" name="Line 226"/>
              <p:cNvSpPr>
                <a:spLocks noChangeShapeType="1"/>
              </p:cNvSpPr>
              <p:nvPr/>
            </p:nvSpPr>
            <p:spPr bwMode="auto">
              <a:xfrm>
                <a:off x="3150" y="2224"/>
                <a:ext cx="71" cy="0"/>
              </a:xfrm>
              <a:prstGeom prst="line">
                <a:avLst/>
              </a:prstGeom>
              <a:noFill/>
              <a:ln w="28575">
                <a:solidFill>
                  <a:srgbClr val="FF3399"/>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48" name="Line 227"/>
              <p:cNvSpPr>
                <a:spLocks noChangeShapeType="1"/>
              </p:cNvSpPr>
              <p:nvPr/>
            </p:nvSpPr>
            <p:spPr bwMode="auto">
              <a:xfrm>
                <a:off x="3150" y="2206"/>
                <a:ext cx="71" cy="0"/>
              </a:xfrm>
              <a:prstGeom prst="line">
                <a:avLst/>
              </a:prstGeom>
              <a:noFill/>
              <a:ln w="28575">
                <a:solidFill>
                  <a:srgbClr val="CC00C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49" name="Line 228"/>
              <p:cNvSpPr>
                <a:spLocks noChangeShapeType="1"/>
              </p:cNvSpPr>
              <p:nvPr/>
            </p:nvSpPr>
            <p:spPr bwMode="auto">
              <a:xfrm>
                <a:off x="3150" y="2190"/>
                <a:ext cx="71" cy="0"/>
              </a:xfrm>
              <a:prstGeom prst="line">
                <a:avLst/>
              </a:prstGeom>
              <a:noFill/>
              <a:ln w="28575">
                <a:solidFill>
                  <a:srgbClr val="9966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50" name="Line 229"/>
              <p:cNvSpPr>
                <a:spLocks noChangeShapeType="1"/>
              </p:cNvSpPr>
              <p:nvPr/>
            </p:nvSpPr>
            <p:spPr bwMode="auto">
              <a:xfrm>
                <a:off x="3150" y="2175"/>
                <a:ext cx="71" cy="0"/>
              </a:xfrm>
              <a:prstGeom prst="line">
                <a:avLst/>
              </a:prstGeom>
              <a:noFill/>
              <a:ln w="28575">
                <a:solidFill>
                  <a:srgbClr val="6666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spTree>
    <p:extLst>
      <p:ext uri="{BB962C8B-B14F-4D97-AF65-F5344CB8AC3E}">
        <p14:creationId xmlns:p14="http://schemas.microsoft.com/office/powerpoint/2010/main" val="4286980802"/>
      </p:ext>
    </p:extLst>
  </p:cSld>
  <p:clrMapOvr>
    <a:masterClrMapping/>
  </p:clrMapOvr>
  <p:transition advClick="0" advTm="5000"/>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3" name="Rectangle 2"/>
          <p:cNvSpPr>
            <a:spLocks noGrp="1" noChangeArrowheads="1"/>
          </p:cNvSpPr>
          <p:nvPr>
            <p:ph type="title"/>
          </p:nvPr>
        </p:nvSpPr>
        <p:spPr>
          <a:xfrm>
            <a:off x="2209800" y="0"/>
            <a:ext cx="7772400" cy="1143000"/>
          </a:xfrm>
        </p:spPr>
        <p:txBody>
          <a:bodyPr/>
          <a:lstStyle/>
          <a:p>
            <a:r>
              <a:rPr lang="en-US" altLang="en-US" smtClean="0"/>
              <a:t>Separations</a:t>
            </a:r>
          </a:p>
        </p:txBody>
      </p:sp>
      <p:grpSp>
        <p:nvGrpSpPr>
          <p:cNvPr id="15364" name="Group 228"/>
          <p:cNvGrpSpPr>
            <a:grpSpLocks/>
          </p:cNvGrpSpPr>
          <p:nvPr/>
        </p:nvGrpSpPr>
        <p:grpSpPr bwMode="auto">
          <a:xfrm>
            <a:off x="2216151" y="1006476"/>
            <a:ext cx="7827963" cy="4887913"/>
            <a:chOff x="480" y="912"/>
            <a:chExt cx="5424" cy="3489"/>
          </a:xfrm>
        </p:grpSpPr>
        <p:sp>
          <p:nvSpPr>
            <p:cNvPr id="15365"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66"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67"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68"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69"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70"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71"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72"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73"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74"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75"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76"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77"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78"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79"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80"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81"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82"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83"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84"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85"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86"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87"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88"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89"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90"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91"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92"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93"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94"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95"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96"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97"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98"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99"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00"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01"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02"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03"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04"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05"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06"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07"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08"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09"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10"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11"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12"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13"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14"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15"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16"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17"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18"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19"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20"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21"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22"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23"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24"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25"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26"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27"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28"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29"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30"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31"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32"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33"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34"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35"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15436"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15437"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38"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39"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40"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41"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42"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43"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44"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45"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46"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47" name="Text Box 85"/>
            <p:cNvSpPr txBox="1">
              <a:spLocks noChangeAspect="1" noChangeArrowheads="1"/>
            </p:cNvSpPr>
            <p:nvPr/>
          </p:nvSpPr>
          <p:spPr bwMode="auto">
            <a:xfrm>
              <a:off x="2640" y="2688"/>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15448"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15449"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15450"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15451"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52"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53"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54"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55"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56"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57"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58"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59"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60"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61"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62"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63"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64"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65"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66"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67"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68"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69"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70"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71"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72"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73"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74"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75"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76"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77"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78"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79"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80"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81"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82"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83"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84"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85"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86"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87"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88"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89"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90"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91"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92"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93"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94"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95"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96"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97"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98"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99"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00"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01"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02"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03"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04"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05"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06"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07"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08"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09"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10"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11"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12"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13"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14"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15"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16"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17"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18"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19"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20"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21"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22"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23"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24"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25"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26"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27"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28"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29"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30"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31"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32"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33"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34"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35"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36"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37"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38"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39"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40"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41"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42"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43"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44"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45"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46"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47"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48"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49"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50"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51"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52"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53"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54"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55"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56"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57"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58"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59"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60"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61"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15562" name="Group 200"/>
            <p:cNvGrpSpPr>
              <a:grpSpLocks/>
            </p:cNvGrpSpPr>
            <p:nvPr/>
          </p:nvGrpSpPr>
          <p:grpSpPr bwMode="auto">
            <a:xfrm>
              <a:off x="3696" y="1029"/>
              <a:ext cx="2160" cy="1275"/>
              <a:chOff x="3696" y="1029"/>
              <a:chExt cx="1803" cy="1058"/>
            </a:xfrm>
          </p:grpSpPr>
          <p:sp>
            <p:nvSpPr>
              <p:cNvPr id="15574"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75"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76"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77"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78"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79"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80"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81"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82"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83"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84"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85"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86"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87"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88"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563" name="Rectangle 216"/>
            <p:cNvSpPr>
              <a:spLocks noChangeArrowheads="1"/>
            </p:cNvSpPr>
            <p:nvPr/>
          </p:nvSpPr>
          <p:spPr bwMode="auto">
            <a:xfrm>
              <a:off x="4128" y="1104"/>
              <a:ext cx="1776"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64"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565"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15566"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15567"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sp>
          <p:nvSpPr>
            <p:cNvPr id="15568" name="Line 222"/>
            <p:cNvSpPr>
              <a:spLocks noChangeShapeType="1"/>
            </p:cNvSpPr>
            <p:nvPr/>
          </p:nvSpPr>
          <p:spPr bwMode="auto">
            <a:xfrm>
              <a:off x="3148" y="2606"/>
              <a:ext cx="76" cy="0"/>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69" name="Line 223"/>
            <p:cNvSpPr>
              <a:spLocks noChangeShapeType="1"/>
            </p:cNvSpPr>
            <p:nvPr/>
          </p:nvSpPr>
          <p:spPr bwMode="auto">
            <a:xfrm>
              <a:off x="3148" y="2550"/>
              <a:ext cx="76" cy="0"/>
            </a:xfrm>
            <a:prstGeom prst="line">
              <a:avLst/>
            </a:prstGeom>
            <a:noFill/>
            <a:ln w="57150">
              <a:solidFill>
                <a:srgbClr val="FF993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70" name="Line 224"/>
            <p:cNvSpPr>
              <a:spLocks noChangeShapeType="1"/>
            </p:cNvSpPr>
            <p:nvPr/>
          </p:nvSpPr>
          <p:spPr bwMode="auto">
            <a:xfrm>
              <a:off x="3148" y="2412"/>
              <a:ext cx="76" cy="0"/>
            </a:xfrm>
            <a:prstGeom prst="line">
              <a:avLst/>
            </a:prstGeom>
            <a:noFill/>
            <a:ln w="57150">
              <a:solidFill>
                <a:srgbClr val="FF3399"/>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71" name="Line 225"/>
            <p:cNvSpPr>
              <a:spLocks noChangeShapeType="1"/>
            </p:cNvSpPr>
            <p:nvPr/>
          </p:nvSpPr>
          <p:spPr bwMode="auto">
            <a:xfrm>
              <a:off x="3148" y="2346"/>
              <a:ext cx="76" cy="0"/>
            </a:xfrm>
            <a:prstGeom prst="line">
              <a:avLst/>
            </a:prstGeom>
            <a:noFill/>
            <a:ln w="57150">
              <a:solidFill>
                <a:srgbClr val="CC00C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72" name="Line 226"/>
            <p:cNvSpPr>
              <a:spLocks noChangeShapeType="1"/>
            </p:cNvSpPr>
            <p:nvPr/>
          </p:nvSpPr>
          <p:spPr bwMode="auto">
            <a:xfrm>
              <a:off x="3148" y="2286"/>
              <a:ext cx="76" cy="0"/>
            </a:xfrm>
            <a:prstGeom prst="line">
              <a:avLst/>
            </a:prstGeom>
            <a:noFill/>
            <a:ln w="57150">
              <a:solidFill>
                <a:srgbClr val="9966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73" name="Line 227"/>
            <p:cNvSpPr>
              <a:spLocks noChangeShapeType="1"/>
            </p:cNvSpPr>
            <p:nvPr/>
          </p:nvSpPr>
          <p:spPr bwMode="auto">
            <a:xfrm>
              <a:off x="3148" y="2240"/>
              <a:ext cx="76" cy="0"/>
            </a:xfrm>
            <a:prstGeom prst="line">
              <a:avLst/>
            </a:prstGeom>
            <a:noFill/>
            <a:ln w="57150">
              <a:solidFill>
                <a:srgbClr val="6666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Tree>
    <p:extLst>
      <p:ext uri="{BB962C8B-B14F-4D97-AF65-F5344CB8AC3E}">
        <p14:creationId xmlns:p14="http://schemas.microsoft.com/office/powerpoint/2010/main" val="1232520799"/>
      </p:ext>
    </p:extLst>
  </p:cSld>
  <p:clrMapOvr>
    <a:masterClrMapping/>
  </p:clrMapOvr>
  <p:transition advClick="0" advTm="5000"/>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7" name="Rectangle 2"/>
          <p:cNvSpPr>
            <a:spLocks noGrp="1" noChangeArrowheads="1"/>
          </p:cNvSpPr>
          <p:nvPr>
            <p:ph type="title"/>
          </p:nvPr>
        </p:nvSpPr>
        <p:spPr>
          <a:xfrm>
            <a:off x="2133600" y="0"/>
            <a:ext cx="7772400" cy="1143000"/>
          </a:xfrm>
        </p:spPr>
        <p:txBody>
          <a:bodyPr/>
          <a:lstStyle/>
          <a:p>
            <a:r>
              <a:rPr lang="en-US" altLang="en-US" smtClean="0"/>
              <a:t>Separations</a:t>
            </a:r>
          </a:p>
        </p:txBody>
      </p:sp>
      <p:grpSp>
        <p:nvGrpSpPr>
          <p:cNvPr id="16388" name="Group 230"/>
          <p:cNvGrpSpPr>
            <a:grpSpLocks/>
          </p:cNvGrpSpPr>
          <p:nvPr/>
        </p:nvGrpSpPr>
        <p:grpSpPr bwMode="auto">
          <a:xfrm>
            <a:off x="2216151" y="1006476"/>
            <a:ext cx="7827963" cy="4887913"/>
            <a:chOff x="480" y="912"/>
            <a:chExt cx="5424" cy="3489"/>
          </a:xfrm>
        </p:grpSpPr>
        <p:sp>
          <p:nvSpPr>
            <p:cNvPr id="16389"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390"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391"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392"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393"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394"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395"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396"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397"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398"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399"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00"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01"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02"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03"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04"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05"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06"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07"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08"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09"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10"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11"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12"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13"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14"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15"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16"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17"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18"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19"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20"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21"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22"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23"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24"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25"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26"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27"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28"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29"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30"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31"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32"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33"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34"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35"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36"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37"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38"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39"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40"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41"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42"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43"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44"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45"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46"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47"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48"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49"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50"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51"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52"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53"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54"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55"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56"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57"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58"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59"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16460"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16461"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62"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63"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64"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65"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66"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67"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68"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69"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70"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71" name="Text Box 85"/>
            <p:cNvSpPr txBox="1">
              <a:spLocks noChangeAspect="1" noChangeArrowheads="1"/>
            </p:cNvSpPr>
            <p:nvPr/>
          </p:nvSpPr>
          <p:spPr bwMode="auto">
            <a:xfrm>
              <a:off x="2640" y="2688"/>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16472"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16473"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16474"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16475"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76"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77"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78"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79"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80"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81"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82"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83"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84"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85"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86"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87"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88"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89"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90"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91"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92"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93"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94"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95"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96"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97"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98"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99"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00"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01"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02"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03"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04"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05"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06"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07"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08"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09"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10"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11"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12"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13"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14"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15"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16"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17"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18"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19"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20"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21"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22"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23"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24"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25"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26"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27"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28"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29"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30"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31"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32"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33"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34"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35"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36"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37"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38"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39"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40"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41"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42"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43"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44"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45"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46"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47"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48"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49"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50"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51"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52"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53"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54"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55"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56"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57"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58"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59"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60"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61"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62"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63"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64"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65"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66"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67"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68"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69"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70"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71"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72"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73"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74"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75"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76"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77"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78"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79"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80"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81"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82"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83"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84"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85"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16586" name="Group 200"/>
            <p:cNvGrpSpPr>
              <a:grpSpLocks/>
            </p:cNvGrpSpPr>
            <p:nvPr/>
          </p:nvGrpSpPr>
          <p:grpSpPr bwMode="auto">
            <a:xfrm>
              <a:off x="3696" y="1029"/>
              <a:ext cx="2160" cy="1275"/>
              <a:chOff x="3696" y="1029"/>
              <a:chExt cx="1803" cy="1058"/>
            </a:xfrm>
          </p:grpSpPr>
          <p:sp>
            <p:nvSpPr>
              <p:cNvPr id="16598"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99"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00"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01"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02"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03"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04"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05"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06"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07"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08"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09"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10"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11"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612"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6587" name="Rectangle 216"/>
            <p:cNvSpPr>
              <a:spLocks noChangeArrowheads="1"/>
            </p:cNvSpPr>
            <p:nvPr/>
          </p:nvSpPr>
          <p:spPr bwMode="auto">
            <a:xfrm>
              <a:off x="4320" y="1104"/>
              <a:ext cx="1584"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88"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6589"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16590"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16591"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sp>
          <p:nvSpPr>
            <p:cNvPr id="16592" name="Line 221"/>
            <p:cNvSpPr>
              <a:spLocks noChangeShapeType="1"/>
            </p:cNvSpPr>
            <p:nvPr/>
          </p:nvSpPr>
          <p:spPr bwMode="auto">
            <a:xfrm>
              <a:off x="3148" y="3050"/>
              <a:ext cx="76"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93" name="Line 222"/>
            <p:cNvSpPr>
              <a:spLocks noChangeShapeType="1"/>
            </p:cNvSpPr>
            <p:nvPr/>
          </p:nvSpPr>
          <p:spPr bwMode="auto">
            <a:xfrm>
              <a:off x="3147" y="2950"/>
              <a:ext cx="72" cy="0"/>
            </a:xfrm>
            <a:prstGeom prst="line">
              <a:avLst/>
            </a:prstGeom>
            <a:noFill/>
            <a:ln w="76200">
              <a:solidFill>
                <a:srgbClr val="FF993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94" name="Line 224"/>
            <p:cNvSpPr>
              <a:spLocks noChangeShapeType="1"/>
            </p:cNvSpPr>
            <p:nvPr/>
          </p:nvSpPr>
          <p:spPr bwMode="auto">
            <a:xfrm>
              <a:off x="3148" y="2616"/>
              <a:ext cx="72" cy="0"/>
            </a:xfrm>
            <a:prstGeom prst="line">
              <a:avLst/>
            </a:prstGeom>
            <a:noFill/>
            <a:ln w="76200">
              <a:solidFill>
                <a:srgbClr val="CC00C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95" name="Line 226"/>
            <p:cNvSpPr>
              <a:spLocks noChangeShapeType="1"/>
            </p:cNvSpPr>
            <p:nvPr/>
          </p:nvSpPr>
          <p:spPr bwMode="auto">
            <a:xfrm>
              <a:off x="3148" y="2390"/>
              <a:ext cx="76" cy="0"/>
            </a:xfrm>
            <a:prstGeom prst="line">
              <a:avLst/>
            </a:prstGeom>
            <a:noFill/>
            <a:ln w="76200">
              <a:solidFill>
                <a:srgbClr val="6666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96" name="Rectangle 228"/>
            <p:cNvSpPr>
              <a:spLocks noChangeArrowheads="1"/>
            </p:cNvSpPr>
            <p:nvPr/>
          </p:nvSpPr>
          <p:spPr bwMode="auto">
            <a:xfrm>
              <a:off x="3148" y="2492"/>
              <a:ext cx="70" cy="48"/>
            </a:xfrm>
            <a:prstGeom prst="rect">
              <a:avLst/>
            </a:prstGeom>
            <a:solidFill>
              <a:srgbClr val="99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97" name="Rectangle 229"/>
            <p:cNvSpPr>
              <a:spLocks noChangeArrowheads="1"/>
            </p:cNvSpPr>
            <p:nvPr/>
          </p:nvSpPr>
          <p:spPr bwMode="auto">
            <a:xfrm>
              <a:off x="3149" y="2687"/>
              <a:ext cx="69" cy="48"/>
            </a:xfrm>
            <a:prstGeom prst="rect">
              <a:avLst/>
            </a:prstGeom>
            <a:solidFill>
              <a:srgbClr val="FF33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grpSp>
    </p:spTree>
    <p:extLst>
      <p:ext uri="{BB962C8B-B14F-4D97-AF65-F5344CB8AC3E}">
        <p14:creationId xmlns:p14="http://schemas.microsoft.com/office/powerpoint/2010/main" val="2168327804"/>
      </p:ext>
    </p:extLst>
  </p:cSld>
  <p:clrMapOvr>
    <a:masterClrMapping/>
  </p:clrMapOvr>
  <p:transition advClick="0" advTm="6000"/>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1" name="Rectangle 2"/>
          <p:cNvSpPr>
            <a:spLocks noGrp="1" noChangeArrowheads="1"/>
          </p:cNvSpPr>
          <p:nvPr>
            <p:ph type="title"/>
          </p:nvPr>
        </p:nvSpPr>
        <p:spPr>
          <a:xfrm>
            <a:off x="2209800" y="0"/>
            <a:ext cx="7772400" cy="1143000"/>
          </a:xfrm>
        </p:spPr>
        <p:txBody>
          <a:bodyPr/>
          <a:lstStyle/>
          <a:p>
            <a:r>
              <a:rPr lang="en-US" altLang="en-US" smtClean="0"/>
              <a:t>Separations</a:t>
            </a:r>
          </a:p>
        </p:txBody>
      </p:sp>
      <p:grpSp>
        <p:nvGrpSpPr>
          <p:cNvPr id="17412" name="Group 244"/>
          <p:cNvGrpSpPr>
            <a:grpSpLocks/>
          </p:cNvGrpSpPr>
          <p:nvPr/>
        </p:nvGrpSpPr>
        <p:grpSpPr bwMode="auto">
          <a:xfrm>
            <a:off x="2216151" y="1006476"/>
            <a:ext cx="7827963" cy="4887913"/>
            <a:chOff x="480" y="912"/>
            <a:chExt cx="5424" cy="3489"/>
          </a:xfrm>
        </p:grpSpPr>
        <p:sp>
          <p:nvSpPr>
            <p:cNvPr id="17413"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14"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15"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16"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17"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18"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19"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20"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21"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22"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23"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24"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25"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26"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27"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28"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29"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30"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31"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32"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33"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34"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35"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36"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37"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38"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39"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40"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41"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42"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43"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44"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45"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46"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47"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48"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49"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50"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51"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52"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53"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54"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55"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56"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57"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58"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59"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60"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61"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62"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63"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64"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65"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66"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67"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68"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69"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70"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71"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72"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73"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74"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75"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76"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77"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78"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79"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80"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81"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82"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83"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17484"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17485"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86"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87"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88"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89"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90"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91"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92"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93"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94"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95" name="Text Box 85"/>
            <p:cNvSpPr txBox="1">
              <a:spLocks noChangeAspect="1" noChangeArrowheads="1"/>
            </p:cNvSpPr>
            <p:nvPr/>
          </p:nvSpPr>
          <p:spPr bwMode="auto">
            <a:xfrm>
              <a:off x="2640" y="2688"/>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17496"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17497"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17498"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17499"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00"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01"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02"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03"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04"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05"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06"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07"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08"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09"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10"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11"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12"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13"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14"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15"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16"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17"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18"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19"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20"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21"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22"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23"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24"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25"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26"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27"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28"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29"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30"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31"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32"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33"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34"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35"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36"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37"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38"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39"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40"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41"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42"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43"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44"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45"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46"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47"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48"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49"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50"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51"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52"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53"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54"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55"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56"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57"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58"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59"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60"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61"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62"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63"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64"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65"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66"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67"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68"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69"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70"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71"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72"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73"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74"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75"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76"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77"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78"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79"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80"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81"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82"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83"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84"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85"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86"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87"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88"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89"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90"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91"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92"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93"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94"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95"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96"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97"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98"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99"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00"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01"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02"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03"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04"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605"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606"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607"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08"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609"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17610" name="Group 200"/>
            <p:cNvGrpSpPr>
              <a:grpSpLocks/>
            </p:cNvGrpSpPr>
            <p:nvPr/>
          </p:nvGrpSpPr>
          <p:grpSpPr bwMode="auto">
            <a:xfrm>
              <a:off x="3696" y="1029"/>
              <a:ext cx="2160" cy="1275"/>
              <a:chOff x="3696" y="1029"/>
              <a:chExt cx="1803" cy="1058"/>
            </a:xfrm>
          </p:grpSpPr>
          <p:sp>
            <p:nvSpPr>
              <p:cNvPr id="17622"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23"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24"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25"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26"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27"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28"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29"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30"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31"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32"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33"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34"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35"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636"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7611" name="Rectangle 216"/>
            <p:cNvSpPr>
              <a:spLocks noChangeArrowheads="1"/>
            </p:cNvSpPr>
            <p:nvPr/>
          </p:nvSpPr>
          <p:spPr bwMode="auto">
            <a:xfrm>
              <a:off x="4368" y="1104"/>
              <a:ext cx="1536"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12"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613"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17614"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17615"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sp>
          <p:nvSpPr>
            <p:cNvPr id="17616" name="Line 222"/>
            <p:cNvSpPr>
              <a:spLocks noChangeShapeType="1"/>
            </p:cNvSpPr>
            <p:nvPr/>
          </p:nvSpPr>
          <p:spPr bwMode="auto">
            <a:xfrm>
              <a:off x="3141" y="3324"/>
              <a:ext cx="76"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617" name="Rectangle 238"/>
            <p:cNvSpPr>
              <a:spLocks noChangeArrowheads="1"/>
            </p:cNvSpPr>
            <p:nvPr/>
          </p:nvSpPr>
          <p:spPr bwMode="auto">
            <a:xfrm>
              <a:off x="3149" y="2604"/>
              <a:ext cx="68" cy="68"/>
            </a:xfrm>
            <a:prstGeom prst="rect">
              <a:avLst/>
            </a:prstGeom>
            <a:solidFill>
              <a:srgbClr val="99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18" name="Rectangle 240"/>
            <p:cNvSpPr>
              <a:spLocks noChangeArrowheads="1"/>
            </p:cNvSpPr>
            <p:nvPr/>
          </p:nvSpPr>
          <p:spPr bwMode="auto">
            <a:xfrm>
              <a:off x="3148" y="2855"/>
              <a:ext cx="68" cy="55"/>
            </a:xfrm>
            <a:prstGeom prst="rect">
              <a:avLst/>
            </a:prstGeom>
            <a:solidFill>
              <a:srgbClr val="FF33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19" name="Rectangle 241"/>
            <p:cNvSpPr>
              <a:spLocks noChangeArrowheads="1"/>
            </p:cNvSpPr>
            <p:nvPr/>
          </p:nvSpPr>
          <p:spPr bwMode="auto">
            <a:xfrm>
              <a:off x="3148" y="2736"/>
              <a:ext cx="68" cy="66"/>
            </a:xfrm>
            <a:prstGeom prst="rect">
              <a:avLst/>
            </a:prstGeom>
            <a:solidFill>
              <a:srgbClr val="CC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20" name="Rectangle 242"/>
            <p:cNvSpPr>
              <a:spLocks noChangeArrowheads="1"/>
            </p:cNvSpPr>
            <p:nvPr/>
          </p:nvSpPr>
          <p:spPr bwMode="auto">
            <a:xfrm>
              <a:off x="3149" y="2469"/>
              <a:ext cx="66" cy="63"/>
            </a:xfrm>
            <a:prstGeom prst="rect">
              <a:avLst/>
            </a:prstGeom>
            <a:solidFill>
              <a:srgbClr val="66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21" name="Rectangle 243"/>
            <p:cNvSpPr>
              <a:spLocks noChangeArrowheads="1"/>
            </p:cNvSpPr>
            <p:nvPr/>
          </p:nvSpPr>
          <p:spPr bwMode="auto">
            <a:xfrm>
              <a:off x="3149" y="3200"/>
              <a:ext cx="68" cy="59"/>
            </a:xfrm>
            <a:prstGeom prst="rect">
              <a:avLst/>
            </a:prstGeom>
            <a:solidFill>
              <a:srgbClr val="FF99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grpSp>
    </p:spTree>
    <p:extLst>
      <p:ext uri="{BB962C8B-B14F-4D97-AF65-F5344CB8AC3E}">
        <p14:creationId xmlns:p14="http://schemas.microsoft.com/office/powerpoint/2010/main" val="3346322177"/>
      </p:ext>
    </p:extLst>
  </p:cSld>
  <p:clrMapOvr>
    <a:masterClrMapping/>
  </p:clrMapOvr>
  <p:transition advClick="0" advTm="5000"/>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19542" y="476250"/>
            <a:ext cx="11453358" cy="6066972"/>
          </a:xfrm>
        </p:spPr>
        <p:txBody>
          <a:bodyPr>
            <a:normAutofit/>
          </a:bodyPr>
          <a:lstStyle/>
          <a:p>
            <a:r>
              <a:rPr lang="en-US" sz="3200" dirty="0" smtClean="0">
                <a:solidFill>
                  <a:srgbClr val="002060"/>
                </a:solidFill>
                <a:latin typeface="Times New Roman" panose="02020603050405020304" pitchFamily="18" charset="0"/>
                <a:cs typeface="Times New Roman" panose="02020603050405020304" pitchFamily="18" charset="0"/>
              </a:rPr>
              <a:t>High Performance Liquid Chromatography (HPLC) is a form of column chromatography that pumps a sample mixture or </a:t>
            </a:r>
            <a:r>
              <a:rPr lang="en-US" sz="3200" dirty="0" err="1" smtClean="0">
                <a:solidFill>
                  <a:srgbClr val="002060"/>
                </a:solidFill>
                <a:latin typeface="Times New Roman" panose="02020603050405020304" pitchFamily="18" charset="0"/>
                <a:cs typeface="Times New Roman" panose="02020603050405020304" pitchFamily="18" charset="0"/>
              </a:rPr>
              <a:t>analyte</a:t>
            </a:r>
            <a:r>
              <a:rPr lang="en-US" sz="3200" dirty="0" smtClean="0">
                <a:solidFill>
                  <a:srgbClr val="002060"/>
                </a:solidFill>
                <a:latin typeface="Times New Roman" panose="02020603050405020304" pitchFamily="18" charset="0"/>
                <a:cs typeface="Times New Roman" panose="02020603050405020304" pitchFamily="18" charset="0"/>
              </a:rPr>
              <a:t> in a solvent (known as the mobile phase) at high pressure through a column with chromatographic packing material (stationary phase).</a:t>
            </a:r>
          </a:p>
          <a:p>
            <a:r>
              <a:rPr lang="en-US" sz="3200" dirty="0" smtClean="0">
                <a:solidFill>
                  <a:srgbClr val="002060"/>
                </a:solidFill>
                <a:latin typeface="Times New Roman" panose="02020603050405020304" pitchFamily="18" charset="0"/>
                <a:cs typeface="Times New Roman" panose="02020603050405020304" pitchFamily="18" charset="0"/>
              </a:rPr>
              <a:t>The sample is carried by a moving carrier </a:t>
            </a:r>
            <a:r>
              <a:rPr lang="en-US" sz="3200" dirty="0" smtClean="0">
                <a:solidFill>
                  <a:srgbClr val="002060"/>
                </a:solidFill>
                <a:latin typeface="Times New Roman" panose="02020603050405020304" pitchFamily="18" charset="0"/>
                <a:cs typeface="Times New Roman" panose="02020603050405020304" pitchFamily="18" charset="0"/>
              </a:rPr>
              <a:t>Media.</a:t>
            </a:r>
            <a:endParaRPr lang="en-US" sz="3200" dirty="0" smtClean="0">
              <a:solidFill>
                <a:srgbClr val="002060"/>
              </a:solidFill>
              <a:latin typeface="Times New Roman" panose="02020603050405020304" pitchFamily="18" charset="0"/>
              <a:cs typeface="Times New Roman" panose="02020603050405020304" pitchFamily="18" charset="0"/>
            </a:endParaRPr>
          </a:p>
          <a:p>
            <a:r>
              <a:rPr lang="en-US" sz="3200" dirty="0" smtClean="0">
                <a:solidFill>
                  <a:srgbClr val="002060"/>
                </a:solidFill>
                <a:latin typeface="Times New Roman" panose="02020603050405020304" pitchFamily="18" charset="0"/>
                <a:cs typeface="Times New Roman" panose="02020603050405020304" pitchFamily="18" charset="0"/>
              </a:rPr>
              <a:t>HPLC has the ability to separate, and identify compounds that are present in any sample that can be dissolved in a liquid in trace concentrations as low as parts per trillion. </a:t>
            </a:r>
          </a:p>
          <a:p>
            <a:r>
              <a:rPr lang="en-US" sz="3200" dirty="0" smtClean="0">
                <a:solidFill>
                  <a:srgbClr val="002060"/>
                </a:solidFill>
                <a:latin typeface="Times New Roman" panose="02020603050405020304" pitchFamily="18" charset="0"/>
                <a:cs typeface="Times New Roman" panose="02020603050405020304" pitchFamily="18" charset="0"/>
              </a:rPr>
              <a:t>Because of this versatility, HPLC is used in a variety of industrial and scientific applications, such as pharmaceutical, environmental, forensics, and chemicals. </a:t>
            </a:r>
          </a:p>
          <a:p>
            <a:endParaRPr lang="en-US" dirty="0"/>
          </a:p>
        </p:txBody>
      </p:sp>
    </p:spTree>
    <p:extLst>
      <p:ext uri="{BB962C8B-B14F-4D97-AF65-F5344CB8AC3E}">
        <p14:creationId xmlns:p14="http://schemas.microsoft.com/office/powerpoint/2010/main" val="994762376"/>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Rectangle 2"/>
          <p:cNvSpPr>
            <a:spLocks noGrp="1" noChangeArrowheads="1"/>
          </p:cNvSpPr>
          <p:nvPr>
            <p:ph type="title"/>
          </p:nvPr>
        </p:nvSpPr>
        <p:spPr>
          <a:xfrm>
            <a:off x="2286000" y="0"/>
            <a:ext cx="7772400" cy="1143000"/>
          </a:xfrm>
        </p:spPr>
        <p:txBody>
          <a:bodyPr/>
          <a:lstStyle/>
          <a:p>
            <a:r>
              <a:rPr lang="en-US" altLang="en-US" smtClean="0"/>
              <a:t>Separations</a:t>
            </a:r>
          </a:p>
        </p:txBody>
      </p:sp>
      <p:grpSp>
        <p:nvGrpSpPr>
          <p:cNvPr id="18436" name="Group 252"/>
          <p:cNvGrpSpPr>
            <a:grpSpLocks/>
          </p:cNvGrpSpPr>
          <p:nvPr/>
        </p:nvGrpSpPr>
        <p:grpSpPr bwMode="auto">
          <a:xfrm>
            <a:off x="2216151" y="1006476"/>
            <a:ext cx="7827963" cy="4887913"/>
            <a:chOff x="480" y="912"/>
            <a:chExt cx="5424" cy="3489"/>
          </a:xfrm>
        </p:grpSpPr>
        <p:sp>
          <p:nvSpPr>
            <p:cNvPr id="18437"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38"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39"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40"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41"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42"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443"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44"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45"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46"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47"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48"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49"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50"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51"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52"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453"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454"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455"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56"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57"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58"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59"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60"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61"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462"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63"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64"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65"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66"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67"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68"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69"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70"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471"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472"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473"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74"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75"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76"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77"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78"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79"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480"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81"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82"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83"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84"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85"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86"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87"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88"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89"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90"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91"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92"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93"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94"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95"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96"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97"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98"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99"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00"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01"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02"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03"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04"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05"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06"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07"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18508"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18509"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10"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11"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12"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13"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14"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15"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16"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17"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18"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19" name="Text Box 85"/>
            <p:cNvSpPr txBox="1">
              <a:spLocks noChangeAspect="1" noChangeArrowheads="1"/>
            </p:cNvSpPr>
            <p:nvPr/>
          </p:nvSpPr>
          <p:spPr bwMode="auto">
            <a:xfrm>
              <a:off x="2544" y="2736"/>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18520"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18521"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18522"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18523"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24"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25"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26"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27"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28"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29"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30"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31"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32"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33"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34"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35"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36"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37"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38"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39"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40"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41"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42"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43"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44"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45"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46"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47"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48"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49"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50"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51"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52"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53"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54"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55"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56"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57"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58"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59"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60"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61"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62"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63"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64"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65"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66"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67"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68"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69"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70"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71"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72"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73"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74"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75"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76"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77"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78"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79"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80"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81"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82"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83"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84"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85"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86"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87"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88"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89"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90"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91"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92"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93"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94"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95"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96"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97"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98"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99"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00"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01"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02"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03"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04"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05"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06"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07"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08"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09"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10"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11"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12"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13"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14"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15"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16"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17"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18"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19"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20"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21"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22"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23"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24"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25"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26"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27"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28"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29"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30"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31"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32"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33"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18634" name="Group 200"/>
            <p:cNvGrpSpPr>
              <a:grpSpLocks/>
            </p:cNvGrpSpPr>
            <p:nvPr/>
          </p:nvGrpSpPr>
          <p:grpSpPr bwMode="auto">
            <a:xfrm>
              <a:off x="3696" y="1029"/>
              <a:ext cx="2160" cy="1275"/>
              <a:chOff x="3696" y="1029"/>
              <a:chExt cx="1803" cy="1058"/>
            </a:xfrm>
          </p:grpSpPr>
          <p:sp>
            <p:nvSpPr>
              <p:cNvPr id="18647"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48"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49"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50"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51"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52"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53"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54"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55"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56"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57"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58"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59"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60"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61"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8635" name="Rectangle 216"/>
            <p:cNvSpPr>
              <a:spLocks noChangeArrowheads="1"/>
            </p:cNvSpPr>
            <p:nvPr/>
          </p:nvSpPr>
          <p:spPr bwMode="auto">
            <a:xfrm>
              <a:off x="4464" y="1104"/>
              <a:ext cx="1440"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36"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637"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18638"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18639"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sp>
          <p:nvSpPr>
            <p:cNvPr id="18640" name="Line 221"/>
            <p:cNvSpPr>
              <a:spLocks noChangeShapeType="1"/>
            </p:cNvSpPr>
            <p:nvPr/>
          </p:nvSpPr>
          <p:spPr bwMode="auto">
            <a:xfrm>
              <a:off x="3560" y="3387"/>
              <a:ext cx="45"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41" name="Rectangle 246"/>
            <p:cNvSpPr>
              <a:spLocks noChangeArrowheads="1"/>
            </p:cNvSpPr>
            <p:nvPr/>
          </p:nvSpPr>
          <p:spPr bwMode="auto">
            <a:xfrm>
              <a:off x="3148" y="2712"/>
              <a:ext cx="70" cy="75"/>
            </a:xfrm>
            <a:prstGeom prst="rect">
              <a:avLst/>
            </a:prstGeom>
            <a:solidFill>
              <a:srgbClr val="99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42" name="Rectangle 247"/>
            <p:cNvSpPr>
              <a:spLocks noChangeArrowheads="1"/>
            </p:cNvSpPr>
            <p:nvPr/>
          </p:nvSpPr>
          <p:spPr bwMode="auto">
            <a:xfrm>
              <a:off x="3148" y="2847"/>
              <a:ext cx="69" cy="73"/>
            </a:xfrm>
            <a:prstGeom prst="rect">
              <a:avLst/>
            </a:prstGeom>
            <a:solidFill>
              <a:srgbClr val="CC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43" name="Rectangle 248"/>
            <p:cNvSpPr>
              <a:spLocks noChangeArrowheads="1"/>
            </p:cNvSpPr>
            <p:nvPr/>
          </p:nvSpPr>
          <p:spPr bwMode="auto">
            <a:xfrm>
              <a:off x="3147" y="3013"/>
              <a:ext cx="72" cy="75"/>
            </a:xfrm>
            <a:prstGeom prst="rect">
              <a:avLst/>
            </a:prstGeom>
            <a:solidFill>
              <a:srgbClr val="FF33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44" name="Line 249"/>
            <p:cNvSpPr>
              <a:spLocks noChangeShapeType="1"/>
            </p:cNvSpPr>
            <p:nvPr/>
          </p:nvSpPr>
          <p:spPr bwMode="auto">
            <a:xfrm flipV="1">
              <a:off x="3582" y="3360"/>
              <a:ext cx="0" cy="159"/>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45" name="Rectangle 250"/>
            <p:cNvSpPr>
              <a:spLocks noChangeArrowheads="1"/>
            </p:cNvSpPr>
            <p:nvPr/>
          </p:nvSpPr>
          <p:spPr bwMode="auto">
            <a:xfrm>
              <a:off x="3149" y="2573"/>
              <a:ext cx="68" cy="79"/>
            </a:xfrm>
            <a:prstGeom prst="rect">
              <a:avLst/>
            </a:prstGeom>
            <a:solidFill>
              <a:srgbClr val="66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46" name="Rectangle 251"/>
            <p:cNvSpPr>
              <a:spLocks noChangeArrowheads="1"/>
            </p:cNvSpPr>
            <p:nvPr/>
          </p:nvSpPr>
          <p:spPr bwMode="auto">
            <a:xfrm>
              <a:off x="3150" y="3285"/>
              <a:ext cx="67" cy="56"/>
            </a:xfrm>
            <a:prstGeom prst="rect">
              <a:avLst/>
            </a:prstGeom>
            <a:solidFill>
              <a:srgbClr val="FF99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grpSp>
    </p:spTree>
    <p:extLst>
      <p:ext uri="{BB962C8B-B14F-4D97-AF65-F5344CB8AC3E}">
        <p14:creationId xmlns:p14="http://schemas.microsoft.com/office/powerpoint/2010/main" val="384699897"/>
      </p:ext>
    </p:extLst>
  </p:cSld>
  <p:clrMapOvr>
    <a:masterClrMapping/>
  </p:clrMapOvr>
  <p:transition advClick="0" advTm="5000"/>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9" name="Rectangle 2"/>
          <p:cNvSpPr>
            <a:spLocks noGrp="1" noChangeArrowheads="1"/>
          </p:cNvSpPr>
          <p:nvPr>
            <p:ph type="title"/>
          </p:nvPr>
        </p:nvSpPr>
        <p:spPr>
          <a:xfrm>
            <a:off x="2209800" y="0"/>
            <a:ext cx="7772400" cy="1143000"/>
          </a:xfrm>
        </p:spPr>
        <p:txBody>
          <a:bodyPr/>
          <a:lstStyle/>
          <a:p>
            <a:r>
              <a:rPr lang="en-US" altLang="en-US" smtClean="0"/>
              <a:t>Separations</a:t>
            </a:r>
          </a:p>
        </p:txBody>
      </p:sp>
      <p:grpSp>
        <p:nvGrpSpPr>
          <p:cNvPr id="19460" name="Group 261"/>
          <p:cNvGrpSpPr>
            <a:grpSpLocks/>
          </p:cNvGrpSpPr>
          <p:nvPr/>
        </p:nvGrpSpPr>
        <p:grpSpPr bwMode="auto">
          <a:xfrm>
            <a:off x="2216151" y="1006476"/>
            <a:ext cx="7827963" cy="4887913"/>
            <a:chOff x="480" y="912"/>
            <a:chExt cx="5424" cy="3489"/>
          </a:xfrm>
        </p:grpSpPr>
        <p:sp>
          <p:nvSpPr>
            <p:cNvPr id="19461"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62"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63"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64"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65"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66"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67"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68"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69"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70"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71"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72"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73"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74"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75"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76"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77"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78"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79"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80"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81"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82"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83"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84"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85"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86"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87"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88"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89"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90"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91"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92"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93"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94"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95"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96"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97"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98"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99"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00"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01"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02"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03"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04"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05"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06"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07"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08"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09"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10"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11"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12"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13"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14"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15"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16"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17"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18"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19"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20"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21"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22"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23"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24"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25"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26"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27"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28"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29"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30"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31"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19532"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19533"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34"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35"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36"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37"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38"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39"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40"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41"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42"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43" name="Text Box 85"/>
            <p:cNvSpPr txBox="1">
              <a:spLocks noChangeAspect="1" noChangeArrowheads="1"/>
            </p:cNvSpPr>
            <p:nvPr/>
          </p:nvSpPr>
          <p:spPr bwMode="auto">
            <a:xfrm>
              <a:off x="2544" y="2736"/>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19544"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19545"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19546"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19547"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48"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49"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50"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51"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52"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53"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54"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55"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56"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57"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58"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59"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60"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61"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62"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63"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64"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65"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66"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67"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68"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69"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70"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71"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72"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73"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74"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75"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76"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77"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78"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79"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80"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81"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82"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83"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84"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85"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86"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87"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88"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89"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90"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91"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92"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93"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94"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95"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96"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97"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98"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99"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00"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01"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02"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03"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04"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05"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06"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07"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08"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09"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10"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11"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12"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13"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14"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15"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16"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17"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18"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19"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20"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21"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22"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23"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24"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25"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26"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27"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28"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29"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30"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31"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32"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33"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34"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35"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36"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37"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38"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39"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40"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41"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42"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43"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44"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45"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46"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47"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48"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49"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50"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51"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52"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53"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54"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55"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56"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57"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19658" name="Group 200"/>
            <p:cNvGrpSpPr>
              <a:grpSpLocks/>
            </p:cNvGrpSpPr>
            <p:nvPr/>
          </p:nvGrpSpPr>
          <p:grpSpPr bwMode="auto">
            <a:xfrm>
              <a:off x="3696" y="1029"/>
              <a:ext cx="2160" cy="1275"/>
              <a:chOff x="3696" y="1029"/>
              <a:chExt cx="1803" cy="1058"/>
            </a:xfrm>
          </p:grpSpPr>
          <p:sp>
            <p:nvSpPr>
              <p:cNvPr id="19670"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71"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72"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73"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74"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75"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76"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77"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78"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79"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80"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81"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82"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83"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84"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9659" name="Rectangle 216"/>
            <p:cNvSpPr>
              <a:spLocks noChangeArrowheads="1"/>
            </p:cNvSpPr>
            <p:nvPr/>
          </p:nvSpPr>
          <p:spPr bwMode="auto">
            <a:xfrm>
              <a:off x="4512" y="1104"/>
              <a:ext cx="1392"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60"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661"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19662"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19663"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sp>
          <p:nvSpPr>
            <p:cNvPr id="19664" name="Line 221"/>
            <p:cNvSpPr>
              <a:spLocks noChangeShapeType="1"/>
            </p:cNvSpPr>
            <p:nvPr/>
          </p:nvSpPr>
          <p:spPr bwMode="auto">
            <a:xfrm>
              <a:off x="3654" y="3279"/>
              <a:ext cx="45"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65" name="Line 256"/>
            <p:cNvSpPr>
              <a:spLocks noChangeShapeType="1"/>
            </p:cNvSpPr>
            <p:nvPr/>
          </p:nvSpPr>
          <p:spPr bwMode="auto">
            <a:xfrm flipH="1" flipV="1">
              <a:off x="3581" y="3437"/>
              <a:ext cx="1" cy="211"/>
            </a:xfrm>
            <a:prstGeom prst="line">
              <a:avLst/>
            </a:prstGeom>
            <a:noFill/>
            <a:ln w="76200">
              <a:solidFill>
                <a:srgbClr val="FF993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66" name="Rectangle 257"/>
            <p:cNvSpPr>
              <a:spLocks noChangeArrowheads="1"/>
            </p:cNvSpPr>
            <p:nvPr/>
          </p:nvSpPr>
          <p:spPr bwMode="auto">
            <a:xfrm>
              <a:off x="3149" y="3163"/>
              <a:ext cx="67" cy="101"/>
            </a:xfrm>
            <a:prstGeom prst="rect">
              <a:avLst/>
            </a:prstGeom>
            <a:solidFill>
              <a:srgbClr val="FF33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67" name="Rectangle 258"/>
            <p:cNvSpPr>
              <a:spLocks noChangeArrowheads="1"/>
            </p:cNvSpPr>
            <p:nvPr/>
          </p:nvSpPr>
          <p:spPr bwMode="auto">
            <a:xfrm>
              <a:off x="3150" y="2964"/>
              <a:ext cx="66" cy="90"/>
            </a:xfrm>
            <a:prstGeom prst="rect">
              <a:avLst/>
            </a:prstGeom>
            <a:solidFill>
              <a:srgbClr val="CC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68" name="Rectangle 259"/>
            <p:cNvSpPr>
              <a:spLocks noChangeArrowheads="1"/>
            </p:cNvSpPr>
            <p:nvPr/>
          </p:nvSpPr>
          <p:spPr bwMode="auto">
            <a:xfrm>
              <a:off x="3150" y="2784"/>
              <a:ext cx="69" cy="93"/>
            </a:xfrm>
            <a:prstGeom prst="rect">
              <a:avLst/>
            </a:prstGeom>
            <a:solidFill>
              <a:srgbClr val="99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69" name="Rectangle 260"/>
            <p:cNvSpPr>
              <a:spLocks noChangeArrowheads="1"/>
            </p:cNvSpPr>
            <p:nvPr/>
          </p:nvSpPr>
          <p:spPr bwMode="auto">
            <a:xfrm>
              <a:off x="3149" y="2564"/>
              <a:ext cx="70" cy="109"/>
            </a:xfrm>
            <a:prstGeom prst="rect">
              <a:avLst/>
            </a:prstGeom>
            <a:solidFill>
              <a:srgbClr val="66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grpSp>
    </p:spTree>
    <p:extLst>
      <p:ext uri="{BB962C8B-B14F-4D97-AF65-F5344CB8AC3E}">
        <p14:creationId xmlns:p14="http://schemas.microsoft.com/office/powerpoint/2010/main" val="26583020"/>
      </p:ext>
    </p:extLst>
  </p:cSld>
  <p:clrMapOvr>
    <a:masterClrMapping/>
  </p:clrMapOvr>
  <p:transition advClick="0" advTm="5000"/>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Rectangle 2"/>
          <p:cNvSpPr>
            <a:spLocks noGrp="1" noChangeArrowheads="1"/>
          </p:cNvSpPr>
          <p:nvPr>
            <p:ph type="title"/>
          </p:nvPr>
        </p:nvSpPr>
        <p:spPr>
          <a:xfrm>
            <a:off x="2209800" y="0"/>
            <a:ext cx="7772400" cy="1143000"/>
          </a:xfrm>
        </p:spPr>
        <p:txBody>
          <a:bodyPr/>
          <a:lstStyle/>
          <a:p>
            <a:r>
              <a:rPr lang="en-US" altLang="en-US" smtClean="0"/>
              <a:t>Separations</a:t>
            </a:r>
          </a:p>
        </p:txBody>
      </p:sp>
      <p:grpSp>
        <p:nvGrpSpPr>
          <p:cNvPr id="20484" name="Group 263"/>
          <p:cNvGrpSpPr>
            <a:grpSpLocks/>
          </p:cNvGrpSpPr>
          <p:nvPr/>
        </p:nvGrpSpPr>
        <p:grpSpPr bwMode="auto">
          <a:xfrm>
            <a:off x="2216151" y="1006476"/>
            <a:ext cx="7827963" cy="4887913"/>
            <a:chOff x="480" y="912"/>
            <a:chExt cx="5424" cy="3489"/>
          </a:xfrm>
        </p:grpSpPr>
        <p:sp>
          <p:nvSpPr>
            <p:cNvPr id="20485"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86"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87"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88"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89"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90"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491"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92"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93"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94"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95"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96"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97"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98"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99"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00"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01"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02"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03"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04"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05"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06"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07"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08"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09"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10"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11"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12"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13"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14"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15"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16"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17"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18"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19"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20"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21"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22"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23"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24"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25"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26"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27"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28"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29"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30"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31"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32"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33"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34"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35"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36"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37"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38"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39"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40"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41"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42"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43"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44"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45"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46"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47"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48"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49"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50"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51"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52"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53"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54"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55"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20556"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20557"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58"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59"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60"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61"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62"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63"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64"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65"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66"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67" name="Text Box 85"/>
            <p:cNvSpPr txBox="1">
              <a:spLocks noChangeAspect="1" noChangeArrowheads="1"/>
            </p:cNvSpPr>
            <p:nvPr/>
          </p:nvSpPr>
          <p:spPr bwMode="auto">
            <a:xfrm>
              <a:off x="2544" y="2736"/>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20568"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20569"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20570"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20571"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72"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73"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74"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75"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76"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77"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78"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79"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80"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81"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82"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83"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84"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85"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86"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87"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88"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89"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90"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91"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92"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93"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94"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95"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96"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97"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98"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99"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00"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01"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02"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03"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04"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05"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06"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07"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08"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09"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10"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11"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12"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13"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14"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15"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16"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17"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18"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19"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20"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21"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22"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23"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24"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25"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26"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27"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28"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29"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30"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31"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32"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33"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34"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35"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36"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37"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38"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39"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40"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41"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42"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43"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44"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45"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46"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47"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48"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49"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50"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51"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52"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53"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54"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55"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56"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57"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58"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59"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60"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61"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62"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63"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64"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65"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66"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67"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68"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69"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70"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71"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72"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73"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74"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75"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76"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77"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78"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79"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80"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81"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20682" name="Group 200"/>
            <p:cNvGrpSpPr>
              <a:grpSpLocks/>
            </p:cNvGrpSpPr>
            <p:nvPr/>
          </p:nvGrpSpPr>
          <p:grpSpPr bwMode="auto">
            <a:xfrm>
              <a:off x="3696" y="1029"/>
              <a:ext cx="2160" cy="1275"/>
              <a:chOff x="3696" y="1029"/>
              <a:chExt cx="1803" cy="1058"/>
            </a:xfrm>
          </p:grpSpPr>
          <p:sp>
            <p:nvSpPr>
              <p:cNvPr id="20694"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95"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96"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97"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98"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99"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00"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01"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02"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03"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04"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05"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06"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07"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708"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20683" name="Rectangle 216"/>
            <p:cNvSpPr>
              <a:spLocks noChangeArrowheads="1"/>
            </p:cNvSpPr>
            <p:nvPr/>
          </p:nvSpPr>
          <p:spPr bwMode="auto">
            <a:xfrm>
              <a:off x="4608" y="1104"/>
              <a:ext cx="1296"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84"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685"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20686"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20687"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sp>
          <p:nvSpPr>
            <p:cNvPr id="20688" name="Line 222"/>
            <p:cNvSpPr>
              <a:spLocks noChangeShapeType="1"/>
            </p:cNvSpPr>
            <p:nvPr/>
          </p:nvSpPr>
          <p:spPr bwMode="auto">
            <a:xfrm flipV="1">
              <a:off x="3651" y="3288"/>
              <a:ext cx="49" cy="0"/>
            </a:xfrm>
            <a:prstGeom prst="line">
              <a:avLst/>
            </a:prstGeom>
            <a:noFill/>
            <a:ln w="76200">
              <a:solidFill>
                <a:srgbClr val="FF993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89" name="Line 223"/>
            <p:cNvSpPr>
              <a:spLocks noChangeShapeType="1"/>
            </p:cNvSpPr>
            <p:nvPr/>
          </p:nvSpPr>
          <p:spPr bwMode="auto">
            <a:xfrm flipV="1">
              <a:off x="3651" y="3264"/>
              <a:ext cx="49" cy="0"/>
            </a:xfrm>
            <a:prstGeom prst="line">
              <a:avLst/>
            </a:prstGeom>
            <a:noFill/>
            <a:ln w="28575">
              <a:solidFill>
                <a:srgbClr val="FF993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90" name="Line 253"/>
            <p:cNvSpPr>
              <a:spLocks noChangeShapeType="1"/>
            </p:cNvSpPr>
            <p:nvPr/>
          </p:nvSpPr>
          <p:spPr bwMode="auto">
            <a:xfrm>
              <a:off x="3276" y="3909"/>
              <a:ext cx="192" cy="0"/>
            </a:xfrm>
            <a:prstGeom prst="line">
              <a:avLst/>
            </a:prstGeom>
            <a:noFill/>
            <a:ln w="76200">
              <a:solidFill>
                <a:srgbClr val="FF3399"/>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91" name="Rectangle 260"/>
            <p:cNvSpPr>
              <a:spLocks noChangeArrowheads="1"/>
            </p:cNvSpPr>
            <p:nvPr/>
          </p:nvSpPr>
          <p:spPr bwMode="auto">
            <a:xfrm>
              <a:off x="3147" y="3189"/>
              <a:ext cx="72" cy="105"/>
            </a:xfrm>
            <a:prstGeom prst="rect">
              <a:avLst/>
            </a:prstGeom>
            <a:solidFill>
              <a:srgbClr val="CC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92" name="Rectangle 261"/>
            <p:cNvSpPr>
              <a:spLocks noChangeArrowheads="1"/>
            </p:cNvSpPr>
            <p:nvPr/>
          </p:nvSpPr>
          <p:spPr bwMode="auto">
            <a:xfrm>
              <a:off x="3147" y="2970"/>
              <a:ext cx="72" cy="117"/>
            </a:xfrm>
            <a:prstGeom prst="rect">
              <a:avLst/>
            </a:prstGeom>
            <a:solidFill>
              <a:srgbClr val="99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93" name="Rectangle 262"/>
            <p:cNvSpPr>
              <a:spLocks noChangeArrowheads="1"/>
            </p:cNvSpPr>
            <p:nvPr/>
          </p:nvSpPr>
          <p:spPr bwMode="auto">
            <a:xfrm>
              <a:off x="3147" y="2694"/>
              <a:ext cx="71" cy="120"/>
            </a:xfrm>
            <a:prstGeom prst="rect">
              <a:avLst/>
            </a:prstGeom>
            <a:solidFill>
              <a:srgbClr val="66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grpSp>
    </p:spTree>
    <p:extLst>
      <p:ext uri="{BB962C8B-B14F-4D97-AF65-F5344CB8AC3E}">
        <p14:creationId xmlns:p14="http://schemas.microsoft.com/office/powerpoint/2010/main" val="2415864344"/>
      </p:ext>
    </p:extLst>
  </p:cSld>
  <p:clrMapOvr>
    <a:masterClrMapping/>
  </p:clrMapOvr>
  <p:transition advClick="0" advTm="5000"/>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2"/>
          <p:cNvSpPr>
            <a:spLocks noGrp="1" noChangeArrowheads="1"/>
          </p:cNvSpPr>
          <p:nvPr>
            <p:ph type="title"/>
          </p:nvPr>
        </p:nvSpPr>
        <p:spPr>
          <a:xfrm>
            <a:off x="2286000" y="0"/>
            <a:ext cx="7772400" cy="1143000"/>
          </a:xfrm>
        </p:spPr>
        <p:txBody>
          <a:bodyPr/>
          <a:lstStyle/>
          <a:p>
            <a:r>
              <a:rPr lang="en-US" altLang="en-US" smtClean="0"/>
              <a:t>Separations</a:t>
            </a:r>
          </a:p>
        </p:txBody>
      </p:sp>
      <p:grpSp>
        <p:nvGrpSpPr>
          <p:cNvPr id="21508" name="Group 267"/>
          <p:cNvGrpSpPr>
            <a:grpSpLocks/>
          </p:cNvGrpSpPr>
          <p:nvPr/>
        </p:nvGrpSpPr>
        <p:grpSpPr bwMode="auto">
          <a:xfrm>
            <a:off x="2216151" y="1006476"/>
            <a:ext cx="7827963" cy="4887913"/>
            <a:chOff x="480" y="912"/>
            <a:chExt cx="5424" cy="3489"/>
          </a:xfrm>
        </p:grpSpPr>
        <p:sp>
          <p:nvSpPr>
            <p:cNvPr id="21509"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10"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11"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12"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13"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14"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15"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16"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17"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18"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19"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20"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21"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22"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23"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24"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25"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26"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27"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28"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29"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30"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31"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32"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33"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34"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35"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36"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37"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38"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39"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40"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41"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42"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43"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44"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45"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46"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47"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48"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49"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50"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51"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52"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53"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54"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55"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56"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57"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58"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59"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60"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61"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62"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63"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64"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65"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66"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67"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68"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69"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70"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71"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72"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73"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74"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75"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76"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77"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78"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79"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21580"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21581"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82"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83"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84"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85"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86"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87"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88"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89"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90"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91" name="Text Box 85"/>
            <p:cNvSpPr txBox="1">
              <a:spLocks noChangeAspect="1" noChangeArrowheads="1"/>
            </p:cNvSpPr>
            <p:nvPr/>
          </p:nvSpPr>
          <p:spPr bwMode="auto">
            <a:xfrm>
              <a:off x="2544" y="2736"/>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21592"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21593"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21594"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21595"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96"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97"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98"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99"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00"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01"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02"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03"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04"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05"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06"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07"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08"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09"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10"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11"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12"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13"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14"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15"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16"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17"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18"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19"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20"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21"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22"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23"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24"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25"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26"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27"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28"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29"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30"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31"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32"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33"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34"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35"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36"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37"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38"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39"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40"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41"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42"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43"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44"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45"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46"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47"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48"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49"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50"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51"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52"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53"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54"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55"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56"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57"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58"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59"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60"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61"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62"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63"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64"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65"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66"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67"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68"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69"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70"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71"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72"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73"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74"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75"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76"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77"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78"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79"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80"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81"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82"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83"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84"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85"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86"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87"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88"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89"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90"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91"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92"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93"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94"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95"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96"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97"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98"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99"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00"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701"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702"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703"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04"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705"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21706" name="Group 200"/>
            <p:cNvGrpSpPr>
              <a:grpSpLocks/>
            </p:cNvGrpSpPr>
            <p:nvPr/>
          </p:nvGrpSpPr>
          <p:grpSpPr bwMode="auto">
            <a:xfrm>
              <a:off x="3696" y="1029"/>
              <a:ext cx="2160" cy="1275"/>
              <a:chOff x="3696" y="1029"/>
              <a:chExt cx="1803" cy="1058"/>
            </a:xfrm>
          </p:grpSpPr>
          <p:sp>
            <p:nvSpPr>
              <p:cNvPr id="21716"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17"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18"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19"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20"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21"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22"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23"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24"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25"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26"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27"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28"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29"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730"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21707" name="Rectangle 216"/>
            <p:cNvSpPr>
              <a:spLocks noChangeArrowheads="1"/>
            </p:cNvSpPr>
            <p:nvPr/>
          </p:nvSpPr>
          <p:spPr bwMode="auto">
            <a:xfrm>
              <a:off x="4752" y="1104"/>
              <a:ext cx="1152"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08"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709"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21710"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21711"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sp>
          <p:nvSpPr>
            <p:cNvPr id="21712" name="Line 223"/>
            <p:cNvSpPr>
              <a:spLocks noChangeShapeType="1"/>
            </p:cNvSpPr>
            <p:nvPr/>
          </p:nvSpPr>
          <p:spPr bwMode="auto">
            <a:xfrm rot="-5400000">
              <a:off x="3486" y="3399"/>
              <a:ext cx="192" cy="0"/>
            </a:xfrm>
            <a:prstGeom prst="line">
              <a:avLst/>
            </a:prstGeom>
            <a:noFill/>
            <a:ln w="76200">
              <a:solidFill>
                <a:srgbClr val="FF3399"/>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713" name="Line 250"/>
            <p:cNvSpPr>
              <a:spLocks noChangeShapeType="1"/>
            </p:cNvSpPr>
            <p:nvPr/>
          </p:nvSpPr>
          <p:spPr bwMode="auto">
            <a:xfrm>
              <a:off x="3261" y="3910"/>
              <a:ext cx="226" cy="0"/>
            </a:xfrm>
            <a:prstGeom prst="line">
              <a:avLst/>
            </a:prstGeom>
            <a:noFill/>
            <a:ln w="76200">
              <a:solidFill>
                <a:srgbClr val="CC00C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714" name="Rectangle 265"/>
            <p:cNvSpPr>
              <a:spLocks noChangeArrowheads="1"/>
            </p:cNvSpPr>
            <p:nvPr/>
          </p:nvSpPr>
          <p:spPr bwMode="auto">
            <a:xfrm>
              <a:off x="3150" y="2899"/>
              <a:ext cx="68" cy="131"/>
            </a:xfrm>
            <a:prstGeom prst="rect">
              <a:avLst/>
            </a:prstGeom>
            <a:solidFill>
              <a:srgbClr val="66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15" name="Rectangle 266"/>
            <p:cNvSpPr>
              <a:spLocks noChangeArrowheads="1"/>
            </p:cNvSpPr>
            <p:nvPr/>
          </p:nvSpPr>
          <p:spPr bwMode="auto">
            <a:xfrm>
              <a:off x="3149" y="3204"/>
              <a:ext cx="69" cy="126"/>
            </a:xfrm>
            <a:prstGeom prst="rect">
              <a:avLst/>
            </a:prstGeom>
            <a:solidFill>
              <a:srgbClr val="99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grpSp>
    </p:spTree>
    <p:extLst>
      <p:ext uri="{BB962C8B-B14F-4D97-AF65-F5344CB8AC3E}">
        <p14:creationId xmlns:p14="http://schemas.microsoft.com/office/powerpoint/2010/main" val="608666018"/>
      </p:ext>
    </p:extLst>
  </p:cSld>
  <p:clrMapOvr>
    <a:masterClrMapping/>
  </p:clrMapOvr>
  <p:transition advClick="0" advTm="6000"/>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Rectangle 2"/>
          <p:cNvSpPr>
            <a:spLocks noGrp="1" noChangeArrowheads="1"/>
          </p:cNvSpPr>
          <p:nvPr>
            <p:ph type="title"/>
          </p:nvPr>
        </p:nvSpPr>
        <p:spPr>
          <a:xfrm>
            <a:off x="2209800" y="0"/>
            <a:ext cx="7772400" cy="1143000"/>
          </a:xfrm>
        </p:spPr>
        <p:txBody>
          <a:bodyPr/>
          <a:lstStyle/>
          <a:p>
            <a:r>
              <a:rPr lang="en-US" altLang="en-US" smtClean="0"/>
              <a:t>Separations</a:t>
            </a:r>
          </a:p>
        </p:txBody>
      </p:sp>
      <p:grpSp>
        <p:nvGrpSpPr>
          <p:cNvPr id="22532" name="Group 243"/>
          <p:cNvGrpSpPr>
            <a:grpSpLocks/>
          </p:cNvGrpSpPr>
          <p:nvPr/>
        </p:nvGrpSpPr>
        <p:grpSpPr bwMode="auto">
          <a:xfrm>
            <a:off x="2216151" y="1006476"/>
            <a:ext cx="7827963" cy="4887913"/>
            <a:chOff x="480" y="912"/>
            <a:chExt cx="5424" cy="3489"/>
          </a:xfrm>
        </p:grpSpPr>
        <p:sp>
          <p:nvSpPr>
            <p:cNvPr id="22533"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34"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35"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36"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37"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38"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39"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40"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41"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42"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43"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44"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45"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46"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47"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48"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49"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50"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51"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52"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53"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54"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55"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56"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57"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58"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59"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60"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61"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62"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63"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64"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65"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66"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67"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68"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69"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70"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71"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72"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73"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74"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75"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76"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77"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78"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79"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80"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81"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82"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83"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84"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85"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86"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87"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88"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89"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90"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91"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92"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93"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94"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95"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96"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97"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98"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99"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00"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01"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02"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03"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22604"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22605"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06"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07"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08"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09"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10"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11"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12"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13"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14"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15" name="Text Box 85"/>
            <p:cNvSpPr txBox="1">
              <a:spLocks noChangeAspect="1" noChangeArrowheads="1"/>
            </p:cNvSpPr>
            <p:nvPr/>
          </p:nvSpPr>
          <p:spPr bwMode="auto">
            <a:xfrm>
              <a:off x="2544" y="2736"/>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22616"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22617"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22618"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22619"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20"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21"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22"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23"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24"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25"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26"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27"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28"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29"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30"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31"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32"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33"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34"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35"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36"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37"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38"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39"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40"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41"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42"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43"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44"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45"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46"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47"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48"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49"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50"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51"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52"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53"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54"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55"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56"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57"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58"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59"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60"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61"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62"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63"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64"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65"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66"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67"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68"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69"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70"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71"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72"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73"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74"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75"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76"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77"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78"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79"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80"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81"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82"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83"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84"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85"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86"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87"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88"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89"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90"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91"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92"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93"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94"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95"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96"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97"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98"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99"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00"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01"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02"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03"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04"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05"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06"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07"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08"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09"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10"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11"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12"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13"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14"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15"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16"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17"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18"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19"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20"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21"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22"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23"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24"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25"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26"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27"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28"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29"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22730" name="Group 200"/>
            <p:cNvGrpSpPr>
              <a:grpSpLocks/>
            </p:cNvGrpSpPr>
            <p:nvPr/>
          </p:nvGrpSpPr>
          <p:grpSpPr bwMode="auto">
            <a:xfrm>
              <a:off x="3696" y="1029"/>
              <a:ext cx="2160" cy="1275"/>
              <a:chOff x="3696" y="1029"/>
              <a:chExt cx="1803" cy="1058"/>
            </a:xfrm>
          </p:grpSpPr>
          <p:sp>
            <p:nvSpPr>
              <p:cNvPr id="22739"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40"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41"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42"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43"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44"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45"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46"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47"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48"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49"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50"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51"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52"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53"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22731" name="Rectangle 216"/>
            <p:cNvSpPr>
              <a:spLocks noChangeArrowheads="1"/>
            </p:cNvSpPr>
            <p:nvPr/>
          </p:nvSpPr>
          <p:spPr bwMode="auto">
            <a:xfrm>
              <a:off x="5083" y="1104"/>
              <a:ext cx="821"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32"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2733"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22734"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22735"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sp>
          <p:nvSpPr>
            <p:cNvPr id="22736" name="Line 237"/>
            <p:cNvSpPr>
              <a:spLocks noChangeShapeType="1"/>
            </p:cNvSpPr>
            <p:nvPr/>
          </p:nvSpPr>
          <p:spPr bwMode="auto">
            <a:xfrm rot="-5400000">
              <a:off x="3470" y="3383"/>
              <a:ext cx="226" cy="0"/>
            </a:xfrm>
            <a:prstGeom prst="line">
              <a:avLst/>
            </a:prstGeom>
            <a:noFill/>
            <a:ln w="76200">
              <a:solidFill>
                <a:srgbClr val="CC00C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37" name="Line 240"/>
            <p:cNvSpPr>
              <a:spLocks noChangeShapeType="1"/>
            </p:cNvSpPr>
            <p:nvPr/>
          </p:nvSpPr>
          <p:spPr bwMode="auto">
            <a:xfrm>
              <a:off x="3261" y="3902"/>
              <a:ext cx="238" cy="0"/>
            </a:xfrm>
            <a:prstGeom prst="line">
              <a:avLst/>
            </a:prstGeom>
            <a:noFill/>
            <a:ln w="76200">
              <a:solidFill>
                <a:srgbClr val="9966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38" name="Rectangle 242"/>
            <p:cNvSpPr>
              <a:spLocks noChangeArrowheads="1"/>
            </p:cNvSpPr>
            <p:nvPr/>
          </p:nvSpPr>
          <p:spPr bwMode="auto">
            <a:xfrm>
              <a:off x="3148" y="3196"/>
              <a:ext cx="68" cy="140"/>
            </a:xfrm>
            <a:prstGeom prst="rect">
              <a:avLst/>
            </a:prstGeom>
            <a:solidFill>
              <a:srgbClr val="66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grpSp>
    </p:spTree>
    <p:extLst>
      <p:ext uri="{BB962C8B-B14F-4D97-AF65-F5344CB8AC3E}">
        <p14:creationId xmlns:p14="http://schemas.microsoft.com/office/powerpoint/2010/main" val="4244598155"/>
      </p:ext>
    </p:extLst>
  </p:cSld>
  <p:clrMapOvr>
    <a:masterClrMapping/>
  </p:clrMapOvr>
  <p:transition advClick="0" advTm="5000"/>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1026"/>
          <p:cNvSpPr>
            <a:spLocks noGrp="1" noChangeArrowheads="1"/>
          </p:cNvSpPr>
          <p:nvPr>
            <p:ph type="title"/>
          </p:nvPr>
        </p:nvSpPr>
        <p:spPr>
          <a:xfrm>
            <a:off x="2209800" y="0"/>
            <a:ext cx="7772400" cy="1143000"/>
          </a:xfrm>
        </p:spPr>
        <p:txBody>
          <a:bodyPr/>
          <a:lstStyle/>
          <a:p>
            <a:r>
              <a:rPr lang="en-US" altLang="en-US" smtClean="0"/>
              <a:t>Separations</a:t>
            </a:r>
          </a:p>
        </p:txBody>
      </p:sp>
      <p:grpSp>
        <p:nvGrpSpPr>
          <p:cNvPr id="23556" name="Group 1258"/>
          <p:cNvGrpSpPr>
            <a:grpSpLocks/>
          </p:cNvGrpSpPr>
          <p:nvPr/>
        </p:nvGrpSpPr>
        <p:grpSpPr bwMode="auto">
          <a:xfrm>
            <a:off x="2216151" y="1006476"/>
            <a:ext cx="7827963" cy="4887913"/>
            <a:chOff x="480" y="912"/>
            <a:chExt cx="5424" cy="3489"/>
          </a:xfrm>
        </p:grpSpPr>
        <p:sp>
          <p:nvSpPr>
            <p:cNvPr id="23557" name="Freeform 1027"/>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58" name="Freeform 1028"/>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59" name="Freeform 1029"/>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60" name="AutoShape 1030"/>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61" name="AutoShape 1031"/>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62" name="Line 1032"/>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563" name="AutoShape 1033"/>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64" name="Freeform 1034"/>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65" name="AutoShape 1035"/>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66" name="Freeform 1036"/>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67" name="Freeform 1037"/>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68" name="Freeform 1038"/>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69" name="Freeform 1039"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70" name="AutoShape 1040"/>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71" name="Freeform 1041"/>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72" name="Line 1042"/>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573" name="Line 1043"/>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574" name="Line 1044"/>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575" name="Freeform 1045"/>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76" name="Freeform 1046"/>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77" name="Freeform 1047"/>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78" name="Freeform 1048"/>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79" name="Freeform 1049"/>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80" name="Freeform 1050"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81" name="Line 1051"/>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582" name="Freeform 1052"/>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83" name="AutoShape 1053"/>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84" name="Freeform 1054"/>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85" name="Freeform 1055"/>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86" name="Freeform 1056"/>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87" name="Freeform 1057"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88" name="AutoShape 1058"/>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89" name="Freeform 1059"/>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90" name="Line 1060"/>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591" name="Line 1061"/>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592" name="Line 1062"/>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593" name="Freeform 1063"/>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94" name="Freeform 1064"/>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95" name="Freeform 1065"/>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96" name="Freeform 1066"/>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97" name="Freeform 1067"/>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98" name="Freeform 1068"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99" name="Line 1069"/>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600" name="AutoShape 1070"/>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01" name="Freeform 1071"/>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02" name="Freeform 1072"/>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03" name="Freeform 1073"/>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04" name="Freeform 1074"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05" name="AutoShape 1075"/>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06" name="Freeform 1076"/>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07" name="AutoShape 1077"/>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08" name="Freeform 1078"/>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09" name="Freeform 1079"/>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10" name="Freeform 1080"/>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11" name="Freeform 1081"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12" name="AutoShape 1082"/>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13" name="AutoShape 1083"/>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14" name="Freeform 1084"/>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15" name="Freeform 1085"/>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16" name="Freeform 1086"/>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17" name="Freeform 1087"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18" name="AutoShape 1088"/>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19" name="Freeform 1089"/>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20" name="Freeform 1090"/>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21" name="Freeform 1091"/>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22" name="Freeform 1092"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23" name="Freeform 1093"/>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24" name="Freeform 1094"/>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25" name="Freeform 1095"/>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26" name="Freeform 1096"/>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27" name="Text Box 1097"/>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23628" name="Text Box 1098"/>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23629" name="Freeform 1099"/>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30" name="Freeform 1100"/>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31" name="Freeform 1101"/>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32" name="Freeform 1102"/>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33" name="Freeform 1103"/>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34" name="Line 1104"/>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635" name="Line 1105"/>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636" name="Freeform 1106"/>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37" name="Freeform 1107"/>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38" name="Freeform 1108"/>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39" name="Text Box 1109"/>
            <p:cNvSpPr txBox="1">
              <a:spLocks noChangeAspect="1" noChangeArrowheads="1"/>
            </p:cNvSpPr>
            <p:nvPr/>
          </p:nvSpPr>
          <p:spPr bwMode="auto">
            <a:xfrm>
              <a:off x="2544" y="2736"/>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23640" name="Text Box 1110"/>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23641" name="Text Box 1111"/>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23642" name="Text Box 1112"/>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23643" name="Freeform 1113"/>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44" name="Freeform 1114"/>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45" name="Freeform 1115"/>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46" name="Freeform 1116"/>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47" name="Freeform 1117"/>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48" name="Freeform 1118"/>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49" name="Freeform 1119"/>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50" name="Freeform 1120"/>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51" name="Freeform 1121"/>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52" name="Freeform 1122"/>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53" name="Line 1123"/>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654" name="Line 1124"/>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655" name="Line 1125"/>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656" name="Freeform 1126"/>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57" name="Freeform 1127"/>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58" name="Freeform 1128"/>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59" name="Line 1129"/>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660" name="AutoShape 1130"/>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61" name="AutoShape 1131"/>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62" name="Freeform 1132"/>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63" name="Freeform 1133"/>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64" name="Freeform 1134"/>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65" name="Freeform 1135"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66" name="AutoShape 1136"/>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67" name="Freeform 1137"/>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68" name="Freeform 1138"/>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69" name="Freeform 1139"/>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70" name="Freeform 1140"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71" name="AutoShape 1141"/>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72" name="Freeform 1142"/>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73" name="Freeform 1143"/>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74" name="Freeform 1144"/>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75" name="Freeform 1145"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76" name="AutoShape 1146"/>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77" name="Freeform 1147"/>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78" name="Freeform 1148"/>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79" name="Freeform 1149"/>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80" name="Freeform 1150"/>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81" name="Freeform 1151"/>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82" name="Freeform 1152"/>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83" name="Freeform 1153"/>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84" name="Freeform 1154"/>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85" name="Freeform 1155"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86" name="Freeform 1156"/>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87" name="Freeform 1157"/>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88" name="Freeform 1158"/>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89" name="Freeform 1159"/>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90" name="Freeform 1160"/>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91" name="Freeform 1161"/>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92" name="Line 1162"/>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693" name="Line 1163"/>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694" name="Freeform 1164"/>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95" name="Freeform 1165"/>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96" name="Freeform 1166"/>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97" name="Freeform 1167"/>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98" name="Freeform 1168"/>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99" name="Freeform 1169"/>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00" name="Freeform 1170"/>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01" name="Line 1171"/>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02" name="Line 1172"/>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03" name="Freeform 1173"/>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04" name="Freeform 1174"/>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05" name="Freeform 1175"/>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06" name="Freeform 1176"/>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07" name="Freeform 1177"/>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08" name="Freeform 1178"/>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09" name="Freeform 1179"/>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10" name="Freeform 1180"/>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11" name="Freeform 1181"/>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12" name="Freeform 1182"/>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13" name="Freeform 1183"/>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14" name="Freeform 1184"/>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15" name="Line 1185"/>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16" name="Line 1186"/>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17" name="Line 1187"/>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18" name="Freeform 1188"/>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19" name="Freeform 1189"/>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20" name="Freeform 1190"/>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21" name="Line 1191"/>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22" name="AutoShape 1192"/>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23" name="Freeform 1193"/>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24" name="Freeform 1194"/>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25" name="Freeform 1195"/>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26" name="Freeform 1196"/>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27" name="AutoShape 1197"/>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28" name="Freeform 1198"/>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29" name="Freeform 1199"/>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30" name="Freeform 1200"/>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31" name="Freeform 1201"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32" name="AutoShape 1202"/>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33" name="Freeform 1203"/>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34" name="Line 1204"/>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35" name="Line 1205"/>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36" name="Line 1206"/>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37" name="Freeform 1207"/>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38" name="Line 1208"/>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39" name="Freeform 1209"/>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40" name="Freeform 1210"/>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41" name="AutoShape 1211"/>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42" name="Freeform 1212"/>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43" name="Freeform 1213"/>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44" name="Freeform 1214"/>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45" name="Freeform 1215"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46" name="AutoShape 1216"/>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47" name="Freeform 1217"/>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48" name="Line 1218"/>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49" name="Line 1219"/>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50" name="Line 1220"/>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51" name="Freeform 1221"/>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52" name="Line 1222"/>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53" name="Text Box 1223"/>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23754" name="Group 1224"/>
            <p:cNvGrpSpPr>
              <a:grpSpLocks/>
            </p:cNvGrpSpPr>
            <p:nvPr/>
          </p:nvGrpSpPr>
          <p:grpSpPr bwMode="auto">
            <a:xfrm>
              <a:off x="3696" y="1029"/>
              <a:ext cx="2160" cy="1275"/>
              <a:chOff x="3696" y="1029"/>
              <a:chExt cx="1803" cy="1058"/>
            </a:xfrm>
          </p:grpSpPr>
          <p:sp>
            <p:nvSpPr>
              <p:cNvPr id="23762" name="Freeform 1225"/>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63" name="Freeform 1226"/>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64" name="Freeform 1227"/>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65" name="Freeform 1228"/>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66" name="Freeform 1229"/>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67" name="Freeform 1230"/>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68" name="Freeform 1231"/>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69" name="Freeform 1232"/>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70" name="Freeform 1233"/>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71" name="Freeform 1234"/>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72" name="Freeform 1235"/>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73" name="Freeform 1236"/>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74" name="Freeform 1237"/>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75" name="Line 1238"/>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76" name="Line 1239"/>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23755" name="Rectangle 1240"/>
            <p:cNvSpPr>
              <a:spLocks noChangeArrowheads="1"/>
            </p:cNvSpPr>
            <p:nvPr/>
          </p:nvSpPr>
          <p:spPr bwMode="auto">
            <a:xfrm>
              <a:off x="5424" y="1104"/>
              <a:ext cx="480"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56" name="Line 1241"/>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757" name="Text Box 1242"/>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23758" name="Text Box 1243"/>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23759" name="Text Box 1244"/>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sp>
          <p:nvSpPr>
            <p:cNvPr id="23760" name="Line 1255"/>
            <p:cNvSpPr>
              <a:spLocks noChangeShapeType="1"/>
            </p:cNvSpPr>
            <p:nvPr/>
          </p:nvSpPr>
          <p:spPr bwMode="auto">
            <a:xfrm rot="16228888" flipH="1">
              <a:off x="3582" y="3337"/>
              <a:ext cx="187" cy="3"/>
            </a:xfrm>
            <a:prstGeom prst="line">
              <a:avLst/>
            </a:prstGeom>
            <a:noFill/>
            <a:ln w="76200">
              <a:solidFill>
                <a:srgbClr val="9966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61" name="Line 1257"/>
            <p:cNvSpPr>
              <a:spLocks noChangeShapeType="1"/>
            </p:cNvSpPr>
            <p:nvPr/>
          </p:nvSpPr>
          <p:spPr bwMode="auto">
            <a:xfrm>
              <a:off x="3225" y="3910"/>
              <a:ext cx="292" cy="0"/>
            </a:xfrm>
            <a:prstGeom prst="line">
              <a:avLst/>
            </a:prstGeom>
            <a:noFill/>
            <a:ln w="76200">
              <a:solidFill>
                <a:srgbClr val="6666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Tree>
    <p:extLst>
      <p:ext uri="{BB962C8B-B14F-4D97-AF65-F5344CB8AC3E}">
        <p14:creationId xmlns:p14="http://schemas.microsoft.com/office/powerpoint/2010/main" val="706114850"/>
      </p:ext>
    </p:extLst>
  </p:cSld>
  <p:clrMapOvr>
    <a:masterClrMapping/>
  </p:clrMapOvr>
  <p:transition advClick="0" advTm="5000"/>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9" name="Rectangle 2"/>
          <p:cNvSpPr>
            <a:spLocks noGrp="1" noChangeArrowheads="1"/>
          </p:cNvSpPr>
          <p:nvPr>
            <p:ph type="title"/>
          </p:nvPr>
        </p:nvSpPr>
        <p:spPr>
          <a:xfrm>
            <a:off x="2209800" y="0"/>
            <a:ext cx="7772400" cy="1143000"/>
          </a:xfrm>
        </p:spPr>
        <p:txBody>
          <a:bodyPr/>
          <a:lstStyle/>
          <a:p>
            <a:r>
              <a:rPr lang="en-US" altLang="en-US" smtClean="0"/>
              <a:t>Separations</a:t>
            </a:r>
          </a:p>
        </p:txBody>
      </p:sp>
      <p:grpSp>
        <p:nvGrpSpPr>
          <p:cNvPr id="24580" name="Group 224"/>
          <p:cNvGrpSpPr>
            <a:grpSpLocks/>
          </p:cNvGrpSpPr>
          <p:nvPr/>
        </p:nvGrpSpPr>
        <p:grpSpPr bwMode="auto">
          <a:xfrm>
            <a:off x="2216151" y="1006476"/>
            <a:ext cx="7827963" cy="4887913"/>
            <a:chOff x="480" y="912"/>
            <a:chExt cx="5424" cy="3489"/>
          </a:xfrm>
        </p:grpSpPr>
        <p:sp>
          <p:nvSpPr>
            <p:cNvPr id="24581"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82"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83"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84"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85"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86"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587"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88"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89"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90"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91"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92"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93"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94"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95"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96"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597"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598"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599"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00"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01"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02"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03"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04"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05"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06"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07"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08"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09"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10"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11"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12"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13"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14"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15"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16"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17"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18"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19"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20"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21"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22"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23"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24"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25"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26"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27"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28"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29"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30"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31"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32"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33"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34"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35"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36"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37"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38"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39"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40"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41"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42"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43"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44"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45"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46"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47"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48"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49"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50"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51"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24652"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24653"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54"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55"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56"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57"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58"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59"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60"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61"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62"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63" name="Text Box 85"/>
            <p:cNvSpPr txBox="1">
              <a:spLocks noChangeAspect="1" noChangeArrowheads="1"/>
            </p:cNvSpPr>
            <p:nvPr/>
          </p:nvSpPr>
          <p:spPr bwMode="auto">
            <a:xfrm>
              <a:off x="2544" y="2736"/>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24664"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24665"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24666"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24667"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68"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69"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70"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71"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72"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73"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74"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75"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76"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77"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78"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79"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80"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81"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82"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83"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84"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85"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86"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87"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88"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89"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90"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91"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92"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93"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94"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95"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96"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97"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98"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99"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00"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01"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02"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03"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04"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05"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06"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07"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08"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09"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10"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11"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12"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13"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14"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15"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16"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17"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18"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19"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20"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21"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22"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23"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24"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25"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26"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27"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28"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29"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30"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31"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32"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33"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34"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35"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36"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37"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38"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39"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40"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41"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42"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43"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44"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45"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46"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47"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48"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49"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50"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51"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52"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53"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54"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55"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56"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57"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58"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59"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60"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61"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62"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63"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64"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65"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66"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67"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68"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69"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70"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71"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72"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73"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74"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75"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76"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77"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24778" name="Group 200"/>
            <p:cNvGrpSpPr>
              <a:grpSpLocks/>
            </p:cNvGrpSpPr>
            <p:nvPr/>
          </p:nvGrpSpPr>
          <p:grpSpPr bwMode="auto">
            <a:xfrm>
              <a:off x="3696" y="1029"/>
              <a:ext cx="2160" cy="1275"/>
              <a:chOff x="3696" y="1029"/>
              <a:chExt cx="1803" cy="1058"/>
            </a:xfrm>
          </p:grpSpPr>
          <p:sp>
            <p:nvSpPr>
              <p:cNvPr id="24785"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86"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87"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88"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89"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90"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91"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92"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93"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94"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95"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96"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97"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98"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99"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24779" name="Rectangle 216"/>
            <p:cNvSpPr>
              <a:spLocks noChangeArrowheads="1"/>
            </p:cNvSpPr>
            <p:nvPr/>
          </p:nvSpPr>
          <p:spPr bwMode="auto">
            <a:xfrm>
              <a:off x="5664" y="1104"/>
              <a:ext cx="240"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80"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4781"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24782"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24783"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sp>
          <p:nvSpPr>
            <p:cNvPr id="24784" name="Line 223"/>
            <p:cNvSpPr>
              <a:spLocks noChangeShapeType="1"/>
            </p:cNvSpPr>
            <p:nvPr/>
          </p:nvSpPr>
          <p:spPr bwMode="auto">
            <a:xfrm flipV="1">
              <a:off x="3676" y="3290"/>
              <a:ext cx="0" cy="301"/>
            </a:xfrm>
            <a:prstGeom prst="line">
              <a:avLst/>
            </a:prstGeom>
            <a:noFill/>
            <a:ln w="76200">
              <a:solidFill>
                <a:srgbClr val="6666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Tree>
    <p:extLst>
      <p:ext uri="{BB962C8B-B14F-4D97-AF65-F5344CB8AC3E}">
        <p14:creationId xmlns:p14="http://schemas.microsoft.com/office/powerpoint/2010/main" val="3007738172"/>
      </p:ext>
    </p:extLst>
  </p:cSld>
  <p:clrMapOvr>
    <a:masterClrMapping/>
  </p:clrMapOvr>
  <p:transition advClick="0" advTm="5000"/>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Rectangle 2"/>
          <p:cNvSpPr>
            <a:spLocks noGrp="1" noChangeArrowheads="1"/>
          </p:cNvSpPr>
          <p:nvPr>
            <p:ph type="title"/>
          </p:nvPr>
        </p:nvSpPr>
        <p:spPr>
          <a:xfrm>
            <a:off x="2286000" y="0"/>
            <a:ext cx="7772400" cy="1143000"/>
          </a:xfrm>
        </p:spPr>
        <p:txBody>
          <a:bodyPr/>
          <a:lstStyle/>
          <a:p>
            <a:r>
              <a:rPr lang="en-US" altLang="en-US" smtClean="0"/>
              <a:t>Separations</a:t>
            </a:r>
          </a:p>
        </p:txBody>
      </p:sp>
      <p:grpSp>
        <p:nvGrpSpPr>
          <p:cNvPr id="25604" name="Group 222"/>
          <p:cNvGrpSpPr>
            <a:grpSpLocks/>
          </p:cNvGrpSpPr>
          <p:nvPr/>
        </p:nvGrpSpPr>
        <p:grpSpPr bwMode="auto">
          <a:xfrm>
            <a:off x="2216151" y="1006476"/>
            <a:ext cx="7897813" cy="4887913"/>
            <a:chOff x="480" y="912"/>
            <a:chExt cx="5472" cy="3489"/>
          </a:xfrm>
        </p:grpSpPr>
        <p:sp>
          <p:nvSpPr>
            <p:cNvPr id="25605"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06"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07"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08"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09"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10"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11"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12"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13"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14"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15"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16"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17"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18"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19"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20"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21"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22"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23"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24"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25"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26"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27"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28"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29"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30"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31"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32"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33"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34"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35"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36"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37"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38"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39"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40"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41"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42"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43"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44"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45"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46"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47"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48"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49"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50"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51"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52"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53"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54"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55"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56"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57"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58"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59"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60"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61"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62"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63"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64"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65"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66"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67"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68"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69"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70"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71"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72"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73"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74"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75"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25676"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25677"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78"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79"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80"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81"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82"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83"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84"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85"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86"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87" name="Text Box 85"/>
            <p:cNvSpPr txBox="1">
              <a:spLocks noChangeAspect="1" noChangeArrowheads="1"/>
            </p:cNvSpPr>
            <p:nvPr/>
          </p:nvSpPr>
          <p:spPr bwMode="auto">
            <a:xfrm>
              <a:off x="2544" y="2736"/>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25688"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25689"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25690"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25691"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92"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93"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94"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95"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96"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97"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98"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99"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00"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01"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02"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03"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04"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05"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06"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07"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08"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09"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10"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11"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12"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13"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14"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15"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16"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17"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18"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19"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20"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21"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22"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23"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24"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25"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26"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27"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28"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29"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30"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31"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32"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33"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34"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35"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36"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37"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38"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39"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40"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41"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42"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43"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44"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45"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46"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47"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48"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49"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50"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51"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52"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53"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54"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55"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56"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57"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58"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59"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60"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61"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62"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63"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64"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65"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66"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67"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68"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69"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70"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71"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72"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73"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74"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75"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76"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77"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78"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79"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80"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81"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82"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83"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84"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85"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86"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87"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88"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89"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90"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91"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92"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93"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94"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95"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96"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97"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98"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99"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00"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801"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25802" name="Group 200"/>
            <p:cNvGrpSpPr>
              <a:grpSpLocks/>
            </p:cNvGrpSpPr>
            <p:nvPr/>
          </p:nvGrpSpPr>
          <p:grpSpPr bwMode="auto">
            <a:xfrm>
              <a:off x="3696" y="1029"/>
              <a:ext cx="2160" cy="1275"/>
              <a:chOff x="3696" y="1029"/>
              <a:chExt cx="1803" cy="1058"/>
            </a:xfrm>
          </p:grpSpPr>
          <p:sp>
            <p:nvSpPr>
              <p:cNvPr id="25808"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09"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10"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11"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12"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13"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14"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15"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16"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17"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18"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19"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20"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21"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822"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25803" name="Rectangle 216"/>
            <p:cNvSpPr>
              <a:spLocks noChangeArrowheads="1"/>
            </p:cNvSpPr>
            <p:nvPr/>
          </p:nvSpPr>
          <p:spPr bwMode="auto">
            <a:xfrm flipH="1">
              <a:off x="5904" y="1104"/>
              <a:ext cx="48"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04"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5805"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25806"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25807"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grpSp>
    </p:spTree>
    <p:extLst>
      <p:ext uri="{BB962C8B-B14F-4D97-AF65-F5344CB8AC3E}">
        <p14:creationId xmlns:p14="http://schemas.microsoft.com/office/powerpoint/2010/main" val="1488435998"/>
      </p:ext>
    </p:extLst>
  </p:cSld>
  <p:clrMapOvr>
    <a:masterClrMapping/>
  </p:clrMapOvr>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عنصر نائب للمحتوى 3"/>
          <p:cNvSpPr>
            <a:spLocks noGrp="1"/>
          </p:cNvSpPr>
          <p:nvPr>
            <p:ph idx="1"/>
          </p:nvPr>
        </p:nvSpPr>
        <p:spPr>
          <a:xfrm>
            <a:off x="838200" y="1908628"/>
            <a:ext cx="7772400" cy="1676400"/>
          </a:xfrm>
        </p:spPr>
        <p:txBody>
          <a:bodyPr>
            <a:normAutofit/>
          </a:bodyPr>
          <a:lstStyle/>
          <a:p>
            <a:r>
              <a:rPr lang="en-US" altLang="en-US" sz="3600" dirty="0" smtClean="0">
                <a:solidFill>
                  <a:srgbClr val="002060"/>
                </a:solidFill>
                <a:latin typeface="Times New Roman" panose="02020603050405020304" pitchFamily="18" charset="0"/>
                <a:cs typeface="Times New Roman" panose="02020603050405020304" pitchFamily="18" charset="0"/>
              </a:rPr>
              <a:t>Normal–phase chromatography.</a:t>
            </a:r>
          </a:p>
          <a:p>
            <a:r>
              <a:rPr lang="en-US" altLang="en-US" sz="3600" dirty="0" smtClean="0">
                <a:solidFill>
                  <a:srgbClr val="002060"/>
                </a:solidFill>
                <a:latin typeface="Times New Roman" panose="02020603050405020304" pitchFamily="18" charset="0"/>
                <a:cs typeface="Times New Roman" panose="02020603050405020304" pitchFamily="18" charset="0"/>
              </a:rPr>
              <a:t>Reversed-phase chromatography. </a:t>
            </a:r>
          </a:p>
        </p:txBody>
      </p:sp>
      <p:sp>
        <p:nvSpPr>
          <p:cNvPr id="28675" name="عنوان 4"/>
          <p:cNvSpPr>
            <a:spLocks noGrp="1"/>
          </p:cNvSpPr>
          <p:nvPr>
            <p:ph type="title"/>
          </p:nvPr>
        </p:nvSpPr>
        <p:spPr/>
        <p:txBody>
          <a:bodyPr/>
          <a:lstStyle/>
          <a:p>
            <a:r>
              <a:rPr lang="en-US" altLang="en-US" sz="4000" b="1" dirty="0">
                <a:solidFill>
                  <a:srgbClr val="002060"/>
                </a:solidFill>
                <a:latin typeface="Times New Roman" panose="02020603050405020304" pitchFamily="18" charset="0"/>
                <a:cs typeface="Times New Roman" panose="02020603050405020304" pitchFamily="18" charset="0"/>
              </a:rPr>
              <a:t>Types of </a:t>
            </a:r>
            <a:r>
              <a:rPr lang="en-US" altLang="en-US" sz="4000" b="1" dirty="0" smtClean="0">
                <a:solidFill>
                  <a:srgbClr val="002060"/>
                </a:solidFill>
                <a:latin typeface="Times New Roman" panose="02020603050405020304" pitchFamily="18" charset="0"/>
                <a:cs typeface="Times New Roman" panose="02020603050405020304" pitchFamily="18" charset="0"/>
              </a:rPr>
              <a:t>HPLC: </a:t>
            </a:r>
            <a:endParaRPr lang="en-US" altLang="en-US" sz="4000" b="1" dirty="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53474407"/>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عنصر نائب للمحتوى 5"/>
          <p:cNvSpPr>
            <a:spLocks noGrp="1"/>
          </p:cNvSpPr>
          <p:nvPr>
            <p:ph idx="1"/>
          </p:nvPr>
        </p:nvSpPr>
        <p:spPr>
          <a:xfrm>
            <a:off x="0" y="1825625"/>
            <a:ext cx="12192000" cy="4351338"/>
          </a:xfrm>
        </p:spPr>
        <p:txBody>
          <a:bodyPr>
            <a:noAutofit/>
          </a:bodyPr>
          <a:lstStyle/>
          <a:p>
            <a:r>
              <a:rPr lang="en-US" altLang="en-US" sz="3600" dirty="0">
                <a:solidFill>
                  <a:srgbClr val="002060"/>
                </a:solidFill>
                <a:latin typeface="Times New Roman" panose="02020603050405020304" pitchFamily="18" charset="0"/>
                <a:cs typeface="Times New Roman" panose="02020603050405020304" pitchFamily="18" charset="0"/>
              </a:rPr>
              <a:t>Normal–phase chromatography was one of the first kinds of HPLC that chemists developed. Also known as normal-phase HPLC (NP-HPLC) this method separates analytes based on their affinity for a polar stationary surface such as silica</a:t>
            </a:r>
          </a:p>
          <a:p>
            <a:r>
              <a:rPr lang="en-US" altLang="en-US" sz="3600" dirty="0">
                <a:solidFill>
                  <a:srgbClr val="002060"/>
                </a:solidFill>
                <a:latin typeface="Times New Roman" panose="02020603050405020304" pitchFamily="18" charset="0"/>
                <a:cs typeface="Times New Roman" panose="02020603050405020304" pitchFamily="18" charset="0"/>
              </a:rPr>
              <a:t>NP-HPLC uses a non-polar, non-aqueous mobile phase (e.g. Chloroform), and works effectively for separating analytes readily soluble in non-polar solvents. The </a:t>
            </a:r>
            <a:r>
              <a:rPr lang="en-US" altLang="en-US" sz="3600" dirty="0" err="1">
                <a:solidFill>
                  <a:srgbClr val="002060"/>
                </a:solidFill>
                <a:latin typeface="Times New Roman" panose="02020603050405020304" pitchFamily="18" charset="0"/>
                <a:cs typeface="Times New Roman" panose="02020603050405020304" pitchFamily="18" charset="0"/>
              </a:rPr>
              <a:t>analyte</a:t>
            </a:r>
            <a:r>
              <a:rPr lang="en-US" altLang="en-US" sz="3600" dirty="0">
                <a:solidFill>
                  <a:srgbClr val="002060"/>
                </a:solidFill>
                <a:latin typeface="Times New Roman" panose="02020603050405020304" pitchFamily="18" charset="0"/>
                <a:cs typeface="Times New Roman" panose="02020603050405020304" pitchFamily="18" charset="0"/>
              </a:rPr>
              <a:t> associates with and is retained by the polar stationary phase</a:t>
            </a:r>
          </a:p>
        </p:txBody>
      </p:sp>
      <p:sp>
        <p:nvSpPr>
          <p:cNvPr id="29699" name="عنوان 6"/>
          <p:cNvSpPr>
            <a:spLocks noGrp="1"/>
          </p:cNvSpPr>
          <p:nvPr>
            <p:ph type="title"/>
          </p:nvPr>
        </p:nvSpPr>
        <p:spPr>
          <a:xfrm>
            <a:off x="468085" y="569686"/>
            <a:ext cx="8458200" cy="762000"/>
          </a:xfrm>
        </p:spPr>
        <p:txBody>
          <a:bodyPr>
            <a:normAutofit fontScale="90000"/>
          </a:bodyPr>
          <a:lstStyle/>
          <a:p>
            <a:r>
              <a:rPr lang="en-US" altLang="en-US" b="1" dirty="0" smtClean="0">
                <a:solidFill>
                  <a:srgbClr val="002060"/>
                </a:solidFill>
                <a:latin typeface="Times New Roman" panose="02020603050405020304" pitchFamily="18" charset="0"/>
                <a:cs typeface="Times New Roman" panose="02020603050405020304" pitchFamily="18" charset="0"/>
              </a:rPr>
              <a:t>Normal–phase chromatography</a:t>
            </a:r>
            <a:r>
              <a:rPr lang="en-US" altLang="en-US" dirty="0" smtClean="0">
                <a:solidFill>
                  <a:srgbClr val="002060"/>
                </a:solidFill>
                <a:latin typeface="Times New Roman" panose="02020603050405020304" pitchFamily="18" charset="0"/>
                <a:cs typeface="Times New Roman" panose="02020603050405020304" pitchFamily="18" charset="0"/>
              </a:rPr>
              <a:t/>
            </a:r>
            <a:br>
              <a:rPr lang="en-US" altLang="en-US" dirty="0" smtClean="0">
                <a:solidFill>
                  <a:srgbClr val="002060"/>
                </a:solidFill>
                <a:latin typeface="Times New Roman" panose="02020603050405020304" pitchFamily="18" charset="0"/>
                <a:cs typeface="Times New Roman" panose="02020603050405020304" pitchFamily="18" charset="0"/>
              </a:rPr>
            </a:br>
            <a:endParaRPr lang="en-US" altLang="en-US" dirty="0" smtClean="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98004785"/>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4857750" cy="720725"/>
          </a:xfrm>
        </p:spPr>
        <p:txBody>
          <a:bodyPr/>
          <a:lstStyle/>
          <a:p>
            <a:r>
              <a:rPr lang="en-US" b="1" dirty="0">
                <a:solidFill>
                  <a:srgbClr val="002060"/>
                </a:solidFill>
                <a:latin typeface="Times New Roman" panose="02020603050405020304" pitchFamily="18" charset="0"/>
                <a:cs typeface="Times New Roman" panose="02020603050405020304" pitchFamily="18" charset="0"/>
              </a:rPr>
              <a:t>Retention </a:t>
            </a:r>
            <a:r>
              <a:rPr lang="en-US" b="1" dirty="0" smtClean="0">
                <a:solidFill>
                  <a:srgbClr val="002060"/>
                </a:solidFill>
                <a:latin typeface="Times New Roman" panose="02020603050405020304" pitchFamily="18" charset="0"/>
                <a:cs typeface="Times New Roman" panose="02020603050405020304" pitchFamily="18" charset="0"/>
              </a:rPr>
              <a:t>Time</a:t>
            </a:r>
            <a:r>
              <a:rPr lang="en-US" dirty="0" smtClean="0">
                <a:solidFill>
                  <a:srgbClr val="002060"/>
                </a:solidFill>
                <a:latin typeface="Times New Roman" panose="02020603050405020304" pitchFamily="18" charset="0"/>
                <a:cs typeface="Times New Roman" panose="02020603050405020304" pitchFamily="18" charset="0"/>
              </a:rPr>
              <a:t>:</a:t>
            </a:r>
            <a:endParaRPr lang="en-US" dirty="0">
              <a:solidFill>
                <a:srgbClr val="002060"/>
              </a:solidFill>
              <a:latin typeface="Times New Roman" panose="02020603050405020304" pitchFamily="18" charset="0"/>
              <a:cs typeface="Times New Roman" panose="02020603050405020304" pitchFamily="18" charset="0"/>
            </a:endParaRPr>
          </a:p>
        </p:txBody>
      </p:sp>
      <p:sp>
        <p:nvSpPr>
          <p:cNvPr id="3" name="Content Placeholder 2"/>
          <p:cNvSpPr>
            <a:spLocks noGrp="1"/>
          </p:cNvSpPr>
          <p:nvPr>
            <p:ph idx="1"/>
          </p:nvPr>
        </p:nvSpPr>
        <p:spPr>
          <a:xfrm>
            <a:off x="285750" y="930276"/>
            <a:ext cx="11353800" cy="5708650"/>
          </a:xfrm>
        </p:spPr>
        <p:txBody>
          <a:bodyPr>
            <a:normAutofit fontScale="92500" lnSpcReduction="10000"/>
          </a:bodyPr>
          <a:lstStyle/>
          <a:p>
            <a:r>
              <a:rPr lang="en-US" sz="3200" dirty="0">
                <a:solidFill>
                  <a:srgbClr val="002060"/>
                </a:solidFill>
                <a:latin typeface="Times New Roman" panose="02020603050405020304" pitchFamily="18" charset="0"/>
                <a:cs typeface="Times New Roman" panose="02020603050405020304" pitchFamily="18" charset="0"/>
              </a:rPr>
              <a:t>The retention time of a solute is taken as the elapsed time between the time of injection of a solute and the time of elution of the </a:t>
            </a:r>
            <a:r>
              <a:rPr lang="en-US" sz="3200" dirty="0" smtClean="0">
                <a:solidFill>
                  <a:srgbClr val="002060"/>
                </a:solidFill>
                <a:latin typeface="Times New Roman" panose="02020603050405020304" pitchFamily="18" charset="0"/>
                <a:cs typeface="Times New Roman" panose="02020603050405020304" pitchFamily="18" charset="0"/>
              </a:rPr>
              <a:t>maximum peak of </a:t>
            </a:r>
            <a:r>
              <a:rPr lang="en-US" sz="3200" dirty="0">
                <a:solidFill>
                  <a:srgbClr val="002060"/>
                </a:solidFill>
                <a:latin typeface="Times New Roman" panose="02020603050405020304" pitchFamily="18" charset="0"/>
                <a:cs typeface="Times New Roman" panose="02020603050405020304" pitchFamily="18" charset="0"/>
              </a:rPr>
              <a:t>that solute. </a:t>
            </a:r>
          </a:p>
          <a:p>
            <a:r>
              <a:rPr lang="en-US" sz="3200" dirty="0" smtClean="0">
                <a:solidFill>
                  <a:srgbClr val="002060"/>
                </a:solidFill>
                <a:latin typeface="Times New Roman" panose="02020603050405020304" pitchFamily="18" charset="0"/>
                <a:cs typeface="Times New Roman" panose="02020603050405020304" pitchFamily="18" charset="0"/>
              </a:rPr>
              <a:t>Sample retention time will vary depending on the interaction between the stationary phase, the molecules being analyzed, and the solvent, or solvents used.</a:t>
            </a:r>
          </a:p>
          <a:p>
            <a:endParaRPr lang="en-US" sz="3200" dirty="0" smtClean="0">
              <a:solidFill>
                <a:srgbClr val="002060"/>
              </a:solidFill>
              <a:latin typeface="Times New Roman" panose="02020603050405020304" pitchFamily="18" charset="0"/>
              <a:cs typeface="Times New Roman" panose="02020603050405020304" pitchFamily="18" charset="0"/>
            </a:endParaRPr>
          </a:p>
          <a:p>
            <a:r>
              <a:rPr lang="en-US" sz="3200" dirty="0" smtClean="0">
                <a:solidFill>
                  <a:srgbClr val="002060"/>
                </a:solidFill>
                <a:latin typeface="Times New Roman" panose="02020603050405020304" pitchFamily="18" charset="0"/>
                <a:cs typeface="Times New Roman" panose="02020603050405020304" pitchFamily="18" charset="0"/>
              </a:rPr>
              <a:t>As the sample passes through the column it interacts between the two phases at different rate, primarily due to different polarities in the analytes.</a:t>
            </a:r>
          </a:p>
          <a:p>
            <a:r>
              <a:rPr lang="en-US" sz="3200" dirty="0" smtClean="0">
                <a:solidFill>
                  <a:srgbClr val="002060"/>
                </a:solidFill>
                <a:latin typeface="Times New Roman" panose="02020603050405020304" pitchFamily="18" charset="0"/>
                <a:cs typeface="Times New Roman" panose="02020603050405020304" pitchFamily="18" charset="0"/>
              </a:rPr>
              <a:t>Analytes that have the least amount of interaction with the stationary phase or the most amount of interaction with the mobile phase will exit the column faster.</a:t>
            </a:r>
          </a:p>
          <a:p>
            <a:endParaRPr lang="en-US" dirty="0" smtClean="0"/>
          </a:p>
          <a:p>
            <a:endParaRPr lang="en-US" dirty="0"/>
          </a:p>
        </p:txBody>
      </p:sp>
    </p:spTree>
    <p:extLst>
      <p:ext uri="{BB962C8B-B14F-4D97-AF65-F5344CB8AC3E}">
        <p14:creationId xmlns:p14="http://schemas.microsoft.com/office/powerpoint/2010/main" val="3888387740"/>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عنصر نائب للمحتوى 3"/>
          <p:cNvSpPr>
            <a:spLocks noGrp="1"/>
          </p:cNvSpPr>
          <p:nvPr>
            <p:ph idx="1"/>
          </p:nvPr>
        </p:nvSpPr>
        <p:spPr>
          <a:xfrm>
            <a:off x="326571" y="1752600"/>
            <a:ext cx="11488057" cy="4114800"/>
          </a:xfrm>
        </p:spPr>
        <p:txBody>
          <a:bodyPr>
            <a:noAutofit/>
          </a:bodyPr>
          <a:lstStyle/>
          <a:p>
            <a:r>
              <a:rPr lang="en-US" altLang="en-US" sz="3600" dirty="0">
                <a:solidFill>
                  <a:srgbClr val="002060"/>
                </a:solidFill>
                <a:latin typeface="Times New Roman" panose="02020603050405020304" pitchFamily="18" charset="0"/>
                <a:cs typeface="Times New Roman" panose="02020603050405020304" pitchFamily="18" charset="0"/>
              </a:rPr>
              <a:t>Reversed phase HPLC (RP-HPLC) has a non-polar stationary phase , moderately polar mobile phase. One common stationary phase is a silica which has been surface-modified with RMe</a:t>
            </a:r>
            <a:r>
              <a:rPr lang="en-US" altLang="en-US" sz="3600" baseline="-25000" dirty="0">
                <a:solidFill>
                  <a:srgbClr val="002060"/>
                </a:solidFill>
                <a:latin typeface="Times New Roman" panose="02020603050405020304" pitchFamily="18" charset="0"/>
                <a:cs typeface="Times New Roman" panose="02020603050405020304" pitchFamily="18" charset="0"/>
              </a:rPr>
              <a:t>2</a:t>
            </a:r>
            <a:r>
              <a:rPr lang="en-US" altLang="en-US" sz="3600" dirty="0">
                <a:solidFill>
                  <a:srgbClr val="002060"/>
                </a:solidFill>
                <a:latin typeface="Times New Roman" panose="02020603050405020304" pitchFamily="18" charset="0"/>
                <a:cs typeface="Times New Roman" panose="02020603050405020304" pitchFamily="18" charset="0"/>
              </a:rPr>
              <a:t>SiCl, where R is a straight chain alkyl group such as C</a:t>
            </a:r>
            <a:r>
              <a:rPr lang="en-US" altLang="en-US" sz="3600" baseline="-25000" dirty="0">
                <a:solidFill>
                  <a:srgbClr val="002060"/>
                </a:solidFill>
                <a:latin typeface="Times New Roman" panose="02020603050405020304" pitchFamily="18" charset="0"/>
                <a:cs typeface="Times New Roman" panose="02020603050405020304" pitchFamily="18" charset="0"/>
              </a:rPr>
              <a:t>18</a:t>
            </a:r>
            <a:r>
              <a:rPr lang="en-US" altLang="en-US" sz="3600" dirty="0">
                <a:solidFill>
                  <a:srgbClr val="002060"/>
                </a:solidFill>
                <a:latin typeface="Times New Roman" panose="02020603050405020304" pitchFamily="18" charset="0"/>
                <a:cs typeface="Times New Roman" panose="02020603050405020304" pitchFamily="18" charset="0"/>
              </a:rPr>
              <a:t>H</a:t>
            </a:r>
            <a:r>
              <a:rPr lang="en-US" altLang="en-US" sz="3600" baseline="-25000" dirty="0">
                <a:solidFill>
                  <a:srgbClr val="002060"/>
                </a:solidFill>
                <a:latin typeface="Times New Roman" panose="02020603050405020304" pitchFamily="18" charset="0"/>
                <a:cs typeface="Times New Roman" panose="02020603050405020304" pitchFamily="18" charset="0"/>
              </a:rPr>
              <a:t>37</a:t>
            </a:r>
            <a:r>
              <a:rPr lang="en-US" altLang="en-US" sz="3600" dirty="0">
                <a:solidFill>
                  <a:srgbClr val="002060"/>
                </a:solidFill>
                <a:latin typeface="Times New Roman" panose="02020603050405020304" pitchFamily="18" charset="0"/>
                <a:cs typeface="Times New Roman" panose="02020603050405020304" pitchFamily="18" charset="0"/>
              </a:rPr>
              <a:t> or C</a:t>
            </a:r>
            <a:r>
              <a:rPr lang="en-US" altLang="en-US" sz="3600" baseline="-25000" dirty="0">
                <a:solidFill>
                  <a:srgbClr val="002060"/>
                </a:solidFill>
                <a:latin typeface="Times New Roman" panose="02020603050405020304" pitchFamily="18" charset="0"/>
                <a:cs typeface="Times New Roman" panose="02020603050405020304" pitchFamily="18" charset="0"/>
              </a:rPr>
              <a:t>8</a:t>
            </a:r>
            <a:r>
              <a:rPr lang="en-US" altLang="en-US" sz="3600" dirty="0">
                <a:solidFill>
                  <a:srgbClr val="002060"/>
                </a:solidFill>
                <a:latin typeface="Times New Roman" panose="02020603050405020304" pitchFamily="18" charset="0"/>
                <a:cs typeface="Times New Roman" panose="02020603050405020304" pitchFamily="18" charset="0"/>
              </a:rPr>
              <a:t>H</a:t>
            </a:r>
            <a:r>
              <a:rPr lang="en-US" altLang="en-US" sz="3600" baseline="-25000" dirty="0">
                <a:solidFill>
                  <a:srgbClr val="002060"/>
                </a:solidFill>
                <a:latin typeface="Times New Roman" panose="02020603050405020304" pitchFamily="18" charset="0"/>
                <a:cs typeface="Times New Roman" panose="02020603050405020304" pitchFamily="18" charset="0"/>
              </a:rPr>
              <a:t>17</a:t>
            </a:r>
            <a:r>
              <a:rPr lang="en-US" altLang="en-US" sz="3600" dirty="0">
                <a:solidFill>
                  <a:srgbClr val="002060"/>
                </a:solidFill>
                <a:latin typeface="Times New Roman" panose="02020603050405020304" pitchFamily="18" charset="0"/>
                <a:cs typeface="Times New Roman" panose="02020603050405020304" pitchFamily="18" charset="0"/>
              </a:rPr>
              <a:t>. With such stationary phases, retention time is longer for molecules which are less polar, while polar molecules elute more readily (early in the analysis). An investigator can increase retention times by adding more water to the mobile phase</a:t>
            </a:r>
          </a:p>
        </p:txBody>
      </p:sp>
      <p:sp>
        <p:nvSpPr>
          <p:cNvPr id="30723" name="عنوان 4"/>
          <p:cNvSpPr>
            <a:spLocks noGrp="1"/>
          </p:cNvSpPr>
          <p:nvPr>
            <p:ph type="title"/>
          </p:nvPr>
        </p:nvSpPr>
        <p:spPr>
          <a:xfrm>
            <a:off x="326572" y="312057"/>
            <a:ext cx="8153400" cy="1143000"/>
          </a:xfrm>
        </p:spPr>
        <p:txBody>
          <a:bodyPr>
            <a:normAutofit fontScale="90000"/>
          </a:bodyPr>
          <a:lstStyle/>
          <a:p>
            <a:r>
              <a:rPr lang="en-US" altLang="en-US" b="1" dirty="0" smtClean="0">
                <a:solidFill>
                  <a:srgbClr val="002060"/>
                </a:solidFill>
                <a:latin typeface="Times New Roman" panose="02020603050405020304" pitchFamily="18" charset="0"/>
                <a:cs typeface="Times New Roman" panose="02020603050405020304" pitchFamily="18" charset="0"/>
              </a:rPr>
              <a:t>Reversed-phase chromatography: </a:t>
            </a:r>
            <a:r>
              <a:rPr lang="en-US" altLang="en-US" dirty="0" smtClean="0">
                <a:solidFill>
                  <a:srgbClr val="002060"/>
                </a:solidFill>
                <a:latin typeface="Times New Roman" panose="02020603050405020304" pitchFamily="18" charset="0"/>
                <a:cs typeface="Times New Roman" panose="02020603050405020304" pitchFamily="18" charset="0"/>
              </a:rPr>
              <a:t/>
            </a:r>
            <a:br>
              <a:rPr lang="en-US" altLang="en-US" dirty="0" smtClean="0">
                <a:solidFill>
                  <a:srgbClr val="002060"/>
                </a:solidFill>
                <a:latin typeface="Times New Roman" panose="02020603050405020304" pitchFamily="18" charset="0"/>
                <a:cs typeface="Times New Roman" panose="02020603050405020304" pitchFamily="18" charset="0"/>
              </a:rPr>
            </a:br>
            <a:endParaRPr lang="en-US" altLang="en-US" dirty="0" smtClean="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7608689"/>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6"/>
          <p:cNvSpPr>
            <a:spLocks noGrp="1" noChangeArrowheads="1"/>
          </p:cNvSpPr>
          <p:nvPr>
            <p:ph type="title"/>
          </p:nvPr>
        </p:nvSpPr>
        <p:spPr>
          <a:xfrm>
            <a:off x="471714" y="203200"/>
            <a:ext cx="8229600" cy="1143000"/>
          </a:xfrm>
          <a:noFill/>
          <a:ln w="38100">
            <a:noFill/>
            <a:miter lim="800000"/>
            <a:headEnd/>
            <a:tailEnd/>
          </a:ln>
        </p:spPr>
        <p:txBody>
          <a:bodyPr/>
          <a:lstStyle/>
          <a:p>
            <a:pPr eaLnBrk="1" hangingPunct="1"/>
            <a:r>
              <a:rPr lang="en-US" altLang="en-US" b="1" dirty="0" smtClean="0">
                <a:solidFill>
                  <a:srgbClr val="002060"/>
                </a:solidFill>
                <a:latin typeface="Times New Roman" panose="02020603050405020304" pitchFamily="18" charset="0"/>
                <a:cs typeface="Times New Roman" panose="02020603050405020304" pitchFamily="18" charset="0"/>
              </a:rPr>
              <a:t>Stationary Phases:</a:t>
            </a:r>
          </a:p>
        </p:txBody>
      </p:sp>
      <p:sp>
        <p:nvSpPr>
          <p:cNvPr id="31747" name="Rectangle 7"/>
          <p:cNvSpPr>
            <a:spLocks noGrp="1" noChangeArrowheads="1"/>
          </p:cNvSpPr>
          <p:nvPr>
            <p:ph type="body" idx="1"/>
          </p:nvPr>
        </p:nvSpPr>
        <p:spPr>
          <a:xfrm>
            <a:off x="952500" y="1676400"/>
            <a:ext cx="11106150" cy="2781300"/>
          </a:xfrm>
          <a:noFill/>
        </p:spPr>
        <p:txBody>
          <a:bodyPr/>
          <a:lstStyle/>
          <a:p>
            <a:pPr eaLnBrk="1" hangingPunct="1"/>
            <a:r>
              <a:rPr lang="en-US" altLang="en-US" sz="3600" dirty="0">
                <a:solidFill>
                  <a:srgbClr val="002060"/>
                </a:solidFill>
                <a:latin typeface="Times New Roman" panose="02020603050405020304" pitchFamily="18" charset="0"/>
                <a:cs typeface="Times New Roman" panose="02020603050405020304" pitchFamily="18" charset="0"/>
              </a:rPr>
              <a:t>Polar </a:t>
            </a:r>
            <a:r>
              <a:rPr lang="en-US" altLang="en-US" sz="3600" dirty="0" smtClean="0">
                <a:solidFill>
                  <a:srgbClr val="002060"/>
                </a:solidFill>
                <a:latin typeface="Times New Roman" panose="02020603050405020304" pitchFamily="18" charset="0"/>
                <a:cs typeface="Times New Roman" panose="02020603050405020304" pitchFamily="18" charset="0"/>
              </a:rPr>
              <a:t>(Normal </a:t>
            </a:r>
            <a:r>
              <a:rPr lang="en-US" altLang="en-US" sz="3600" dirty="0">
                <a:solidFill>
                  <a:srgbClr val="002060"/>
                </a:solidFill>
                <a:latin typeface="Times New Roman" panose="02020603050405020304" pitchFamily="18" charset="0"/>
                <a:cs typeface="Times New Roman" panose="02020603050405020304" pitchFamily="18" charset="0"/>
              </a:rPr>
              <a:t>Phase</a:t>
            </a:r>
            <a:r>
              <a:rPr lang="en-US" altLang="en-US" sz="3600" dirty="0" smtClean="0">
                <a:solidFill>
                  <a:srgbClr val="002060"/>
                </a:solidFill>
                <a:latin typeface="Times New Roman" panose="02020603050405020304" pitchFamily="18" charset="0"/>
                <a:cs typeface="Times New Roman" panose="02020603050405020304" pitchFamily="18" charset="0"/>
              </a:rPr>
              <a:t>): Silica, alumina</a:t>
            </a:r>
          </a:p>
          <a:p>
            <a:pPr lvl="1" eaLnBrk="1" hangingPunct="1">
              <a:buFontTx/>
              <a:buNone/>
            </a:pPr>
            <a:endParaRPr lang="en-US" altLang="en-US" sz="3600" dirty="0" smtClean="0">
              <a:solidFill>
                <a:srgbClr val="002060"/>
              </a:solidFill>
              <a:latin typeface="Times New Roman" panose="02020603050405020304" pitchFamily="18" charset="0"/>
              <a:cs typeface="Times New Roman" panose="02020603050405020304" pitchFamily="18" charset="0"/>
            </a:endParaRPr>
          </a:p>
          <a:p>
            <a:pPr eaLnBrk="1" hangingPunct="1"/>
            <a:r>
              <a:rPr lang="en-US" altLang="en-US" sz="3600" dirty="0">
                <a:solidFill>
                  <a:srgbClr val="002060"/>
                </a:solidFill>
                <a:latin typeface="Times New Roman" panose="02020603050405020304" pitchFamily="18" charset="0"/>
                <a:cs typeface="Times New Roman" panose="02020603050405020304" pitchFamily="18" charset="0"/>
              </a:rPr>
              <a:t>Non-Polar </a:t>
            </a:r>
            <a:r>
              <a:rPr lang="en-US" altLang="en-US" sz="3600" dirty="0" smtClean="0">
                <a:solidFill>
                  <a:srgbClr val="002060"/>
                </a:solidFill>
                <a:latin typeface="Times New Roman" panose="02020603050405020304" pitchFamily="18" charset="0"/>
                <a:cs typeface="Times New Roman" panose="02020603050405020304" pitchFamily="18" charset="0"/>
              </a:rPr>
              <a:t>(Reversed Phase): ODS Silica gel, C</a:t>
            </a:r>
            <a:r>
              <a:rPr lang="en-US" altLang="en-US" sz="3600" baseline="-25000" dirty="0" smtClean="0">
                <a:solidFill>
                  <a:srgbClr val="002060"/>
                </a:solidFill>
                <a:latin typeface="Times New Roman" panose="02020603050405020304" pitchFamily="18" charset="0"/>
                <a:cs typeface="Times New Roman" panose="02020603050405020304" pitchFamily="18" charset="0"/>
              </a:rPr>
              <a:t>18</a:t>
            </a:r>
            <a:r>
              <a:rPr lang="en-US" altLang="en-US" sz="3600" dirty="0" smtClean="0">
                <a:solidFill>
                  <a:srgbClr val="002060"/>
                </a:solidFill>
                <a:latin typeface="Times New Roman" panose="02020603050405020304" pitchFamily="18" charset="0"/>
                <a:cs typeface="Times New Roman" panose="02020603050405020304" pitchFamily="18" charset="0"/>
              </a:rPr>
              <a:t>, C</a:t>
            </a:r>
            <a:r>
              <a:rPr lang="en-US" altLang="en-US" sz="3600" baseline="-25000" dirty="0" smtClean="0">
                <a:solidFill>
                  <a:srgbClr val="002060"/>
                </a:solidFill>
                <a:latin typeface="Times New Roman" panose="02020603050405020304" pitchFamily="18" charset="0"/>
                <a:cs typeface="Times New Roman" panose="02020603050405020304" pitchFamily="18" charset="0"/>
              </a:rPr>
              <a:t>8</a:t>
            </a:r>
            <a:r>
              <a:rPr lang="en-US" altLang="en-US" sz="3600" dirty="0" smtClean="0">
                <a:solidFill>
                  <a:srgbClr val="002060"/>
                </a:solidFill>
                <a:latin typeface="Times New Roman" panose="02020603050405020304" pitchFamily="18" charset="0"/>
                <a:cs typeface="Times New Roman" panose="02020603050405020304" pitchFamily="18" charset="0"/>
              </a:rPr>
              <a:t>  </a:t>
            </a:r>
          </a:p>
          <a:p>
            <a:pPr lvl="1" eaLnBrk="1" hangingPunct="1">
              <a:buFontTx/>
              <a:buNone/>
            </a:pPr>
            <a:endParaRPr lang="en-US" altLang="en-US" dirty="0" smtClean="0">
              <a:latin typeface="Century Gothic" panose="020B0502020202020204" pitchFamily="34" charset="0"/>
            </a:endParaRPr>
          </a:p>
        </p:txBody>
      </p:sp>
    </p:spTree>
    <p:extLst>
      <p:ext uri="{BB962C8B-B14F-4D97-AF65-F5344CB8AC3E}">
        <p14:creationId xmlns:p14="http://schemas.microsoft.com/office/powerpoint/2010/main" val="3194415585"/>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Rectangle 1026"/>
          <p:cNvSpPr>
            <a:spLocks noGrp="1" noChangeArrowheads="1"/>
          </p:cNvSpPr>
          <p:nvPr>
            <p:ph type="title"/>
          </p:nvPr>
        </p:nvSpPr>
        <p:spPr>
          <a:xfrm>
            <a:off x="379750" y="233364"/>
            <a:ext cx="9983450" cy="762000"/>
          </a:xfrm>
        </p:spPr>
        <p:txBody>
          <a:bodyPr>
            <a:noAutofit/>
          </a:bodyPr>
          <a:lstStyle/>
          <a:p>
            <a:r>
              <a:rPr lang="en-US" altLang="en-US" sz="4000" b="1" dirty="0">
                <a:solidFill>
                  <a:srgbClr val="002060"/>
                </a:solidFill>
                <a:latin typeface="Times New Roman" panose="02020603050405020304" pitchFamily="18" charset="0"/>
                <a:cs typeface="Times New Roman" panose="02020603050405020304" pitchFamily="18" charset="0"/>
              </a:rPr>
              <a:t>Chromatography Stationary Phases</a:t>
            </a:r>
            <a:endParaRPr lang="en-US" altLang="en-US" sz="4800" b="1" dirty="0" smtClean="0">
              <a:solidFill>
                <a:srgbClr val="002060"/>
              </a:solidFill>
              <a:latin typeface="Times New Roman" panose="02020603050405020304" pitchFamily="18" charset="0"/>
              <a:cs typeface="Times New Roman" panose="02020603050405020304" pitchFamily="18" charset="0"/>
            </a:endParaRPr>
          </a:p>
        </p:txBody>
      </p:sp>
      <p:sp>
        <p:nvSpPr>
          <p:cNvPr id="17420" name="Text Box 1036"/>
          <p:cNvSpPr txBox="1">
            <a:spLocks noChangeArrowheads="1"/>
          </p:cNvSpPr>
          <p:nvPr/>
        </p:nvSpPr>
        <p:spPr bwMode="auto">
          <a:xfrm>
            <a:off x="1726938" y="5216526"/>
            <a:ext cx="353013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eaLnBrk="1" hangingPunct="1"/>
            <a:r>
              <a:rPr lang="en-US" altLang="en-US" sz="2800" dirty="0">
                <a:solidFill>
                  <a:srgbClr val="002060"/>
                </a:solidFill>
              </a:rPr>
              <a:t>relatively </a:t>
            </a:r>
            <a:r>
              <a:rPr lang="en-US" altLang="en-US" sz="2800" i="1" dirty="0">
                <a:solidFill>
                  <a:srgbClr val="002060"/>
                </a:solidFill>
              </a:rPr>
              <a:t>polar</a:t>
            </a:r>
            <a:r>
              <a:rPr lang="en-US" altLang="en-US" sz="2800" dirty="0">
                <a:solidFill>
                  <a:srgbClr val="002060"/>
                </a:solidFill>
              </a:rPr>
              <a:t> surface</a:t>
            </a:r>
          </a:p>
        </p:txBody>
      </p:sp>
      <p:grpSp>
        <p:nvGrpSpPr>
          <p:cNvPr id="1031" name="Group 1052"/>
          <p:cNvGrpSpPr>
            <a:grpSpLocks/>
          </p:cNvGrpSpPr>
          <p:nvPr/>
        </p:nvGrpSpPr>
        <p:grpSpPr bwMode="auto">
          <a:xfrm>
            <a:off x="1828800" y="2667000"/>
            <a:ext cx="10073390" cy="2438400"/>
            <a:chOff x="0" y="1824"/>
            <a:chExt cx="5521" cy="1536"/>
          </a:xfrm>
        </p:grpSpPr>
        <p:graphicFrame>
          <p:nvGraphicFramePr>
            <p:cNvPr id="1027" name="Object 3"/>
            <p:cNvGraphicFramePr>
              <a:graphicFrameLocks noChangeAspect="1"/>
            </p:cNvGraphicFramePr>
            <p:nvPr/>
          </p:nvGraphicFramePr>
          <p:xfrm>
            <a:off x="52" y="1826"/>
            <a:ext cx="3345" cy="1246"/>
          </p:xfrm>
          <a:graphic>
            <a:graphicData uri="http://schemas.openxmlformats.org/presentationml/2006/ole">
              <mc:AlternateContent xmlns:mc="http://schemas.openxmlformats.org/markup-compatibility/2006">
                <mc:Choice xmlns:v="urn:schemas-microsoft-com:vml" Requires="v">
                  <p:oleObj spid="_x0000_s1077" name="Document" r:id="rId3" imgW="5401080" imgH="2019240" progId="Word.Document.8">
                    <p:embed/>
                  </p:oleObj>
                </mc:Choice>
                <mc:Fallback>
                  <p:oleObj name="Document" r:id="rId3" imgW="5401080" imgH="2019240" progId="Word.Document.8">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 y="1826"/>
                          <a:ext cx="3345" cy="1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028" name="Object 4"/>
            <p:cNvGraphicFramePr>
              <a:graphicFrameLocks noChangeAspect="1"/>
            </p:cNvGraphicFramePr>
            <p:nvPr>
              <p:extLst>
                <p:ext uri="{D42A27DB-BD31-4B8C-83A1-F6EECF244321}">
                  <p14:modId xmlns:p14="http://schemas.microsoft.com/office/powerpoint/2010/main" val="4065392198"/>
                </p:ext>
              </p:extLst>
            </p:nvPr>
          </p:nvGraphicFramePr>
          <p:xfrm>
            <a:off x="0" y="1824"/>
            <a:ext cx="5521" cy="1425"/>
          </p:xfrm>
          <a:graphic>
            <a:graphicData uri="http://schemas.openxmlformats.org/presentationml/2006/ole">
              <mc:AlternateContent xmlns:mc="http://schemas.openxmlformats.org/markup-compatibility/2006">
                <mc:Choice xmlns:v="urn:schemas-microsoft-com:vml" Requires="v">
                  <p:oleObj spid="_x0000_s1078" name="Document" r:id="rId5" imgW="5491805" imgH="1417965" progId="Word.Document.8">
                    <p:embed/>
                  </p:oleObj>
                </mc:Choice>
                <mc:Fallback>
                  <p:oleObj name="Document" r:id="rId5" imgW="5491805" imgH="1417965" progId="Word.Document.8">
                    <p:embed/>
                    <p:pic>
                      <p:nvPicPr>
                        <p:cNvPr id="0" name=""/>
                        <p:cNvPicPr>
                          <a:picLocks noChangeAspect="1" noChangeArrowheads="1"/>
                        </p:cNvPicPr>
                        <p:nvPr/>
                      </p:nvPicPr>
                      <p:blipFill>
                        <a:blip r:embed="rId6"/>
                        <a:srcRect/>
                        <a:stretch>
                          <a:fillRect/>
                        </a:stretch>
                      </p:blipFill>
                      <p:spPr bwMode="auto">
                        <a:xfrm>
                          <a:off x="0" y="1824"/>
                          <a:ext cx="5521" cy="1425"/>
                        </a:xfrm>
                        <a:prstGeom prst="rect">
                          <a:avLst/>
                        </a:prstGeom>
                        <a:solidFill>
                          <a:srgbClr val="0070C0"/>
                        </a:solidFill>
                        <a:ln>
                          <a:noFill/>
                        </a:ln>
                        <a:effectLst/>
                      </p:spPr>
                    </p:pic>
                  </p:oleObj>
                </mc:Fallback>
              </mc:AlternateContent>
            </a:graphicData>
          </a:graphic>
        </p:graphicFrame>
        <p:sp>
          <p:nvSpPr>
            <p:cNvPr id="1043" name="Line 1035"/>
            <p:cNvSpPr>
              <a:spLocks noChangeShapeType="1"/>
            </p:cNvSpPr>
            <p:nvPr/>
          </p:nvSpPr>
          <p:spPr bwMode="auto">
            <a:xfrm>
              <a:off x="1536" y="1824"/>
              <a:ext cx="0" cy="1536"/>
            </a:xfrm>
            <a:prstGeom prst="line">
              <a:avLst/>
            </a:prstGeom>
            <a:noFill/>
            <a:ln w="12700">
              <a:solidFill>
                <a:srgbClr val="FF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a:p>
          </p:txBody>
        </p:sp>
      </p:grpSp>
      <p:sp>
        <p:nvSpPr>
          <p:cNvPr id="17433" name="Text Box 1049"/>
          <p:cNvSpPr txBox="1">
            <a:spLocks noChangeArrowheads="1"/>
          </p:cNvSpPr>
          <p:nvPr/>
        </p:nvSpPr>
        <p:spPr bwMode="auto">
          <a:xfrm>
            <a:off x="6217513" y="5553735"/>
            <a:ext cx="414568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eaLnBrk="1" hangingPunct="1"/>
            <a:r>
              <a:rPr lang="en-US" altLang="en-US" dirty="0"/>
              <a:t> </a:t>
            </a:r>
            <a:r>
              <a:rPr lang="en-US" altLang="en-US" sz="2800" dirty="0">
                <a:solidFill>
                  <a:srgbClr val="002060"/>
                </a:solidFill>
              </a:rPr>
              <a:t>relatively </a:t>
            </a:r>
            <a:r>
              <a:rPr lang="en-US" altLang="en-US" sz="2800" i="1" dirty="0">
                <a:solidFill>
                  <a:srgbClr val="002060"/>
                </a:solidFill>
              </a:rPr>
              <a:t>nonpolar</a:t>
            </a:r>
            <a:r>
              <a:rPr lang="en-US" altLang="en-US" sz="2800" dirty="0">
                <a:solidFill>
                  <a:srgbClr val="002060"/>
                </a:solidFill>
              </a:rPr>
              <a:t> surface</a:t>
            </a:r>
          </a:p>
        </p:txBody>
      </p:sp>
      <p:sp>
        <p:nvSpPr>
          <p:cNvPr id="1033" name="Text Box 1053"/>
          <p:cNvSpPr txBox="1">
            <a:spLocks noChangeArrowheads="1"/>
          </p:cNvSpPr>
          <p:nvPr/>
        </p:nvSpPr>
        <p:spPr bwMode="auto">
          <a:xfrm>
            <a:off x="2819400" y="1981200"/>
            <a:ext cx="160813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r>
              <a:rPr lang="en-US" altLang="en-US" sz="2800" dirty="0">
                <a:solidFill>
                  <a:srgbClr val="002060"/>
                </a:solidFill>
              </a:rPr>
              <a:t>Silica Gel</a:t>
            </a:r>
          </a:p>
        </p:txBody>
      </p:sp>
      <p:grpSp>
        <p:nvGrpSpPr>
          <p:cNvPr id="3" name="Group 1060"/>
          <p:cNvGrpSpPr>
            <a:grpSpLocks/>
          </p:cNvGrpSpPr>
          <p:nvPr/>
        </p:nvGrpSpPr>
        <p:grpSpPr bwMode="auto">
          <a:xfrm>
            <a:off x="5486400" y="1946276"/>
            <a:ext cx="9429750" cy="3444875"/>
            <a:chOff x="2544" y="1226"/>
            <a:chExt cx="5569" cy="2170"/>
          </a:xfrm>
        </p:grpSpPr>
        <p:grpSp>
          <p:nvGrpSpPr>
            <p:cNvPr id="1038" name="Group 1055"/>
            <p:cNvGrpSpPr>
              <a:grpSpLocks/>
            </p:cNvGrpSpPr>
            <p:nvPr/>
          </p:nvGrpSpPr>
          <p:grpSpPr bwMode="auto">
            <a:xfrm>
              <a:off x="2544" y="1517"/>
              <a:ext cx="5569" cy="1879"/>
              <a:chOff x="6096" y="1469"/>
              <a:chExt cx="5569" cy="1879"/>
            </a:xfrm>
          </p:grpSpPr>
          <p:sp>
            <p:nvSpPr>
              <p:cNvPr id="17411" name="Rectangle 1027"/>
              <p:cNvSpPr>
                <a:spLocks noChangeArrowheads="1"/>
              </p:cNvSpPr>
              <p:nvPr/>
            </p:nvSpPr>
            <p:spPr bwMode="auto">
              <a:xfrm>
                <a:off x="6096" y="2736"/>
                <a:ext cx="4464" cy="612"/>
              </a:xfrm>
              <a:prstGeom prst="rect">
                <a:avLst/>
              </a:prstGeom>
              <a:noFill/>
              <a:ln w="9525">
                <a:noFill/>
                <a:miter lim="800000"/>
                <a:headEnd/>
                <a:tailEnd/>
              </a:ln>
              <a:effectLst/>
            </p:spPr>
            <p:txBody>
              <a:bodyPr lIns="92075" tIns="46038" rIns="92075" bIns="46038" anchor="ctr"/>
              <a:lstStyle/>
              <a:p>
                <a:pPr>
                  <a:defRPr/>
                </a:pPr>
                <a:endParaRPr lang="en-US" sz="3600" i="1">
                  <a:solidFill>
                    <a:schemeClr val="tx2"/>
                  </a:solidFill>
                  <a:effectLst>
                    <a:outerShdw blurRad="38100" dist="38100" dir="2700000" algn="tl">
                      <a:srgbClr val="000000"/>
                    </a:outerShdw>
                  </a:effectLst>
                </a:endParaRPr>
              </a:p>
            </p:txBody>
          </p:sp>
          <p:graphicFrame>
            <p:nvGraphicFramePr>
              <p:cNvPr id="1026" name="Object 2"/>
              <p:cNvGraphicFramePr>
                <a:graphicFrameLocks noChangeAspect="1"/>
              </p:cNvGraphicFramePr>
              <p:nvPr>
                <p:extLst>
                  <p:ext uri="{D42A27DB-BD31-4B8C-83A1-F6EECF244321}">
                    <p14:modId xmlns:p14="http://schemas.microsoft.com/office/powerpoint/2010/main" val="4130567584"/>
                  </p:ext>
                </p:extLst>
              </p:nvPr>
            </p:nvGraphicFramePr>
            <p:xfrm>
              <a:off x="6144" y="1469"/>
              <a:ext cx="5521" cy="1879"/>
            </p:xfrm>
            <a:graphic>
              <a:graphicData uri="http://schemas.openxmlformats.org/presentationml/2006/ole">
                <mc:AlternateContent xmlns:mc="http://schemas.openxmlformats.org/markup-compatibility/2006">
                  <mc:Choice xmlns:v="urn:schemas-microsoft-com:vml" Requires="v">
                    <p:oleObj spid="_x0000_s1079" name="Document" r:id="rId7" imgW="5486400" imgH="1415880" progId="Word.Document.8">
                      <p:embed/>
                    </p:oleObj>
                  </mc:Choice>
                  <mc:Fallback>
                    <p:oleObj name="Document" r:id="rId7" imgW="5486400" imgH="1415880" progId="Word.Document.8">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144" y="1469"/>
                            <a:ext cx="5521" cy="1879"/>
                          </a:xfrm>
                          <a:prstGeom prst="rect">
                            <a:avLst/>
                          </a:prstGeom>
                          <a:solidFill>
                            <a:srgbClr val="0070C0"/>
                          </a:solidFill>
                          <a:ln>
                            <a:noFill/>
                          </a:ln>
                          <a:effectLst/>
                        </p:spPr>
                      </p:pic>
                    </p:oleObj>
                  </mc:Fallback>
                </mc:AlternateContent>
              </a:graphicData>
            </a:graphic>
          </p:graphicFrame>
          <p:sp>
            <p:nvSpPr>
              <p:cNvPr id="1042" name="Line 1048"/>
              <p:cNvSpPr>
                <a:spLocks noChangeShapeType="1"/>
              </p:cNvSpPr>
              <p:nvPr/>
            </p:nvSpPr>
            <p:spPr bwMode="auto">
              <a:xfrm>
                <a:off x="7681" y="1632"/>
                <a:ext cx="0" cy="1536"/>
              </a:xfrm>
              <a:prstGeom prst="line">
                <a:avLst/>
              </a:prstGeom>
              <a:noFill/>
              <a:ln w="12700">
                <a:solidFill>
                  <a:srgbClr val="FF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a:p>
            </p:txBody>
          </p:sp>
        </p:grpSp>
        <p:sp>
          <p:nvSpPr>
            <p:cNvPr id="1039" name="Text Box 1054"/>
            <p:cNvSpPr txBox="1">
              <a:spLocks noChangeArrowheads="1"/>
            </p:cNvSpPr>
            <p:nvPr/>
          </p:nvSpPr>
          <p:spPr bwMode="auto">
            <a:xfrm>
              <a:off x="2832" y="1226"/>
              <a:ext cx="1990"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r>
                <a:rPr lang="en-US" altLang="en-US" sz="2800" dirty="0" err="1">
                  <a:solidFill>
                    <a:srgbClr val="002060"/>
                  </a:solidFill>
                </a:rPr>
                <a:t>Derivatized</a:t>
              </a:r>
              <a:r>
                <a:rPr lang="en-US" altLang="en-US" sz="2800" dirty="0">
                  <a:solidFill>
                    <a:srgbClr val="002060"/>
                  </a:solidFill>
                </a:rPr>
                <a:t> Silica Gel</a:t>
              </a:r>
            </a:p>
          </p:txBody>
        </p:sp>
        <p:sp>
          <p:nvSpPr>
            <p:cNvPr id="1040" name="Text Box 1056"/>
            <p:cNvSpPr txBox="1">
              <a:spLocks noChangeArrowheads="1"/>
            </p:cNvSpPr>
            <p:nvPr/>
          </p:nvSpPr>
          <p:spPr bwMode="auto">
            <a:xfrm>
              <a:off x="4569" y="2016"/>
              <a:ext cx="1418" cy="756"/>
            </a:xfrm>
            <a:prstGeom prst="rect">
              <a:avLst/>
            </a:prstGeom>
            <a:noFill/>
            <a:ln w="12700">
              <a:solidFill>
                <a:srgbClr val="FF000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eaLnBrk="1" hangingPunct="1"/>
              <a:r>
                <a:rPr lang="en-US" altLang="en-US" sz="1800"/>
                <a:t>Where R = C</a:t>
              </a:r>
              <a:r>
                <a:rPr lang="en-US" altLang="en-US" sz="1800" baseline="-25000"/>
                <a:t>18</a:t>
              </a:r>
              <a:r>
                <a:rPr lang="en-US" altLang="en-US" sz="1800"/>
                <a:t>H</a:t>
              </a:r>
              <a:r>
                <a:rPr lang="en-US" altLang="en-US" sz="1800" baseline="-25000"/>
                <a:t>37</a:t>
              </a:r>
            </a:p>
            <a:p>
              <a:pPr algn="ctr" eaLnBrk="1" hangingPunct="1"/>
              <a:r>
                <a:rPr lang="en-US" altLang="en-US" sz="1800"/>
                <a:t>hydrocarbon chain </a:t>
              </a:r>
            </a:p>
            <a:p>
              <a:pPr algn="ctr" eaLnBrk="1" hangingPunct="1"/>
              <a:r>
                <a:rPr lang="en-US" altLang="en-US" sz="1800"/>
                <a:t>(octadecylsilyl deriv.</a:t>
              </a:r>
            </a:p>
            <a:p>
              <a:pPr algn="ctr" eaLnBrk="1" hangingPunct="1"/>
              <a:r>
                <a:rPr lang="en-US" altLang="en-US" sz="1800"/>
                <a:t>silica or “C18”)</a:t>
              </a:r>
            </a:p>
          </p:txBody>
        </p:sp>
      </p:grpSp>
      <p:sp>
        <p:nvSpPr>
          <p:cNvPr id="17441" name="AutoShape 1057"/>
          <p:cNvSpPr>
            <a:spLocks noChangeArrowheads="1"/>
          </p:cNvSpPr>
          <p:nvPr/>
        </p:nvSpPr>
        <p:spPr bwMode="auto">
          <a:xfrm>
            <a:off x="4800600" y="3810000"/>
            <a:ext cx="838200" cy="228600"/>
          </a:xfrm>
          <a:prstGeom prst="rightArrow">
            <a:avLst>
              <a:gd name="adj1" fmla="val 50000"/>
              <a:gd name="adj2" fmla="val 91667"/>
            </a:avLst>
          </a:prstGeom>
          <a:solidFill>
            <a:schemeClr val="tx1"/>
          </a:solidFill>
          <a:ln w="12700">
            <a:solidFill>
              <a:srgbClr val="FF0000"/>
            </a:solidFill>
            <a:miter lim="800000"/>
            <a:headEnd type="none" w="sm" len="sm"/>
            <a:tailEnd type="none" w="sm" len="sm"/>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42" name="Text Box 1058"/>
          <p:cNvSpPr txBox="1">
            <a:spLocks noChangeArrowheads="1"/>
          </p:cNvSpPr>
          <p:nvPr/>
        </p:nvSpPr>
        <p:spPr bwMode="auto">
          <a:xfrm>
            <a:off x="2014490" y="5792196"/>
            <a:ext cx="242406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r>
              <a:rPr lang="en-US" altLang="en-US" sz="2800" dirty="0"/>
              <a:t>“</a:t>
            </a:r>
            <a:r>
              <a:rPr lang="en-US" altLang="en-US" sz="2800" dirty="0">
                <a:solidFill>
                  <a:srgbClr val="002060"/>
                </a:solidFill>
              </a:rPr>
              <a:t>normal phase”</a:t>
            </a:r>
          </a:p>
        </p:txBody>
      </p:sp>
      <p:sp>
        <p:nvSpPr>
          <p:cNvPr id="17443" name="Text Box 1059"/>
          <p:cNvSpPr txBox="1">
            <a:spLocks noChangeArrowheads="1"/>
          </p:cNvSpPr>
          <p:nvPr/>
        </p:nvSpPr>
        <p:spPr bwMode="auto">
          <a:xfrm>
            <a:off x="6978939" y="6053806"/>
            <a:ext cx="262283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r>
              <a:rPr lang="en-US" altLang="en-US" sz="2800" dirty="0">
                <a:solidFill>
                  <a:srgbClr val="002060"/>
                </a:solidFill>
              </a:rPr>
              <a:t>“reversed phase”</a:t>
            </a:r>
          </a:p>
        </p:txBody>
      </p:sp>
    </p:spTree>
    <p:extLst>
      <p:ext uri="{BB962C8B-B14F-4D97-AF65-F5344CB8AC3E}">
        <p14:creationId xmlns:p14="http://schemas.microsoft.com/office/powerpoint/2010/main" val="10712266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17441"/>
                                        </p:tgtEl>
                                        <p:attrNameLst>
                                          <p:attrName>style.visibility</p:attrName>
                                        </p:attrNameLst>
                                      </p:cBhvr>
                                      <p:to>
                                        <p:strVal val="visible"/>
                                      </p:to>
                                    </p:set>
                                    <p:animEffect transition="in" filter="slide(fromLeft)">
                                      <p:cBhvr>
                                        <p:cTn id="7" dur="500"/>
                                        <p:tgtEl>
                                          <p:spTgt spid="17441"/>
                                        </p:tgtEl>
                                      </p:cBhvr>
                                    </p:animEffect>
                                  </p:childTnLst>
                                </p:cTn>
                              </p:par>
                            </p:childTnLst>
                          </p:cTn>
                        </p:par>
                        <p:par>
                          <p:cTn id="8" fill="hold" nodeType="afterGroup">
                            <p:stCondLst>
                              <p:cond delay="500"/>
                            </p:stCondLst>
                            <p:childTnLst>
                              <p:par>
                                <p:cTn id="9" presetID="1" presetClass="entr" presetSubtype="0" fill="hold" nodeType="afterEffect">
                                  <p:stCondLst>
                                    <p:cond delay="0"/>
                                  </p:stCondLst>
                                  <p:childTnLst>
                                    <p:set>
                                      <p:cBhvr>
                                        <p:cTn id="10" dur="1" fill="hold">
                                          <p:stCondLst>
                                            <p:cond delay="499"/>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7420">
                                            <p:txEl>
                                              <p:pRg st="0" end="0"/>
                                            </p:txEl>
                                          </p:spTgt>
                                        </p:tgtEl>
                                        <p:attrNameLst>
                                          <p:attrName>style.visibility</p:attrName>
                                        </p:attrNameLst>
                                      </p:cBhvr>
                                      <p:to>
                                        <p:strVal val="visible"/>
                                      </p:to>
                                    </p:set>
                                  </p:childTnLst>
                                </p:cTn>
                              </p:par>
                            </p:childTnLst>
                          </p:cTn>
                        </p:par>
                        <p:par>
                          <p:cTn id="15" fill="hold" nodeType="afterGroup">
                            <p:stCondLst>
                              <p:cond delay="500"/>
                            </p:stCondLst>
                            <p:childTnLst>
                              <p:par>
                                <p:cTn id="16" presetID="1" presetClass="entr" presetSubtype="0" fill="hold" grpId="0" nodeType="afterEffect">
                                  <p:stCondLst>
                                    <p:cond delay="1000"/>
                                  </p:stCondLst>
                                  <p:childTnLst>
                                    <p:set>
                                      <p:cBhvr>
                                        <p:cTn id="17" dur="1" fill="hold">
                                          <p:stCondLst>
                                            <p:cond delay="499"/>
                                          </p:stCondLst>
                                        </p:cTn>
                                        <p:tgtEl>
                                          <p:spTgt spid="17433">
                                            <p:txEl>
                                              <p:pRg st="0" end="0"/>
                                            </p:txEl>
                                          </p:spTgt>
                                        </p:tgtEl>
                                        <p:attrNameLst>
                                          <p:attrName>style.visibility</p:attrName>
                                        </p:attrNameLst>
                                      </p:cBhvr>
                                      <p:to>
                                        <p:strVal val="visible"/>
                                      </p:to>
                                    </p:set>
                                  </p:childTnLst>
                                </p:cTn>
                              </p:par>
                            </p:childTnLst>
                          </p:cTn>
                        </p:par>
                        <p:par>
                          <p:cTn id="18" fill="hold" nodeType="afterGroup">
                            <p:stCondLst>
                              <p:cond delay="2000"/>
                            </p:stCondLst>
                            <p:childTnLst>
                              <p:par>
                                <p:cTn id="19" presetID="1" presetClass="entr" presetSubtype="0" fill="hold" grpId="0" nodeType="afterEffect">
                                  <p:stCondLst>
                                    <p:cond delay="1000"/>
                                  </p:stCondLst>
                                  <p:childTnLst>
                                    <p:set>
                                      <p:cBhvr>
                                        <p:cTn id="20" dur="1" fill="hold">
                                          <p:stCondLst>
                                            <p:cond delay="499"/>
                                          </p:stCondLst>
                                        </p:cTn>
                                        <p:tgtEl>
                                          <p:spTgt spid="17442">
                                            <p:txEl>
                                              <p:pRg st="0" end="0"/>
                                            </p:txEl>
                                          </p:spTgt>
                                        </p:tgtEl>
                                        <p:attrNameLst>
                                          <p:attrName>style.visibility</p:attrName>
                                        </p:attrNameLst>
                                      </p:cBhvr>
                                      <p:to>
                                        <p:strVal val="visible"/>
                                      </p:to>
                                    </p:set>
                                  </p:childTnLst>
                                </p:cTn>
                              </p:par>
                            </p:childTnLst>
                          </p:cTn>
                        </p:par>
                        <p:par>
                          <p:cTn id="21" fill="hold" nodeType="afterGroup">
                            <p:stCondLst>
                              <p:cond delay="3500"/>
                            </p:stCondLst>
                            <p:childTnLst>
                              <p:par>
                                <p:cTn id="22" presetID="1" presetClass="entr" presetSubtype="0" fill="hold" grpId="0" nodeType="afterEffect">
                                  <p:stCondLst>
                                    <p:cond delay="1000"/>
                                  </p:stCondLst>
                                  <p:childTnLst>
                                    <p:set>
                                      <p:cBhvr>
                                        <p:cTn id="23" dur="1" fill="hold">
                                          <p:stCondLst>
                                            <p:cond delay="499"/>
                                          </p:stCondLst>
                                        </p:cTn>
                                        <p:tgtEl>
                                          <p:spTgt spid="1744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20" grpId="0" build="p" autoUpdateAnimBg="0"/>
      <p:bldP spid="17433" grpId="0" build="p" autoUpdateAnimBg="0" advAuto="1000"/>
      <p:bldP spid="17441" grpId="0" animBg="1"/>
      <p:bldP spid="17442" grpId="0" build="p" autoUpdateAnimBg="0" advAuto="1000"/>
      <p:bldP spid="17443" grpId="0" build="p" autoUpdateAnimBg="0" advAuto="100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Rectangle 2"/>
          <p:cNvSpPr>
            <a:spLocks noGrp="1" noChangeArrowheads="1"/>
          </p:cNvSpPr>
          <p:nvPr>
            <p:ph type="title"/>
          </p:nvPr>
        </p:nvSpPr>
        <p:spPr>
          <a:xfrm>
            <a:off x="0" y="0"/>
            <a:ext cx="10363200" cy="1276350"/>
          </a:xfrm>
        </p:spPr>
        <p:txBody>
          <a:bodyPr>
            <a:normAutofit/>
          </a:bodyPr>
          <a:lstStyle/>
          <a:p>
            <a:r>
              <a:rPr lang="en-US" altLang="en-US" sz="4000" b="1" dirty="0">
                <a:solidFill>
                  <a:srgbClr val="002060"/>
                </a:solidFill>
                <a:latin typeface="Times New Roman" panose="02020603050405020304" pitchFamily="18" charset="0"/>
                <a:cs typeface="Times New Roman" panose="02020603050405020304" pitchFamily="18" charset="0"/>
              </a:rPr>
              <a:t>Normal vs. Reversed Phase Chromatography</a:t>
            </a:r>
            <a:endParaRPr lang="en-US" altLang="en-US" sz="5400" b="1" dirty="0" smtClean="0">
              <a:solidFill>
                <a:srgbClr val="002060"/>
              </a:solidFill>
              <a:latin typeface="Times New Roman" panose="02020603050405020304" pitchFamily="18" charset="0"/>
              <a:cs typeface="Times New Roman" panose="02020603050405020304" pitchFamily="18" charset="0"/>
            </a:endParaRPr>
          </a:p>
        </p:txBody>
      </p:sp>
      <p:graphicFrame>
        <p:nvGraphicFramePr>
          <p:cNvPr id="2050" name="Object 2"/>
          <p:cNvGraphicFramePr>
            <a:graphicFrameLocks noChangeAspect="1"/>
          </p:cNvGraphicFramePr>
          <p:nvPr>
            <p:extLst>
              <p:ext uri="{D42A27DB-BD31-4B8C-83A1-F6EECF244321}">
                <p14:modId xmlns:p14="http://schemas.microsoft.com/office/powerpoint/2010/main" val="1434376162"/>
              </p:ext>
            </p:extLst>
          </p:nvPr>
        </p:nvGraphicFramePr>
        <p:xfrm>
          <a:off x="381000" y="1567542"/>
          <a:ext cx="11430000" cy="3537857"/>
        </p:xfrm>
        <a:graphic>
          <a:graphicData uri="http://schemas.openxmlformats.org/presentationml/2006/ole">
            <mc:AlternateContent xmlns:mc="http://schemas.openxmlformats.org/markup-compatibility/2006">
              <mc:Choice xmlns:v="urn:schemas-microsoft-com:vml" Requires="v">
                <p:oleObj spid="_x0000_s2067" name="Document" r:id="rId3" imgW="5587920" imgH="1847880" progId="Word.Document.8">
                  <p:embed/>
                </p:oleObj>
              </mc:Choice>
              <mc:Fallback>
                <p:oleObj name="Document" r:id="rId3" imgW="5587920" imgH="1847880" progId="Word.Document.8">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567542"/>
                        <a:ext cx="11430000" cy="3537857"/>
                      </a:xfrm>
                      <a:prstGeom prst="rect">
                        <a:avLst/>
                      </a:prstGeom>
                      <a:solidFill>
                        <a:srgbClr val="0070C0"/>
                      </a:solidFill>
                      <a:ln>
                        <a:noFill/>
                      </a:ln>
                      <a:effectLst/>
                    </p:spPr>
                  </p:pic>
                </p:oleObj>
              </mc:Fallback>
            </mc:AlternateContent>
          </a:graphicData>
        </a:graphic>
      </p:graphicFrame>
    </p:spTree>
    <p:extLst>
      <p:ext uri="{BB962C8B-B14F-4D97-AF65-F5344CB8AC3E}">
        <p14:creationId xmlns:p14="http://schemas.microsoft.com/office/powerpoint/2010/main" val="4255319259"/>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5" name="Rectangle 2"/>
          <p:cNvSpPr>
            <a:spLocks noGrp="1" noChangeArrowheads="1"/>
          </p:cNvSpPr>
          <p:nvPr>
            <p:ph type="title"/>
          </p:nvPr>
        </p:nvSpPr>
        <p:spPr>
          <a:xfrm>
            <a:off x="190500" y="0"/>
            <a:ext cx="4343400" cy="1276350"/>
          </a:xfrm>
          <a:noFill/>
        </p:spPr>
        <p:txBody>
          <a:bodyPr/>
          <a:lstStyle/>
          <a:p>
            <a:r>
              <a:rPr lang="en-US" altLang="en-US" sz="4000" b="1" dirty="0">
                <a:solidFill>
                  <a:srgbClr val="002060"/>
                </a:solidFill>
                <a:latin typeface="Times New Roman" panose="02020603050405020304" pitchFamily="18" charset="0"/>
                <a:cs typeface="Times New Roman" panose="02020603050405020304" pitchFamily="18" charset="0"/>
              </a:rPr>
              <a:t>TLC    </a:t>
            </a:r>
            <a:r>
              <a:rPr lang="en-US" altLang="en-US" sz="2800" b="1" dirty="0">
                <a:solidFill>
                  <a:srgbClr val="002060"/>
                </a:solidFill>
                <a:latin typeface="Times New Roman" panose="02020603050405020304" pitchFamily="18" charset="0"/>
                <a:cs typeface="Times New Roman" panose="02020603050405020304" pitchFamily="18" charset="0"/>
              </a:rPr>
              <a:t>vs.</a:t>
            </a:r>
            <a:r>
              <a:rPr lang="en-US" altLang="en-US" sz="4000" b="1" dirty="0">
                <a:solidFill>
                  <a:srgbClr val="002060"/>
                </a:solidFill>
                <a:latin typeface="Times New Roman" panose="02020603050405020304" pitchFamily="18" charset="0"/>
                <a:cs typeface="Times New Roman" panose="02020603050405020304" pitchFamily="18" charset="0"/>
              </a:rPr>
              <a:t>   </a:t>
            </a:r>
            <a:r>
              <a:rPr lang="en-US" altLang="en-US" sz="4000" b="1" dirty="0" smtClean="0">
                <a:solidFill>
                  <a:srgbClr val="002060"/>
                </a:solidFill>
                <a:latin typeface="Times New Roman" panose="02020603050405020304" pitchFamily="18" charset="0"/>
                <a:cs typeface="Times New Roman" panose="02020603050405020304" pitchFamily="18" charset="0"/>
              </a:rPr>
              <a:t>HPLC:</a:t>
            </a:r>
            <a:endParaRPr lang="en-US" altLang="en-US" b="1" dirty="0" smtClean="0">
              <a:solidFill>
                <a:srgbClr val="002060"/>
              </a:solidFill>
              <a:latin typeface="Times New Roman" panose="02020603050405020304" pitchFamily="18" charset="0"/>
              <a:cs typeface="Times New Roman" panose="02020603050405020304" pitchFamily="18" charset="0"/>
            </a:endParaRPr>
          </a:p>
        </p:txBody>
      </p:sp>
      <p:graphicFrame>
        <p:nvGraphicFramePr>
          <p:cNvPr id="3074" name="Object 2"/>
          <p:cNvGraphicFramePr>
            <a:graphicFrameLocks noChangeAspect="1"/>
          </p:cNvGraphicFramePr>
          <p:nvPr>
            <p:extLst>
              <p:ext uri="{D42A27DB-BD31-4B8C-83A1-F6EECF244321}">
                <p14:modId xmlns:p14="http://schemas.microsoft.com/office/powerpoint/2010/main" val="923551905"/>
              </p:ext>
            </p:extLst>
          </p:nvPr>
        </p:nvGraphicFramePr>
        <p:xfrm>
          <a:off x="2743200" y="1524000"/>
          <a:ext cx="11772900" cy="8458200"/>
        </p:xfrm>
        <a:graphic>
          <a:graphicData uri="http://schemas.openxmlformats.org/presentationml/2006/ole">
            <mc:AlternateContent xmlns:mc="http://schemas.openxmlformats.org/markup-compatibility/2006">
              <mc:Choice xmlns:v="urn:schemas-microsoft-com:vml" Requires="v">
                <p:oleObj spid="_x0000_s3091" name="Document" r:id="rId3" imgW="11769864" imgH="7648579" progId="Word.Document.8">
                  <p:embed/>
                </p:oleObj>
              </mc:Choice>
              <mc:Fallback>
                <p:oleObj name="Document" r:id="rId3" imgW="11769864" imgH="7648579" progId="Word.Document.8">
                  <p:embed/>
                  <p:pic>
                    <p:nvPicPr>
                      <p:cNvPr id="0" name=""/>
                      <p:cNvPicPr>
                        <a:picLocks noChangeAspect="1" noChangeArrowheads="1"/>
                      </p:cNvPicPr>
                      <p:nvPr/>
                    </p:nvPicPr>
                    <p:blipFill>
                      <a:blip r:embed="rId4"/>
                      <a:srcRect/>
                      <a:stretch>
                        <a:fillRect/>
                      </a:stretch>
                    </p:blipFill>
                    <p:spPr bwMode="auto">
                      <a:xfrm>
                        <a:off x="2743200" y="1524000"/>
                        <a:ext cx="11772900" cy="8458200"/>
                      </a:xfrm>
                      <a:prstGeom prst="rect">
                        <a:avLst/>
                      </a:prstGeom>
                      <a:solidFill>
                        <a:srgbClr val="0070C0"/>
                      </a:solidFill>
                      <a:ln>
                        <a:noFill/>
                      </a:ln>
                      <a:effectLst/>
                    </p:spPr>
                  </p:pic>
                </p:oleObj>
              </mc:Fallback>
            </mc:AlternateContent>
          </a:graphicData>
        </a:graphic>
      </p:graphicFrame>
    </p:spTree>
    <p:extLst>
      <p:ext uri="{BB962C8B-B14F-4D97-AF65-F5344CB8AC3E}">
        <p14:creationId xmlns:p14="http://schemas.microsoft.com/office/powerpoint/2010/main" val="1086119560"/>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a:xfrm>
            <a:off x="228600" y="133350"/>
            <a:ext cx="8229600" cy="668338"/>
          </a:xfrm>
          <a:ln w="28575">
            <a:noFill/>
            <a:miter lim="800000"/>
            <a:headEnd/>
            <a:tailEnd/>
          </a:ln>
        </p:spPr>
        <p:txBody>
          <a:bodyPr>
            <a:noAutofit/>
          </a:bodyPr>
          <a:lstStyle/>
          <a:p>
            <a:pPr eaLnBrk="1" hangingPunct="1"/>
            <a:r>
              <a:rPr lang="en-US" altLang="en-US" b="1" dirty="0" smtClean="0">
                <a:solidFill>
                  <a:srgbClr val="002060"/>
                </a:solidFill>
                <a:latin typeface="Times New Roman" panose="02020603050405020304" pitchFamily="18" charset="0"/>
                <a:cs typeface="Times New Roman" panose="02020603050405020304" pitchFamily="18" charset="0"/>
              </a:rPr>
              <a:t>Application of HPLC</a:t>
            </a:r>
          </a:p>
        </p:txBody>
      </p:sp>
      <p:sp>
        <p:nvSpPr>
          <p:cNvPr id="32771" name="Rectangle 3"/>
          <p:cNvSpPr>
            <a:spLocks noGrp="1" noChangeArrowheads="1"/>
          </p:cNvSpPr>
          <p:nvPr>
            <p:ph type="body" idx="1"/>
          </p:nvPr>
        </p:nvSpPr>
        <p:spPr>
          <a:xfrm>
            <a:off x="228600" y="1085850"/>
            <a:ext cx="11563350" cy="5638800"/>
          </a:xfrm>
        </p:spPr>
        <p:txBody>
          <a:bodyPr>
            <a:normAutofit fontScale="70000" lnSpcReduction="20000"/>
          </a:bodyPr>
          <a:lstStyle/>
          <a:p>
            <a:pPr marL="609600" indent="-609600">
              <a:lnSpc>
                <a:spcPct val="80000"/>
              </a:lnSpc>
              <a:buNone/>
              <a:defRPr/>
            </a:pPr>
            <a:r>
              <a:rPr lang="en-US" b="1" dirty="0">
                <a:solidFill>
                  <a:srgbClr val="002060"/>
                </a:solidFill>
                <a:latin typeface="Times New Roman" panose="02020603050405020304" pitchFamily="18" charset="0"/>
                <a:cs typeface="Times New Roman" panose="02020603050405020304" pitchFamily="18" charset="0"/>
              </a:rPr>
              <a:t>1</a:t>
            </a:r>
            <a:r>
              <a:rPr lang="en-US" sz="4100" b="1" dirty="0">
                <a:solidFill>
                  <a:srgbClr val="002060"/>
                </a:solidFill>
                <a:latin typeface="Times New Roman" panose="02020603050405020304" pitchFamily="18" charset="0"/>
                <a:cs typeface="Times New Roman" panose="02020603050405020304" pitchFamily="18" charset="0"/>
              </a:rPr>
              <a:t>. Pharmaceuticals industry</a:t>
            </a:r>
          </a:p>
          <a:p>
            <a:pPr marL="609600" indent="-609600">
              <a:lnSpc>
                <a:spcPct val="80000"/>
              </a:lnSpc>
              <a:defRPr/>
            </a:pPr>
            <a:r>
              <a:rPr lang="en-US" sz="4100" dirty="0">
                <a:solidFill>
                  <a:srgbClr val="002060"/>
                </a:solidFill>
                <a:latin typeface="Times New Roman" panose="02020603050405020304" pitchFamily="18" charset="0"/>
                <a:cs typeface="Times New Roman" panose="02020603050405020304" pitchFamily="18" charset="0"/>
              </a:rPr>
              <a:t>To control the drug stability</a:t>
            </a:r>
          </a:p>
          <a:p>
            <a:pPr marL="609600" indent="-609600">
              <a:lnSpc>
                <a:spcPct val="120000"/>
              </a:lnSpc>
              <a:defRPr/>
            </a:pPr>
            <a:r>
              <a:rPr lang="en-US" sz="4100" dirty="0">
                <a:solidFill>
                  <a:srgbClr val="002060"/>
                </a:solidFill>
                <a:latin typeface="Times New Roman" panose="02020603050405020304" pitchFamily="18" charset="0"/>
                <a:cs typeface="Times New Roman" panose="02020603050405020304" pitchFamily="18" charset="0"/>
              </a:rPr>
              <a:t>Quantity  of drug determination from pharmaceutical dosage forms, ex. </a:t>
            </a:r>
            <a:r>
              <a:rPr lang="en-US" sz="4100" dirty="0" err="1">
                <a:solidFill>
                  <a:srgbClr val="002060"/>
                </a:solidFill>
                <a:latin typeface="Times New Roman" panose="02020603050405020304" pitchFamily="18" charset="0"/>
                <a:cs typeface="Times New Roman" panose="02020603050405020304" pitchFamily="18" charset="0"/>
              </a:rPr>
              <a:t>Paracetamol</a:t>
            </a:r>
            <a:r>
              <a:rPr lang="en-US" sz="4100" dirty="0">
                <a:solidFill>
                  <a:srgbClr val="002060"/>
                </a:solidFill>
                <a:latin typeface="Times New Roman" panose="02020603050405020304" pitchFamily="18" charset="0"/>
                <a:cs typeface="Times New Roman" panose="02020603050405020304" pitchFamily="18" charset="0"/>
              </a:rPr>
              <a:t> determination in </a:t>
            </a:r>
            <a:r>
              <a:rPr lang="en-US" sz="4100" dirty="0" err="1">
                <a:solidFill>
                  <a:srgbClr val="002060"/>
                </a:solidFill>
                <a:latin typeface="Times New Roman" panose="02020603050405020304" pitchFamily="18" charset="0"/>
                <a:cs typeface="Times New Roman" panose="02020603050405020304" pitchFamily="18" charset="0"/>
              </a:rPr>
              <a:t>panadol</a:t>
            </a:r>
            <a:r>
              <a:rPr lang="en-US" sz="4100" dirty="0">
                <a:solidFill>
                  <a:srgbClr val="002060"/>
                </a:solidFill>
                <a:latin typeface="Times New Roman" panose="02020603050405020304" pitchFamily="18" charset="0"/>
                <a:cs typeface="Times New Roman" panose="02020603050405020304" pitchFamily="18" charset="0"/>
              </a:rPr>
              <a:t> tablet</a:t>
            </a:r>
          </a:p>
          <a:p>
            <a:pPr marL="609600" indent="-609600">
              <a:lnSpc>
                <a:spcPct val="80000"/>
              </a:lnSpc>
              <a:defRPr/>
            </a:pPr>
            <a:r>
              <a:rPr lang="en-US" sz="4100" dirty="0">
                <a:solidFill>
                  <a:srgbClr val="002060"/>
                </a:solidFill>
                <a:latin typeface="Times New Roman" panose="02020603050405020304" pitchFamily="18" charset="0"/>
                <a:cs typeface="Times New Roman" panose="02020603050405020304" pitchFamily="18" charset="0"/>
              </a:rPr>
              <a:t>Quantity of drug determination from biological fluids, ex: blood glucose </a:t>
            </a:r>
            <a:r>
              <a:rPr lang="en-US" sz="4100" dirty="0" smtClean="0">
                <a:solidFill>
                  <a:srgbClr val="002060"/>
                </a:solidFill>
                <a:latin typeface="Times New Roman" panose="02020603050405020304" pitchFamily="18" charset="0"/>
                <a:cs typeface="Times New Roman" panose="02020603050405020304" pitchFamily="18" charset="0"/>
              </a:rPr>
              <a:t>level</a:t>
            </a:r>
          </a:p>
          <a:p>
            <a:pPr marL="609600" indent="-609600">
              <a:lnSpc>
                <a:spcPct val="80000"/>
              </a:lnSpc>
              <a:defRPr/>
            </a:pPr>
            <a:endParaRPr lang="en-US" sz="4100" dirty="0">
              <a:solidFill>
                <a:srgbClr val="002060"/>
              </a:solidFill>
              <a:latin typeface="Times New Roman" panose="02020603050405020304" pitchFamily="18" charset="0"/>
              <a:cs typeface="Times New Roman" panose="02020603050405020304" pitchFamily="18" charset="0"/>
            </a:endParaRPr>
          </a:p>
          <a:p>
            <a:pPr marL="609600" indent="-609600">
              <a:lnSpc>
                <a:spcPct val="80000"/>
              </a:lnSpc>
              <a:buNone/>
              <a:defRPr/>
            </a:pPr>
            <a:r>
              <a:rPr lang="en-US" sz="4100" b="1" dirty="0">
                <a:solidFill>
                  <a:srgbClr val="002060"/>
                </a:solidFill>
                <a:latin typeface="Times New Roman" panose="02020603050405020304" pitchFamily="18" charset="0"/>
                <a:cs typeface="Times New Roman" panose="02020603050405020304" pitchFamily="18" charset="0"/>
              </a:rPr>
              <a:t>2. Analysis of natural contamination</a:t>
            </a:r>
          </a:p>
          <a:p>
            <a:pPr>
              <a:lnSpc>
                <a:spcPct val="80000"/>
              </a:lnSpc>
              <a:defRPr/>
            </a:pPr>
            <a:r>
              <a:rPr lang="en-US" sz="4100" dirty="0" smtClean="0">
                <a:solidFill>
                  <a:srgbClr val="002060"/>
                </a:solidFill>
                <a:latin typeface="Times New Roman" panose="02020603050405020304" pitchFamily="18" charset="0"/>
                <a:cs typeface="Times New Roman" panose="02020603050405020304" pitchFamily="18" charset="0"/>
              </a:rPr>
              <a:t>Phenol </a:t>
            </a:r>
            <a:r>
              <a:rPr lang="en-US" sz="4100" dirty="0">
                <a:solidFill>
                  <a:srgbClr val="002060"/>
                </a:solidFill>
                <a:latin typeface="Times New Roman" panose="02020603050405020304" pitchFamily="18" charset="0"/>
                <a:cs typeface="Times New Roman" panose="02020603050405020304" pitchFamily="18" charset="0"/>
              </a:rPr>
              <a:t>&amp; Mercury from sea water</a:t>
            </a:r>
          </a:p>
          <a:p>
            <a:pPr marL="609600" indent="-609600">
              <a:lnSpc>
                <a:spcPct val="80000"/>
              </a:lnSpc>
              <a:buNone/>
              <a:defRPr/>
            </a:pPr>
            <a:r>
              <a:rPr lang="en-US" sz="4100" dirty="0">
                <a:solidFill>
                  <a:srgbClr val="002060"/>
                </a:solidFill>
                <a:latin typeface="Times New Roman" panose="02020603050405020304" pitchFamily="18" charset="0"/>
                <a:cs typeface="Times New Roman" panose="02020603050405020304" pitchFamily="18" charset="0"/>
              </a:rPr>
              <a:t>	</a:t>
            </a:r>
          </a:p>
          <a:p>
            <a:pPr marL="609600" indent="-609600">
              <a:lnSpc>
                <a:spcPct val="80000"/>
              </a:lnSpc>
              <a:buNone/>
              <a:defRPr/>
            </a:pPr>
            <a:r>
              <a:rPr lang="en-US" sz="4100" b="1" dirty="0">
                <a:solidFill>
                  <a:srgbClr val="002060"/>
                </a:solidFill>
                <a:latin typeface="Times New Roman" panose="02020603050405020304" pitchFamily="18" charset="0"/>
                <a:cs typeface="Times New Roman" panose="02020603050405020304" pitchFamily="18" charset="0"/>
              </a:rPr>
              <a:t>3. Forensic test</a:t>
            </a:r>
          </a:p>
          <a:p>
            <a:pPr>
              <a:lnSpc>
                <a:spcPct val="80000"/>
              </a:lnSpc>
              <a:defRPr/>
            </a:pPr>
            <a:r>
              <a:rPr lang="en-US" sz="4100" dirty="0" smtClean="0">
                <a:solidFill>
                  <a:srgbClr val="002060"/>
                </a:solidFill>
                <a:latin typeface="Times New Roman" panose="02020603050405020304" pitchFamily="18" charset="0"/>
                <a:cs typeface="Times New Roman" panose="02020603050405020304" pitchFamily="18" charset="0"/>
              </a:rPr>
              <a:t> </a:t>
            </a:r>
            <a:r>
              <a:rPr lang="en-US" sz="4100" dirty="0">
                <a:solidFill>
                  <a:srgbClr val="002060"/>
                </a:solidFill>
                <a:latin typeface="Times New Roman" panose="02020603050405020304" pitchFamily="18" charset="0"/>
                <a:cs typeface="Times New Roman" panose="02020603050405020304" pitchFamily="18" charset="0"/>
              </a:rPr>
              <a:t>Determination of steroid in blood, urine &amp; sweat.</a:t>
            </a:r>
          </a:p>
          <a:p>
            <a:pPr eaLnBrk="1" hangingPunct="1">
              <a:lnSpc>
                <a:spcPct val="80000"/>
              </a:lnSpc>
              <a:buFontTx/>
              <a:buNone/>
              <a:defRPr/>
            </a:pPr>
            <a:r>
              <a:rPr lang="en-US" sz="4100" b="1" dirty="0">
                <a:solidFill>
                  <a:srgbClr val="002060"/>
                </a:solidFill>
                <a:latin typeface="Times New Roman" panose="02020603050405020304" pitchFamily="18" charset="0"/>
                <a:cs typeface="Times New Roman" panose="02020603050405020304" pitchFamily="18" charset="0"/>
              </a:rPr>
              <a:t>4. Clinical test</a:t>
            </a:r>
          </a:p>
          <a:p>
            <a:pPr eaLnBrk="1" hangingPunct="1">
              <a:lnSpc>
                <a:spcPct val="80000"/>
              </a:lnSpc>
              <a:buFontTx/>
              <a:buNone/>
              <a:defRPr/>
            </a:pPr>
            <a:r>
              <a:rPr lang="en-US" sz="4100" dirty="0">
                <a:latin typeface="Century Gothic" pitchFamily="34" charset="0"/>
              </a:rPr>
              <a:t>	</a:t>
            </a:r>
          </a:p>
          <a:p>
            <a:pPr marL="609600" indent="-609600">
              <a:lnSpc>
                <a:spcPct val="80000"/>
              </a:lnSpc>
              <a:buNone/>
              <a:defRPr/>
            </a:pPr>
            <a:endParaRPr lang="en-US" sz="2400" dirty="0">
              <a:latin typeface="Century Gothic" pitchFamily="34" charset="0"/>
            </a:endParaRPr>
          </a:p>
          <a:p>
            <a:pPr marL="609600" indent="-609600">
              <a:lnSpc>
                <a:spcPct val="80000"/>
              </a:lnSpc>
              <a:buNone/>
              <a:defRPr/>
            </a:pPr>
            <a:endParaRPr lang="en-US" sz="2400" dirty="0">
              <a:latin typeface="Century Gothic" pitchFamily="34" charset="0"/>
            </a:endParaRPr>
          </a:p>
        </p:txBody>
      </p:sp>
    </p:spTree>
    <p:extLst>
      <p:ext uri="{BB962C8B-B14F-4D97-AF65-F5344CB8AC3E}">
        <p14:creationId xmlns:p14="http://schemas.microsoft.com/office/powerpoint/2010/main" val="187420147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1" name="Rectangle 2"/>
          <p:cNvSpPr>
            <a:spLocks noGrp="1" noChangeArrowheads="1"/>
          </p:cNvSpPr>
          <p:nvPr>
            <p:ph type="title"/>
          </p:nvPr>
        </p:nvSpPr>
        <p:spPr>
          <a:xfrm>
            <a:off x="209550" y="0"/>
            <a:ext cx="5386789" cy="1143000"/>
          </a:xfrm>
        </p:spPr>
        <p:txBody>
          <a:bodyPr/>
          <a:lstStyle/>
          <a:p>
            <a:r>
              <a:rPr lang="en-US" altLang="en-US" b="1" dirty="0" smtClean="0">
                <a:solidFill>
                  <a:srgbClr val="002060"/>
                </a:solidFill>
                <a:latin typeface="Times New Roman" panose="02020603050405020304" pitchFamily="18" charset="0"/>
                <a:cs typeface="Times New Roman" panose="02020603050405020304" pitchFamily="18" charset="0"/>
              </a:rPr>
              <a:t>HPLC Applications</a:t>
            </a:r>
          </a:p>
        </p:txBody>
      </p:sp>
      <p:grpSp>
        <p:nvGrpSpPr>
          <p:cNvPr id="4102" name="Group 30"/>
          <p:cNvGrpSpPr>
            <a:grpSpLocks/>
          </p:cNvGrpSpPr>
          <p:nvPr/>
        </p:nvGrpSpPr>
        <p:grpSpPr bwMode="auto">
          <a:xfrm>
            <a:off x="297469" y="343954"/>
            <a:ext cx="11820237" cy="6416930"/>
            <a:chOff x="602" y="459"/>
            <a:chExt cx="5724" cy="4580"/>
          </a:xfrm>
        </p:grpSpPr>
        <p:pic>
          <p:nvPicPr>
            <p:cNvPr id="4103" name="Picture 3" descr="environ_ind"/>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2" y="3515"/>
              <a:ext cx="1200" cy="6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4" name="Picture 4" descr="CHEM_IND"/>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2" y="1291"/>
              <a:ext cx="582" cy="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5" name="Picture 5" descr="consum_ind"/>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333" y="798"/>
              <a:ext cx="786" cy="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6" name="Picture 6" descr="pharm_ind"/>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72" y="3014"/>
              <a:ext cx="804"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098" name="Object 2"/>
            <p:cNvGraphicFramePr>
              <a:graphicFrameLocks noChangeAspect="1"/>
            </p:cNvGraphicFramePr>
            <p:nvPr/>
          </p:nvGraphicFramePr>
          <p:xfrm>
            <a:off x="3497" y="933"/>
            <a:ext cx="669" cy="891"/>
          </p:xfrm>
          <a:graphic>
            <a:graphicData uri="http://schemas.openxmlformats.org/presentationml/2006/ole">
              <mc:AlternateContent xmlns:mc="http://schemas.openxmlformats.org/markup-compatibility/2006">
                <mc:Choice xmlns:v="urn:schemas-microsoft-com:vml" Requires="v">
                  <p:oleObj spid="_x0000_s4149" name="CorelPhotoPaint.Image.7" r:id="rId8" imgW="990350" imgH="758889" progId="CorelPhotoPaint.Image.7">
                    <p:embed/>
                  </p:oleObj>
                </mc:Choice>
                <mc:Fallback>
                  <p:oleObj name="CorelPhotoPaint.Image.7" r:id="rId8" imgW="990350" imgH="758889" progId="CorelPhotoPaint.Image.7">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l="2153" t="3746" r="44498" b="3539"/>
                        <a:stretch>
                          <a:fillRect/>
                        </a:stretch>
                      </p:blipFill>
                      <p:spPr bwMode="auto">
                        <a:xfrm>
                          <a:off x="3497" y="933"/>
                          <a:ext cx="669" cy="8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4107" name="Group 10"/>
            <p:cNvGrpSpPr>
              <a:grpSpLocks/>
            </p:cNvGrpSpPr>
            <p:nvPr/>
          </p:nvGrpSpPr>
          <p:grpSpPr bwMode="auto">
            <a:xfrm>
              <a:off x="4861" y="3383"/>
              <a:ext cx="1245" cy="795"/>
              <a:chOff x="4912" y="2855"/>
              <a:chExt cx="1245" cy="795"/>
            </a:xfrm>
          </p:grpSpPr>
          <p:graphicFrame>
            <p:nvGraphicFramePr>
              <p:cNvPr id="4099" name="Object 3"/>
              <p:cNvGraphicFramePr>
                <a:graphicFrameLocks noChangeAspect="1"/>
              </p:cNvGraphicFramePr>
              <p:nvPr>
                <p:extLst>
                  <p:ext uri="{D42A27DB-BD31-4B8C-83A1-F6EECF244321}">
                    <p14:modId xmlns:p14="http://schemas.microsoft.com/office/powerpoint/2010/main" val="2245180319"/>
                  </p:ext>
                </p:extLst>
              </p:nvPr>
            </p:nvGraphicFramePr>
            <p:xfrm>
              <a:off x="5173" y="2855"/>
              <a:ext cx="984" cy="795"/>
            </p:xfrm>
            <a:graphic>
              <a:graphicData uri="http://schemas.openxmlformats.org/presentationml/2006/ole">
                <mc:AlternateContent xmlns:mc="http://schemas.openxmlformats.org/markup-compatibility/2006">
                  <mc:Choice xmlns:v="urn:schemas-microsoft-com:vml" Requires="v">
                    <p:oleObj spid="_x0000_s4150" name="CorelPhotoPaint.Image.7" r:id="rId10" imgW="990350" imgH="801354" progId="CorelPhotoPaint.Image.7">
                      <p:embed/>
                    </p:oleObj>
                  </mc:Choice>
                  <mc:Fallback>
                    <p:oleObj name="CorelPhotoPaint.Image.7" r:id="rId10" imgW="990350" imgH="801354" progId="CorelPhotoPaint.Image.7">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173" y="2855"/>
                            <a:ext cx="984" cy="7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4100" name="Object 4"/>
              <p:cNvGraphicFramePr>
                <a:graphicFrameLocks noChangeAspect="1"/>
              </p:cNvGraphicFramePr>
              <p:nvPr>
                <p:extLst>
                  <p:ext uri="{D42A27DB-BD31-4B8C-83A1-F6EECF244321}">
                    <p14:modId xmlns:p14="http://schemas.microsoft.com/office/powerpoint/2010/main" val="402024737"/>
                  </p:ext>
                </p:extLst>
              </p:nvPr>
            </p:nvGraphicFramePr>
            <p:xfrm>
              <a:off x="4912" y="3169"/>
              <a:ext cx="380" cy="472"/>
            </p:xfrm>
            <a:graphic>
              <a:graphicData uri="http://schemas.openxmlformats.org/presentationml/2006/ole">
                <mc:AlternateContent xmlns:mc="http://schemas.openxmlformats.org/markup-compatibility/2006">
                  <mc:Choice xmlns:v="urn:schemas-microsoft-com:vml" Requires="v">
                    <p:oleObj spid="_x0000_s4151" name="CorelPhotoPaint.Image.7" r:id="rId12" imgW="990350" imgH="1231186" progId="CorelPhotoPaint.Image.7">
                      <p:embed/>
                    </p:oleObj>
                  </mc:Choice>
                  <mc:Fallback>
                    <p:oleObj name="CorelPhotoPaint.Image.7" r:id="rId12" imgW="990350" imgH="1231186" progId="CorelPhotoPaint.Image.7">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912" y="3169"/>
                            <a:ext cx="380" cy="4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sp>
          <p:nvSpPr>
            <p:cNvPr id="4108" name="Text Box 11"/>
            <p:cNvSpPr txBox="1">
              <a:spLocks noChangeArrowheads="1"/>
            </p:cNvSpPr>
            <p:nvPr/>
          </p:nvSpPr>
          <p:spPr bwMode="auto">
            <a:xfrm>
              <a:off x="602" y="1006"/>
              <a:ext cx="568"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b="1" dirty="0">
                  <a:solidFill>
                    <a:srgbClr val="FF0000"/>
                  </a:solidFill>
                  <a:cs typeface="Times New Roman" panose="02020603050405020304" pitchFamily="18" charset="0"/>
                </a:rPr>
                <a:t>Chemical</a:t>
              </a:r>
              <a:r>
                <a:rPr lang="en-US" altLang="en-US" sz="1600" b="1" dirty="0">
                  <a:solidFill>
                    <a:srgbClr val="FF0000"/>
                  </a:solidFill>
                  <a:cs typeface="Times New Roman" panose="02020603050405020304" pitchFamily="18" charset="0"/>
                </a:rPr>
                <a:t> </a:t>
              </a:r>
            </a:p>
          </p:txBody>
        </p:sp>
        <p:sp>
          <p:nvSpPr>
            <p:cNvPr id="4109" name="Text Box 13"/>
            <p:cNvSpPr txBox="1">
              <a:spLocks noChangeArrowheads="1"/>
            </p:cNvSpPr>
            <p:nvPr/>
          </p:nvSpPr>
          <p:spPr bwMode="auto">
            <a:xfrm>
              <a:off x="618" y="3147"/>
              <a:ext cx="808"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b="1" dirty="0">
                  <a:solidFill>
                    <a:srgbClr val="FF0000"/>
                  </a:solidFill>
                  <a:cs typeface="Times New Roman" panose="02020603050405020304" pitchFamily="18" charset="0"/>
                </a:rPr>
                <a:t>Environmental</a:t>
              </a:r>
              <a:endParaRPr lang="en-US" altLang="en-US" sz="1600" b="1" dirty="0">
                <a:solidFill>
                  <a:srgbClr val="FF0000"/>
                </a:solidFill>
                <a:cs typeface="Times New Roman" panose="02020603050405020304" pitchFamily="18" charset="0"/>
              </a:endParaRPr>
            </a:p>
          </p:txBody>
        </p:sp>
        <p:sp>
          <p:nvSpPr>
            <p:cNvPr id="4110" name="Text Box 14"/>
            <p:cNvSpPr txBox="1">
              <a:spLocks noChangeArrowheads="1"/>
            </p:cNvSpPr>
            <p:nvPr/>
          </p:nvSpPr>
          <p:spPr bwMode="auto">
            <a:xfrm>
              <a:off x="2905" y="2681"/>
              <a:ext cx="1116"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b="1" dirty="0">
                  <a:solidFill>
                    <a:srgbClr val="FF0000"/>
                  </a:solidFill>
                  <a:cs typeface="Times New Roman" panose="02020603050405020304" pitchFamily="18" charset="0"/>
                </a:rPr>
                <a:t>Pharmaceuticals</a:t>
              </a:r>
            </a:p>
          </p:txBody>
        </p:sp>
        <p:sp>
          <p:nvSpPr>
            <p:cNvPr id="4111" name="Text Box 16"/>
            <p:cNvSpPr txBox="1">
              <a:spLocks noChangeArrowheads="1"/>
            </p:cNvSpPr>
            <p:nvPr/>
          </p:nvSpPr>
          <p:spPr bwMode="auto">
            <a:xfrm>
              <a:off x="5195" y="459"/>
              <a:ext cx="990"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b="1" dirty="0">
                  <a:solidFill>
                    <a:srgbClr val="FF0000"/>
                  </a:solidFill>
                  <a:cs typeface="Times New Roman" panose="02020603050405020304" pitchFamily="18" charset="0"/>
                </a:rPr>
                <a:t>Consumer</a:t>
              </a:r>
              <a:r>
                <a:rPr lang="en-US" altLang="en-US" sz="1600" b="1" dirty="0">
                  <a:solidFill>
                    <a:srgbClr val="FF0000"/>
                  </a:solidFill>
                  <a:cs typeface="Times New Roman" panose="02020603050405020304" pitchFamily="18" charset="0"/>
                </a:rPr>
                <a:t> Products</a:t>
              </a:r>
            </a:p>
          </p:txBody>
        </p:sp>
        <p:sp>
          <p:nvSpPr>
            <p:cNvPr id="4112" name="Text Box 17"/>
            <p:cNvSpPr txBox="1">
              <a:spLocks noChangeArrowheads="1"/>
            </p:cNvSpPr>
            <p:nvPr/>
          </p:nvSpPr>
          <p:spPr bwMode="auto">
            <a:xfrm>
              <a:off x="5468" y="3072"/>
              <a:ext cx="422"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600" b="1" dirty="0">
                  <a:solidFill>
                    <a:srgbClr val="FF0000"/>
                  </a:solidFill>
                  <a:cs typeface="Times New Roman" panose="02020603050405020304" pitchFamily="18" charset="0"/>
                </a:rPr>
                <a:t>Clinical</a:t>
              </a:r>
            </a:p>
          </p:txBody>
        </p:sp>
        <p:sp>
          <p:nvSpPr>
            <p:cNvPr id="4113" name="Text Box 21"/>
            <p:cNvSpPr txBox="1">
              <a:spLocks noChangeArrowheads="1"/>
            </p:cNvSpPr>
            <p:nvPr/>
          </p:nvSpPr>
          <p:spPr bwMode="auto">
            <a:xfrm>
              <a:off x="1245" y="1402"/>
              <a:ext cx="975" cy="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dirty="0">
                  <a:solidFill>
                    <a:srgbClr val="002060"/>
                  </a:solidFill>
                </a:rPr>
                <a:t>polystyrenes</a:t>
              </a:r>
            </a:p>
            <a:p>
              <a:r>
                <a:rPr lang="en-US" altLang="en-US" sz="1800" dirty="0">
                  <a:solidFill>
                    <a:srgbClr val="002060"/>
                  </a:solidFill>
                </a:rPr>
                <a:t>dyes</a:t>
              </a:r>
            </a:p>
            <a:p>
              <a:r>
                <a:rPr lang="en-US" altLang="en-US" sz="1800" dirty="0">
                  <a:solidFill>
                    <a:srgbClr val="002060"/>
                  </a:solidFill>
                </a:rPr>
                <a:t>phthalates</a:t>
              </a:r>
            </a:p>
            <a:p>
              <a:endParaRPr lang="en-US" altLang="en-US" sz="1400" dirty="0"/>
            </a:p>
            <a:p>
              <a:endParaRPr lang="en-US" altLang="en-US" sz="1400" dirty="0"/>
            </a:p>
          </p:txBody>
        </p:sp>
        <p:sp>
          <p:nvSpPr>
            <p:cNvPr id="4114" name="Text Box 22"/>
            <p:cNvSpPr txBox="1">
              <a:spLocks noChangeArrowheads="1"/>
            </p:cNvSpPr>
            <p:nvPr/>
          </p:nvSpPr>
          <p:spPr bwMode="auto">
            <a:xfrm>
              <a:off x="2972" y="3780"/>
              <a:ext cx="1049" cy="1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dirty="0" err="1">
                  <a:solidFill>
                    <a:srgbClr val="002060"/>
                  </a:solidFill>
                </a:rPr>
                <a:t>tetracyclines</a:t>
              </a:r>
              <a:endParaRPr lang="en-US" altLang="en-US" sz="1800" dirty="0">
                <a:solidFill>
                  <a:srgbClr val="002060"/>
                </a:solidFill>
              </a:endParaRPr>
            </a:p>
            <a:p>
              <a:r>
                <a:rPr lang="en-US" altLang="en-US" sz="1800" dirty="0">
                  <a:solidFill>
                    <a:srgbClr val="002060"/>
                  </a:solidFill>
                </a:rPr>
                <a:t>corticosteroids</a:t>
              </a:r>
            </a:p>
            <a:p>
              <a:r>
                <a:rPr lang="en-US" altLang="en-US" sz="1800" dirty="0">
                  <a:solidFill>
                    <a:srgbClr val="002060"/>
                  </a:solidFill>
                </a:rPr>
                <a:t>antidepressants</a:t>
              </a:r>
            </a:p>
            <a:p>
              <a:r>
                <a:rPr lang="en-US" altLang="en-US" sz="1800" dirty="0">
                  <a:solidFill>
                    <a:srgbClr val="002060"/>
                  </a:solidFill>
                </a:rPr>
                <a:t>barbiturates</a:t>
              </a:r>
            </a:p>
            <a:p>
              <a:endParaRPr lang="en-US" altLang="en-US" sz="1400" dirty="0"/>
            </a:p>
            <a:p>
              <a:endParaRPr lang="en-US" altLang="en-US" sz="1400" dirty="0"/>
            </a:p>
          </p:txBody>
        </p:sp>
        <p:sp>
          <p:nvSpPr>
            <p:cNvPr id="4115" name="Text Box 23"/>
            <p:cNvSpPr txBox="1">
              <a:spLocks noChangeArrowheads="1"/>
            </p:cNvSpPr>
            <p:nvPr/>
          </p:nvSpPr>
          <p:spPr bwMode="auto">
            <a:xfrm>
              <a:off x="5333" y="4380"/>
              <a:ext cx="993" cy="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dirty="0">
                  <a:solidFill>
                    <a:srgbClr val="002060"/>
                  </a:solidFill>
                </a:rPr>
                <a:t>amino acids</a:t>
              </a:r>
            </a:p>
            <a:p>
              <a:r>
                <a:rPr lang="en-US" altLang="en-US" sz="1800" dirty="0">
                  <a:solidFill>
                    <a:srgbClr val="002060"/>
                  </a:solidFill>
                </a:rPr>
                <a:t>vitamins</a:t>
              </a:r>
            </a:p>
            <a:p>
              <a:r>
                <a:rPr lang="en-US" altLang="en-US" sz="1800" dirty="0">
                  <a:solidFill>
                    <a:srgbClr val="002060"/>
                  </a:solidFill>
                </a:rPr>
                <a:t>homocysteine</a:t>
              </a:r>
            </a:p>
          </p:txBody>
        </p:sp>
        <p:grpSp>
          <p:nvGrpSpPr>
            <p:cNvPr id="4116" name="Group 29"/>
            <p:cNvGrpSpPr>
              <a:grpSpLocks/>
            </p:cNvGrpSpPr>
            <p:nvPr/>
          </p:nvGrpSpPr>
          <p:grpSpPr bwMode="auto">
            <a:xfrm>
              <a:off x="3535" y="555"/>
              <a:ext cx="1422" cy="1169"/>
              <a:chOff x="3620" y="759"/>
              <a:chExt cx="1422" cy="1169"/>
            </a:xfrm>
          </p:grpSpPr>
          <p:sp>
            <p:nvSpPr>
              <p:cNvPr id="4119" name="Text Box 15"/>
              <p:cNvSpPr txBox="1">
                <a:spLocks noChangeArrowheads="1"/>
              </p:cNvSpPr>
              <p:nvPr/>
            </p:nvSpPr>
            <p:spPr bwMode="auto">
              <a:xfrm>
                <a:off x="3620" y="759"/>
                <a:ext cx="586"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b="1" dirty="0">
                    <a:solidFill>
                      <a:srgbClr val="FF0000"/>
                    </a:solidFill>
                    <a:cs typeface="Times New Roman" panose="02020603050405020304" pitchFamily="18" charset="0"/>
                  </a:rPr>
                  <a:t>Bioscience</a:t>
                </a:r>
                <a:endParaRPr lang="en-US" altLang="en-US" sz="1600" b="1" dirty="0">
                  <a:solidFill>
                    <a:srgbClr val="FF0000"/>
                  </a:solidFill>
                  <a:cs typeface="Times New Roman" panose="02020603050405020304" pitchFamily="18" charset="0"/>
                </a:endParaRPr>
              </a:p>
            </p:txBody>
          </p:sp>
          <p:sp>
            <p:nvSpPr>
              <p:cNvPr id="4120" name="Text Box 25"/>
              <p:cNvSpPr txBox="1">
                <a:spLocks noChangeArrowheads="1"/>
              </p:cNvSpPr>
              <p:nvPr/>
            </p:nvSpPr>
            <p:spPr bwMode="auto">
              <a:xfrm>
                <a:off x="4270" y="1269"/>
                <a:ext cx="772" cy="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dirty="0">
                    <a:solidFill>
                      <a:srgbClr val="002060"/>
                    </a:solidFill>
                  </a:rPr>
                  <a:t>proteins</a:t>
                </a:r>
              </a:p>
              <a:p>
                <a:r>
                  <a:rPr lang="en-US" altLang="en-US" sz="1800" dirty="0">
                    <a:solidFill>
                      <a:srgbClr val="002060"/>
                    </a:solidFill>
                  </a:rPr>
                  <a:t>peptides</a:t>
                </a:r>
              </a:p>
              <a:p>
                <a:r>
                  <a:rPr lang="en-US" altLang="en-US" sz="1800" dirty="0">
                    <a:solidFill>
                      <a:srgbClr val="002060"/>
                    </a:solidFill>
                  </a:rPr>
                  <a:t>nucleotides</a:t>
                </a:r>
              </a:p>
            </p:txBody>
          </p:sp>
        </p:grpSp>
        <p:sp>
          <p:nvSpPr>
            <p:cNvPr id="4117" name="Text Box 27"/>
            <p:cNvSpPr txBox="1">
              <a:spLocks noChangeArrowheads="1"/>
            </p:cNvSpPr>
            <p:nvPr/>
          </p:nvSpPr>
          <p:spPr bwMode="auto">
            <a:xfrm>
              <a:off x="5333" y="1850"/>
              <a:ext cx="907" cy="8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dirty="0">
                  <a:solidFill>
                    <a:srgbClr val="002060"/>
                  </a:solidFill>
                </a:rPr>
                <a:t>lipids</a:t>
              </a:r>
            </a:p>
            <a:p>
              <a:r>
                <a:rPr lang="en-US" altLang="en-US" sz="1800" dirty="0">
                  <a:solidFill>
                    <a:srgbClr val="002060"/>
                  </a:solidFill>
                </a:rPr>
                <a:t>antioxidants</a:t>
              </a:r>
            </a:p>
            <a:p>
              <a:r>
                <a:rPr lang="en-US" altLang="en-US" sz="1800" dirty="0">
                  <a:solidFill>
                    <a:srgbClr val="002060"/>
                  </a:solidFill>
                </a:rPr>
                <a:t>sugars</a:t>
              </a:r>
            </a:p>
            <a:p>
              <a:endParaRPr lang="en-US" altLang="en-US" sz="1800" dirty="0"/>
            </a:p>
          </p:txBody>
        </p:sp>
        <p:sp>
          <p:nvSpPr>
            <p:cNvPr id="4118" name="Text Box 28"/>
            <p:cNvSpPr txBox="1">
              <a:spLocks noChangeArrowheads="1"/>
            </p:cNvSpPr>
            <p:nvPr/>
          </p:nvSpPr>
          <p:spPr bwMode="auto">
            <a:xfrm>
              <a:off x="618" y="4216"/>
              <a:ext cx="1316" cy="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dirty="0" err="1">
                  <a:solidFill>
                    <a:srgbClr val="002060"/>
                  </a:solidFill>
                </a:rPr>
                <a:t>polyaromatic</a:t>
              </a:r>
              <a:r>
                <a:rPr lang="en-US" altLang="en-US" sz="1800" dirty="0">
                  <a:solidFill>
                    <a:srgbClr val="002060"/>
                  </a:solidFill>
                </a:rPr>
                <a:t> hydrocarbons</a:t>
              </a:r>
            </a:p>
            <a:p>
              <a:r>
                <a:rPr lang="en-US" altLang="en-US" sz="1800" dirty="0">
                  <a:solidFill>
                    <a:srgbClr val="002060"/>
                  </a:solidFill>
                </a:rPr>
                <a:t>Inorganic ions</a:t>
              </a:r>
            </a:p>
            <a:p>
              <a:r>
                <a:rPr lang="en-US" altLang="en-US" sz="1800" dirty="0">
                  <a:solidFill>
                    <a:srgbClr val="002060"/>
                  </a:solidFill>
                </a:rPr>
                <a:t>herbicides</a:t>
              </a:r>
            </a:p>
          </p:txBody>
        </p:sp>
      </p:grpSp>
    </p:spTree>
    <p:extLst>
      <p:ext uri="{BB962C8B-B14F-4D97-AF65-F5344CB8AC3E}">
        <p14:creationId xmlns:p14="http://schemas.microsoft.com/office/powerpoint/2010/main" val="413808013"/>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a:xfrm>
            <a:off x="0" y="0"/>
            <a:ext cx="12001500" cy="1143000"/>
          </a:xfrm>
        </p:spPr>
        <p:txBody>
          <a:bodyPr>
            <a:noAutofit/>
          </a:bodyPr>
          <a:lstStyle/>
          <a:p>
            <a:pPr eaLnBrk="1" hangingPunct="1"/>
            <a:r>
              <a:rPr lang="en-US" altLang="en-US" sz="4000" b="1" dirty="0" smtClean="0">
                <a:solidFill>
                  <a:srgbClr val="002060"/>
                </a:solidFill>
                <a:latin typeface="Times New Roman" panose="02020603050405020304" pitchFamily="18" charset="0"/>
                <a:cs typeface="Times New Roman" panose="02020603050405020304" pitchFamily="18" charset="0"/>
              </a:rPr>
              <a:t>The Factors Which Influence The HPLC Performance:</a:t>
            </a:r>
            <a:endParaRPr lang="en-US" altLang="en-US" sz="4000" b="1" dirty="0">
              <a:solidFill>
                <a:srgbClr val="002060"/>
              </a:solidFill>
              <a:latin typeface="Times New Roman" panose="02020603050405020304" pitchFamily="18" charset="0"/>
              <a:cs typeface="Times New Roman" panose="02020603050405020304" pitchFamily="18" charset="0"/>
            </a:endParaRPr>
          </a:p>
        </p:txBody>
      </p:sp>
      <p:sp>
        <p:nvSpPr>
          <p:cNvPr id="33795" name="Rectangle 3"/>
          <p:cNvSpPr>
            <a:spLocks noGrp="1" noChangeArrowheads="1"/>
          </p:cNvSpPr>
          <p:nvPr>
            <p:ph type="body" idx="1"/>
          </p:nvPr>
        </p:nvSpPr>
        <p:spPr>
          <a:xfrm>
            <a:off x="285750" y="2400300"/>
            <a:ext cx="9963150" cy="4876800"/>
          </a:xfrm>
        </p:spPr>
        <p:txBody>
          <a:bodyPr>
            <a:normAutofit lnSpcReduction="10000"/>
          </a:bodyPr>
          <a:lstStyle/>
          <a:p>
            <a:pPr>
              <a:lnSpc>
                <a:spcPct val="80000"/>
              </a:lnSpc>
            </a:pPr>
            <a:r>
              <a:rPr lang="en-US" altLang="en-US" sz="3600" b="1" dirty="0">
                <a:solidFill>
                  <a:srgbClr val="002060"/>
                </a:solidFill>
                <a:latin typeface="Times New Roman" panose="02020603050405020304" pitchFamily="18" charset="0"/>
                <a:cs typeface="Times New Roman" panose="02020603050405020304" pitchFamily="18" charset="0"/>
              </a:rPr>
              <a:t>Internal diameter of column</a:t>
            </a:r>
          </a:p>
          <a:p>
            <a:pPr marL="0" indent="0">
              <a:lnSpc>
                <a:spcPct val="80000"/>
              </a:lnSpc>
              <a:buNone/>
            </a:pPr>
            <a:r>
              <a:rPr lang="en-US" altLang="en-US" sz="3600" dirty="0">
                <a:solidFill>
                  <a:srgbClr val="002060"/>
                </a:solidFill>
                <a:latin typeface="Times New Roman" panose="02020603050405020304" pitchFamily="18" charset="0"/>
                <a:cs typeface="Times New Roman" panose="02020603050405020304" pitchFamily="18" charset="0"/>
              </a:rPr>
              <a:t>T</a:t>
            </a:r>
            <a:r>
              <a:rPr lang="en-US" altLang="en-US" sz="3600" dirty="0" smtClean="0">
                <a:solidFill>
                  <a:srgbClr val="002060"/>
                </a:solidFill>
                <a:latin typeface="Times New Roman" panose="02020603050405020304" pitchFamily="18" charset="0"/>
                <a:cs typeface="Times New Roman" panose="02020603050405020304" pitchFamily="18" charset="0"/>
              </a:rPr>
              <a:t>he </a:t>
            </a:r>
            <a:r>
              <a:rPr lang="en-US" altLang="en-US" sz="3600" dirty="0">
                <a:solidFill>
                  <a:srgbClr val="002060"/>
                </a:solidFill>
                <a:latin typeface="Times New Roman" panose="02020603050405020304" pitchFamily="18" charset="0"/>
                <a:cs typeface="Times New Roman" panose="02020603050405020304" pitchFamily="18" charset="0"/>
              </a:rPr>
              <a:t>smaller in diameter, the higher in </a:t>
            </a:r>
            <a:r>
              <a:rPr lang="en-US" altLang="en-US" sz="3600" dirty="0" smtClean="0">
                <a:solidFill>
                  <a:srgbClr val="002060"/>
                </a:solidFill>
                <a:latin typeface="Times New Roman" panose="02020603050405020304" pitchFamily="18" charset="0"/>
                <a:cs typeface="Times New Roman" panose="02020603050405020304" pitchFamily="18" charset="0"/>
              </a:rPr>
              <a:t>sensitivity.</a:t>
            </a:r>
            <a:endParaRPr lang="en-US" altLang="en-US" sz="3600" dirty="0">
              <a:solidFill>
                <a:srgbClr val="002060"/>
              </a:solidFill>
              <a:latin typeface="Times New Roman" panose="02020603050405020304" pitchFamily="18" charset="0"/>
              <a:cs typeface="Times New Roman" panose="02020603050405020304" pitchFamily="18" charset="0"/>
            </a:endParaRPr>
          </a:p>
          <a:p>
            <a:pPr>
              <a:lnSpc>
                <a:spcPct val="80000"/>
              </a:lnSpc>
            </a:pPr>
            <a:r>
              <a:rPr lang="en-US" altLang="en-US" sz="3600" b="1" dirty="0" smtClean="0">
                <a:solidFill>
                  <a:srgbClr val="002060"/>
                </a:solidFill>
                <a:latin typeface="Times New Roman" panose="02020603050405020304" pitchFamily="18" charset="0"/>
                <a:cs typeface="Times New Roman" panose="02020603050405020304" pitchFamily="18" charset="0"/>
              </a:rPr>
              <a:t>Pump </a:t>
            </a:r>
            <a:r>
              <a:rPr lang="en-US" altLang="en-US" sz="3600" b="1" dirty="0">
                <a:solidFill>
                  <a:srgbClr val="002060"/>
                </a:solidFill>
                <a:latin typeface="Times New Roman" panose="02020603050405020304" pitchFamily="18" charset="0"/>
                <a:cs typeface="Times New Roman" panose="02020603050405020304" pitchFamily="18" charset="0"/>
              </a:rPr>
              <a:t>pressure</a:t>
            </a:r>
          </a:p>
          <a:p>
            <a:pPr marL="0" indent="0">
              <a:lnSpc>
                <a:spcPct val="80000"/>
              </a:lnSpc>
              <a:buNone/>
            </a:pPr>
            <a:r>
              <a:rPr lang="en-US" altLang="en-US" sz="3600" dirty="0">
                <a:solidFill>
                  <a:srgbClr val="002060"/>
                </a:solidFill>
                <a:latin typeface="Times New Roman" panose="02020603050405020304" pitchFamily="18" charset="0"/>
                <a:cs typeface="Times New Roman" panose="02020603050405020304" pitchFamily="18" charset="0"/>
              </a:rPr>
              <a:t>T</a:t>
            </a:r>
            <a:r>
              <a:rPr lang="en-US" altLang="en-US" sz="3600" dirty="0" smtClean="0">
                <a:solidFill>
                  <a:srgbClr val="002060"/>
                </a:solidFill>
                <a:latin typeface="Times New Roman" panose="02020603050405020304" pitchFamily="18" charset="0"/>
                <a:cs typeface="Times New Roman" panose="02020603050405020304" pitchFamily="18" charset="0"/>
              </a:rPr>
              <a:t>he </a:t>
            </a:r>
            <a:r>
              <a:rPr lang="en-US" altLang="en-US" sz="3600" dirty="0">
                <a:solidFill>
                  <a:srgbClr val="002060"/>
                </a:solidFill>
                <a:latin typeface="Times New Roman" panose="02020603050405020304" pitchFamily="18" charset="0"/>
                <a:cs typeface="Times New Roman" panose="02020603050405020304" pitchFamily="18" charset="0"/>
              </a:rPr>
              <a:t>higher in pressure, the higher in </a:t>
            </a:r>
            <a:r>
              <a:rPr lang="en-US" altLang="en-US" sz="3600" dirty="0" smtClean="0">
                <a:solidFill>
                  <a:srgbClr val="002060"/>
                </a:solidFill>
                <a:latin typeface="Times New Roman" panose="02020603050405020304" pitchFamily="18" charset="0"/>
                <a:cs typeface="Times New Roman" panose="02020603050405020304" pitchFamily="18" charset="0"/>
              </a:rPr>
              <a:t>separation.</a:t>
            </a:r>
            <a:endParaRPr lang="en-US" altLang="en-US" sz="3600" dirty="0">
              <a:solidFill>
                <a:srgbClr val="002060"/>
              </a:solidFill>
              <a:latin typeface="Times New Roman" panose="02020603050405020304" pitchFamily="18" charset="0"/>
              <a:cs typeface="Times New Roman" panose="02020603050405020304" pitchFamily="18" charset="0"/>
            </a:endParaRPr>
          </a:p>
          <a:p>
            <a:pPr>
              <a:lnSpc>
                <a:spcPct val="80000"/>
              </a:lnSpc>
            </a:pPr>
            <a:r>
              <a:rPr lang="en-US" altLang="en-US" sz="3600" b="1" dirty="0" smtClean="0">
                <a:solidFill>
                  <a:srgbClr val="002060"/>
                </a:solidFill>
                <a:latin typeface="Times New Roman" panose="02020603050405020304" pitchFamily="18" charset="0"/>
                <a:cs typeface="Times New Roman" panose="02020603050405020304" pitchFamily="18" charset="0"/>
              </a:rPr>
              <a:t>Sample size</a:t>
            </a:r>
          </a:p>
          <a:p>
            <a:pPr>
              <a:lnSpc>
                <a:spcPct val="80000"/>
              </a:lnSpc>
            </a:pPr>
            <a:r>
              <a:rPr lang="en-US" altLang="en-US" sz="3600" b="1" dirty="0" smtClean="0">
                <a:solidFill>
                  <a:srgbClr val="002060"/>
                </a:solidFill>
                <a:latin typeface="Times New Roman" panose="02020603050405020304" pitchFamily="18" charset="0"/>
                <a:cs typeface="Times New Roman" panose="02020603050405020304" pitchFamily="18" charset="0"/>
              </a:rPr>
              <a:t> The polarity sample, solvent and column</a:t>
            </a:r>
          </a:p>
          <a:p>
            <a:pPr>
              <a:lnSpc>
                <a:spcPct val="80000"/>
              </a:lnSpc>
            </a:pPr>
            <a:r>
              <a:rPr lang="en-US" altLang="en-US" sz="3600" b="1" dirty="0" smtClean="0">
                <a:solidFill>
                  <a:srgbClr val="002060"/>
                </a:solidFill>
                <a:latin typeface="Times New Roman" panose="02020603050405020304" pitchFamily="18" charset="0"/>
                <a:cs typeface="Times New Roman" panose="02020603050405020304" pitchFamily="18" charset="0"/>
              </a:rPr>
              <a:t>Temperature</a:t>
            </a:r>
            <a:endParaRPr lang="en-US" altLang="en-US" sz="3600" b="1" dirty="0">
              <a:solidFill>
                <a:srgbClr val="002060"/>
              </a:solidFill>
              <a:latin typeface="Times New Roman" panose="02020603050405020304" pitchFamily="18" charset="0"/>
              <a:cs typeface="Times New Roman" panose="02020603050405020304" pitchFamily="18" charset="0"/>
            </a:endParaRPr>
          </a:p>
          <a:p>
            <a:pPr marL="0" indent="0">
              <a:lnSpc>
                <a:spcPct val="80000"/>
              </a:lnSpc>
              <a:buNone/>
            </a:pPr>
            <a:r>
              <a:rPr lang="en-US" altLang="en-US" sz="3600" dirty="0">
                <a:solidFill>
                  <a:srgbClr val="002060"/>
                </a:solidFill>
                <a:latin typeface="Times New Roman" panose="02020603050405020304" pitchFamily="18" charset="0"/>
                <a:cs typeface="Times New Roman" panose="02020603050405020304" pitchFamily="18" charset="0"/>
              </a:rPr>
              <a:t>T</a:t>
            </a:r>
            <a:r>
              <a:rPr lang="en-US" altLang="en-US" sz="3600" dirty="0" smtClean="0">
                <a:solidFill>
                  <a:srgbClr val="002060"/>
                </a:solidFill>
                <a:latin typeface="Times New Roman" panose="02020603050405020304" pitchFamily="18" charset="0"/>
                <a:cs typeface="Times New Roman" panose="02020603050405020304" pitchFamily="18" charset="0"/>
              </a:rPr>
              <a:t>he </a:t>
            </a:r>
            <a:r>
              <a:rPr lang="en-US" altLang="en-US" sz="3600" dirty="0">
                <a:solidFill>
                  <a:srgbClr val="002060"/>
                </a:solidFill>
                <a:latin typeface="Times New Roman" panose="02020603050405020304" pitchFamily="18" charset="0"/>
                <a:cs typeface="Times New Roman" panose="02020603050405020304" pitchFamily="18" charset="0"/>
              </a:rPr>
              <a:t>higher in temperature, the higher in </a:t>
            </a:r>
            <a:r>
              <a:rPr lang="en-US" altLang="en-US" sz="3600" dirty="0" smtClean="0">
                <a:solidFill>
                  <a:srgbClr val="002060"/>
                </a:solidFill>
                <a:latin typeface="Times New Roman" panose="02020603050405020304" pitchFamily="18" charset="0"/>
                <a:cs typeface="Times New Roman" panose="02020603050405020304" pitchFamily="18" charset="0"/>
              </a:rPr>
              <a:t>separation.</a:t>
            </a:r>
            <a:endParaRPr lang="en-US" altLang="en-US" sz="3600" dirty="0">
              <a:solidFill>
                <a:srgbClr val="002060"/>
              </a:solidFill>
              <a:latin typeface="Times New Roman" panose="02020603050405020304" pitchFamily="18" charset="0"/>
              <a:cs typeface="Times New Roman" panose="02020603050405020304" pitchFamily="18" charset="0"/>
            </a:endParaRPr>
          </a:p>
          <a:p>
            <a:pPr marL="609600" indent="-609600">
              <a:lnSpc>
                <a:spcPct val="80000"/>
              </a:lnSpc>
              <a:buNone/>
            </a:pPr>
            <a:r>
              <a:rPr lang="en-US" altLang="en-US" sz="3600" dirty="0">
                <a:solidFill>
                  <a:srgbClr val="002060"/>
                </a:solidFill>
                <a:latin typeface="Times New Roman" panose="02020603050405020304" pitchFamily="18" charset="0"/>
                <a:cs typeface="Times New Roman" panose="02020603050405020304" pitchFamily="18" charset="0"/>
              </a:rPr>
              <a:t> </a:t>
            </a:r>
          </a:p>
          <a:p>
            <a:pPr marL="609600" indent="-609600">
              <a:lnSpc>
                <a:spcPct val="80000"/>
              </a:lnSpc>
              <a:buNone/>
            </a:pPr>
            <a:endParaRPr lang="en-US" altLang="en-US" dirty="0">
              <a:latin typeface="Century Gothic" panose="020B0502020202020204" pitchFamily="34" charset="0"/>
            </a:endParaRPr>
          </a:p>
        </p:txBody>
      </p:sp>
    </p:spTree>
    <p:extLst>
      <p:ext uri="{BB962C8B-B14F-4D97-AF65-F5344CB8AC3E}">
        <p14:creationId xmlns:p14="http://schemas.microsoft.com/office/powerpoint/2010/main" val="2930062712"/>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a:xfrm>
            <a:off x="209550" y="334964"/>
            <a:ext cx="4457700" cy="668337"/>
          </a:xfrm>
        </p:spPr>
        <p:txBody>
          <a:bodyPr/>
          <a:lstStyle/>
          <a:p>
            <a:pPr eaLnBrk="1" hangingPunct="1"/>
            <a:r>
              <a:rPr lang="en-US" altLang="en-US" sz="4000" b="1" dirty="0" smtClean="0">
                <a:solidFill>
                  <a:srgbClr val="002060"/>
                </a:solidFill>
                <a:latin typeface="Times New Roman" panose="02020603050405020304" pitchFamily="18" charset="0"/>
                <a:cs typeface="Times New Roman" panose="02020603050405020304" pitchFamily="18" charset="0"/>
              </a:rPr>
              <a:t>Advantages:</a:t>
            </a:r>
            <a:endParaRPr lang="en-US" altLang="en-US" sz="4000" b="1" dirty="0">
              <a:solidFill>
                <a:srgbClr val="002060"/>
              </a:solidFill>
              <a:latin typeface="Times New Roman" panose="02020603050405020304" pitchFamily="18" charset="0"/>
              <a:cs typeface="Times New Roman" panose="02020603050405020304" pitchFamily="18" charset="0"/>
            </a:endParaRPr>
          </a:p>
        </p:txBody>
      </p:sp>
      <p:sp>
        <p:nvSpPr>
          <p:cNvPr id="34819" name="Rectangle 3"/>
          <p:cNvSpPr>
            <a:spLocks noGrp="1" noChangeArrowheads="1"/>
          </p:cNvSpPr>
          <p:nvPr>
            <p:ph type="body" idx="1"/>
          </p:nvPr>
        </p:nvSpPr>
        <p:spPr>
          <a:xfrm>
            <a:off x="838200" y="1825625"/>
            <a:ext cx="11029950" cy="4351338"/>
          </a:xfrm>
        </p:spPr>
        <p:txBody>
          <a:bodyPr/>
          <a:lstStyle/>
          <a:p>
            <a:pPr marL="609600" indent="-609600">
              <a:buNone/>
            </a:pPr>
            <a:endParaRPr lang="en-US" altLang="en-US" dirty="0" smtClean="0">
              <a:latin typeface="Century Gothic" panose="020B0502020202020204" pitchFamily="34" charset="0"/>
            </a:endParaRPr>
          </a:p>
          <a:p>
            <a:r>
              <a:rPr lang="en-US" altLang="en-US" sz="3600" dirty="0" smtClean="0">
                <a:solidFill>
                  <a:srgbClr val="002060"/>
                </a:solidFill>
                <a:latin typeface="Times New Roman" panose="02020603050405020304" pitchFamily="18" charset="0"/>
                <a:cs typeface="Times New Roman" panose="02020603050405020304" pitchFamily="18" charset="0"/>
              </a:rPr>
              <a:t>Needs a small sample with a high accuracy and precis</a:t>
            </a:r>
          </a:p>
          <a:p>
            <a:r>
              <a:rPr lang="en-US" altLang="en-US" sz="3600" dirty="0" smtClean="0">
                <a:solidFill>
                  <a:srgbClr val="002060"/>
                </a:solidFill>
                <a:latin typeface="Times New Roman" panose="02020603050405020304" pitchFamily="18" charset="0"/>
                <a:cs typeface="Times New Roman" panose="02020603050405020304" pitchFamily="18" charset="0"/>
              </a:rPr>
              <a:t>Non-destructed sample during operation compared to GC.</a:t>
            </a:r>
          </a:p>
        </p:txBody>
      </p:sp>
    </p:spTree>
    <p:extLst>
      <p:ext uri="{BB962C8B-B14F-4D97-AF65-F5344CB8AC3E}">
        <p14:creationId xmlns:p14="http://schemas.microsoft.com/office/powerpoint/2010/main" val="2513721034"/>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Grp="1" noChangeArrowheads="1"/>
          </p:cNvSpPr>
          <p:nvPr>
            <p:ph type="title"/>
          </p:nvPr>
        </p:nvSpPr>
        <p:spPr>
          <a:xfrm>
            <a:off x="285750" y="163514"/>
            <a:ext cx="8229600" cy="777875"/>
          </a:xfrm>
        </p:spPr>
        <p:txBody>
          <a:bodyPr/>
          <a:lstStyle/>
          <a:p>
            <a:pPr eaLnBrk="1" hangingPunct="1"/>
            <a:r>
              <a:rPr lang="en-US" altLang="en-US" sz="4000" b="1" dirty="0" smtClean="0">
                <a:solidFill>
                  <a:srgbClr val="002060"/>
                </a:solidFill>
                <a:latin typeface="Times New Roman" panose="02020603050405020304" pitchFamily="18" charset="0"/>
                <a:cs typeface="Times New Roman" panose="02020603050405020304" pitchFamily="18" charset="0"/>
              </a:rPr>
              <a:t>Disadvantages:</a:t>
            </a:r>
            <a:endParaRPr lang="en-US" altLang="en-US" sz="4000" b="1" dirty="0">
              <a:solidFill>
                <a:srgbClr val="002060"/>
              </a:solidFill>
              <a:latin typeface="Times New Roman" panose="02020603050405020304" pitchFamily="18" charset="0"/>
              <a:cs typeface="Times New Roman" panose="02020603050405020304" pitchFamily="18" charset="0"/>
            </a:endParaRPr>
          </a:p>
        </p:txBody>
      </p:sp>
      <p:sp>
        <p:nvSpPr>
          <p:cNvPr id="35843" name="Rectangle 3"/>
          <p:cNvSpPr>
            <a:spLocks noGrp="1" noChangeArrowheads="1"/>
          </p:cNvSpPr>
          <p:nvPr>
            <p:ph type="body" idx="1"/>
          </p:nvPr>
        </p:nvSpPr>
        <p:spPr/>
        <p:txBody>
          <a:bodyPr/>
          <a:lstStyle/>
          <a:p>
            <a:pPr eaLnBrk="1" hangingPunct="1"/>
            <a:r>
              <a:rPr lang="en-US" altLang="en-US" sz="3600" dirty="0" smtClean="0">
                <a:solidFill>
                  <a:srgbClr val="002060"/>
                </a:solidFill>
                <a:latin typeface="Times New Roman" panose="02020603050405020304" pitchFamily="18" charset="0"/>
                <a:cs typeface="Times New Roman" panose="02020603050405020304" pitchFamily="18" charset="0"/>
              </a:rPr>
              <a:t>Need  a skill to run the instruments.</a:t>
            </a:r>
          </a:p>
          <a:p>
            <a:pPr eaLnBrk="1" hangingPunct="1"/>
            <a:r>
              <a:rPr lang="en-US" altLang="en-US" sz="3600" dirty="0" smtClean="0">
                <a:solidFill>
                  <a:srgbClr val="002060"/>
                </a:solidFill>
                <a:latin typeface="Times New Roman" panose="02020603050405020304" pitchFamily="18" charset="0"/>
                <a:cs typeface="Times New Roman" panose="02020603050405020304" pitchFamily="18" charset="0"/>
              </a:rPr>
              <a:t>Solvents consuming.</a:t>
            </a:r>
          </a:p>
          <a:p>
            <a:pPr eaLnBrk="1" hangingPunct="1"/>
            <a:endParaRPr lang="en-US" altLang="en-US" dirty="0" smtClean="0">
              <a:latin typeface="Century Gothic" panose="020B0502020202020204" pitchFamily="34" charset="0"/>
            </a:endParaRPr>
          </a:p>
        </p:txBody>
      </p:sp>
    </p:spTree>
    <p:extLst>
      <p:ext uri="{BB962C8B-B14F-4D97-AF65-F5344CB8AC3E}">
        <p14:creationId xmlns:p14="http://schemas.microsoft.com/office/powerpoint/2010/main" val="458552094"/>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p:cNvPicPr>
            <a:picLocks noGrp="1" noChangeAspect="1" noChangeArrowheads="1"/>
          </p:cNvPicPr>
          <p:nvPr>
            <p:ph idx="1"/>
          </p:nvPr>
        </p:nvPicPr>
        <p:blipFill>
          <a:blip r:embed="rId2" cstate="print">
            <a:extLst>
              <a:ext uri="{28A0092B-C50C-407E-A947-70E740481C1C}">
                <a14:useLocalDpi xmlns:a14="http://schemas.microsoft.com/office/drawing/2010/main" val="0"/>
              </a:ext>
            </a:extLst>
          </a:blip>
          <a:srcRect/>
          <a:stretch>
            <a:fillRect/>
          </a:stretch>
        </p:blipFill>
        <p:spPr bwMode="auto">
          <a:xfrm>
            <a:off x="-92102" y="133350"/>
            <a:ext cx="12131702" cy="632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92845139"/>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Advances in HPLC</a:t>
            </a:r>
            <a:endParaRPr lang="en-US" dirty="0"/>
          </a:p>
        </p:txBody>
      </p:sp>
      <p:sp>
        <p:nvSpPr>
          <p:cNvPr id="3" name="Content Placeholder 2"/>
          <p:cNvSpPr>
            <a:spLocks noGrp="1"/>
          </p:cNvSpPr>
          <p:nvPr>
            <p:ph idx="1"/>
          </p:nvPr>
        </p:nvSpPr>
        <p:spPr/>
        <p:txBody>
          <a:bodyPr/>
          <a:lstStyle/>
          <a:p>
            <a:r>
              <a:rPr lang="en-US" b="1" dirty="0"/>
              <a:t>New </a:t>
            </a:r>
            <a:r>
              <a:rPr lang="en-US" b="1" dirty="0" smtClean="0"/>
              <a:t>Advances </a:t>
            </a:r>
            <a:r>
              <a:rPr lang="en-US" b="1" dirty="0"/>
              <a:t>in High-Performance Liquid Chromatography Technique</a:t>
            </a:r>
            <a:endParaRPr lang="en-US" dirty="0"/>
          </a:p>
          <a:p>
            <a:r>
              <a:rPr lang="en-US" dirty="0"/>
              <a:t>Several advancements have been made in the classical HPLC technique and these newer techniques are Rapid Resolution Liquid Chromatography (RRLC), Ultra-Performance Liquid Chromatography (UPLC), Ultra-Fast Liquid Chromatography (UFLC) and Nano Liquid Chromatography (Nano LC). The description of these chromatographic techniques and their comparison with HPLC are summarized in Table 1 and discussed in the following sections</a:t>
            </a:r>
          </a:p>
        </p:txBody>
      </p:sp>
    </p:spTree>
    <p:extLst>
      <p:ext uri="{BB962C8B-B14F-4D97-AF65-F5344CB8AC3E}">
        <p14:creationId xmlns:p14="http://schemas.microsoft.com/office/powerpoint/2010/main" val="426358578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1259860" y="462488"/>
            <a:ext cx="9644701" cy="5558155"/>
          </a:xfrm>
          <a:prstGeom prst="rect">
            <a:avLst/>
          </a:prstGeom>
        </p:spPr>
      </p:pic>
    </p:spTree>
    <p:extLst>
      <p:ext uri="{BB962C8B-B14F-4D97-AF65-F5344CB8AC3E}">
        <p14:creationId xmlns:p14="http://schemas.microsoft.com/office/powerpoint/2010/main" val="422594114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1675783" y="599680"/>
            <a:ext cx="8840434" cy="5658640"/>
          </a:xfrm>
          <a:prstGeom prst="rect">
            <a:avLst/>
          </a:prstGeom>
        </p:spPr>
      </p:pic>
    </p:spTree>
    <p:extLst>
      <p:ext uri="{BB962C8B-B14F-4D97-AF65-F5344CB8AC3E}">
        <p14:creationId xmlns:p14="http://schemas.microsoft.com/office/powerpoint/2010/main" val="2367727631"/>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586854" y="40131"/>
            <a:ext cx="11000095" cy="6766544"/>
          </a:xfrm>
          <a:prstGeom prst="rect">
            <a:avLst/>
          </a:prstGeom>
        </p:spPr>
      </p:pic>
    </p:spTree>
    <p:extLst>
      <p:ext uri="{BB962C8B-B14F-4D97-AF65-F5344CB8AC3E}">
        <p14:creationId xmlns:p14="http://schemas.microsoft.com/office/powerpoint/2010/main" val="74715020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1114"/>
            <a:ext cx="10515600" cy="749300"/>
          </a:xfrm>
        </p:spPr>
        <p:txBody>
          <a:bodyPr/>
          <a:lstStyle/>
          <a:p>
            <a:r>
              <a:rPr lang="en-US" b="1" dirty="0" smtClean="0">
                <a:solidFill>
                  <a:srgbClr val="002060"/>
                </a:solidFill>
                <a:latin typeface="Times New Roman" panose="02020603050405020304" pitchFamily="18" charset="0"/>
                <a:cs typeface="Times New Roman" panose="02020603050405020304" pitchFamily="18" charset="0"/>
              </a:rPr>
              <a:t>Instrumentation</a:t>
            </a:r>
            <a:r>
              <a:rPr lang="en-US" b="1" dirty="0" smtClean="0"/>
              <a:t>:</a:t>
            </a:r>
            <a:endParaRPr lang="en-US" dirty="0"/>
          </a:p>
        </p:txBody>
      </p:sp>
      <p:sp>
        <p:nvSpPr>
          <p:cNvPr id="3" name="Content Placeholder 2"/>
          <p:cNvSpPr>
            <a:spLocks noGrp="1"/>
          </p:cNvSpPr>
          <p:nvPr>
            <p:ph idx="1"/>
          </p:nvPr>
        </p:nvSpPr>
        <p:spPr>
          <a:xfrm>
            <a:off x="83344" y="760414"/>
            <a:ext cx="11849100" cy="5062537"/>
          </a:xfrm>
        </p:spPr>
        <p:txBody>
          <a:bodyPr/>
          <a:lstStyle/>
          <a:p>
            <a:r>
              <a:rPr lang="en-US" sz="3600" dirty="0" smtClean="0">
                <a:solidFill>
                  <a:srgbClr val="002060"/>
                </a:solidFill>
                <a:latin typeface="Times New Roman" panose="02020603050405020304" pitchFamily="18" charset="0"/>
                <a:cs typeface="Times New Roman" panose="02020603050405020304" pitchFamily="18" charset="0"/>
              </a:rPr>
              <a:t>Main components in an HPLC system include the solvent </a:t>
            </a:r>
            <a:r>
              <a:rPr lang="en-US" sz="3600" b="1" dirty="0" smtClean="0">
                <a:solidFill>
                  <a:srgbClr val="002060"/>
                </a:solidFill>
                <a:latin typeface="Times New Roman" panose="02020603050405020304" pitchFamily="18" charset="0"/>
                <a:cs typeface="Times New Roman" panose="02020603050405020304" pitchFamily="18" charset="0"/>
              </a:rPr>
              <a:t>reservoir</a:t>
            </a:r>
            <a:r>
              <a:rPr lang="en-US" sz="3600" dirty="0" smtClean="0">
                <a:solidFill>
                  <a:srgbClr val="002060"/>
                </a:solidFill>
                <a:latin typeface="Times New Roman" panose="02020603050405020304" pitchFamily="18" charset="0"/>
                <a:cs typeface="Times New Roman" panose="02020603050405020304" pitchFamily="18" charset="0"/>
              </a:rPr>
              <a:t>, or multiple reservoirs, a high-pressure </a:t>
            </a:r>
            <a:r>
              <a:rPr lang="en-US" sz="3600" b="1" dirty="0" smtClean="0">
                <a:solidFill>
                  <a:srgbClr val="002060"/>
                </a:solidFill>
                <a:latin typeface="Times New Roman" panose="02020603050405020304" pitchFamily="18" charset="0"/>
                <a:cs typeface="Times New Roman" panose="02020603050405020304" pitchFamily="18" charset="0"/>
              </a:rPr>
              <a:t>pump</a:t>
            </a:r>
            <a:r>
              <a:rPr lang="en-US" sz="3600" dirty="0" smtClean="0">
                <a:solidFill>
                  <a:srgbClr val="002060"/>
                </a:solidFill>
                <a:latin typeface="Times New Roman" panose="02020603050405020304" pitchFamily="18" charset="0"/>
                <a:cs typeface="Times New Roman" panose="02020603050405020304" pitchFamily="18" charset="0"/>
              </a:rPr>
              <a:t>, a </a:t>
            </a:r>
            <a:r>
              <a:rPr lang="en-US" sz="3600" b="1" dirty="0" smtClean="0">
                <a:solidFill>
                  <a:srgbClr val="002060"/>
                </a:solidFill>
                <a:latin typeface="Times New Roman" panose="02020603050405020304" pitchFamily="18" charset="0"/>
                <a:cs typeface="Times New Roman" panose="02020603050405020304" pitchFamily="18" charset="0"/>
              </a:rPr>
              <a:t>column</a:t>
            </a:r>
            <a:r>
              <a:rPr lang="en-US" sz="3600" dirty="0" smtClean="0">
                <a:solidFill>
                  <a:srgbClr val="002060"/>
                </a:solidFill>
                <a:latin typeface="Times New Roman" panose="02020603050405020304" pitchFamily="18" charset="0"/>
                <a:cs typeface="Times New Roman" panose="02020603050405020304" pitchFamily="18" charset="0"/>
              </a:rPr>
              <a:t>, </a:t>
            </a:r>
            <a:r>
              <a:rPr lang="en-US" sz="3600" b="1" dirty="0" smtClean="0">
                <a:solidFill>
                  <a:srgbClr val="002060"/>
                </a:solidFill>
                <a:latin typeface="Times New Roman" panose="02020603050405020304" pitchFamily="18" charset="0"/>
                <a:cs typeface="Times New Roman" panose="02020603050405020304" pitchFamily="18" charset="0"/>
              </a:rPr>
              <a:t>injector</a:t>
            </a:r>
            <a:r>
              <a:rPr lang="en-US" sz="3600" dirty="0" smtClean="0">
                <a:solidFill>
                  <a:srgbClr val="002060"/>
                </a:solidFill>
                <a:latin typeface="Times New Roman" panose="02020603050405020304" pitchFamily="18" charset="0"/>
                <a:cs typeface="Times New Roman" panose="02020603050405020304" pitchFamily="18" charset="0"/>
              </a:rPr>
              <a:t> system, the </a:t>
            </a:r>
            <a:r>
              <a:rPr lang="en-US" sz="3600" b="1" dirty="0" smtClean="0">
                <a:solidFill>
                  <a:srgbClr val="002060"/>
                </a:solidFill>
                <a:latin typeface="Times New Roman" panose="02020603050405020304" pitchFamily="18" charset="0"/>
                <a:cs typeface="Times New Roman" panose="02020603050405020304" pitchFamily="18" charset="0"/>
              </a:rPr>
              <a:t>detector </a:t>
            </a:r>
            <a:r>
              <a:rPr lang="en-US" sz="3600" dirty="0" smtClean="0">
                <a:solidFill>
                  <a:srgbClr val="002060"/>
                </a:solidFill>
                <a:latin typeface="Times New Roman" panose="02020603050405020304" pitchFamily="18" charset="0"/>
                <a:cs typeface="Times New Roman" panose="02020603050405020304" pitchFamily="18" charset="0"/>
              </a:rPr>
              <a:t>and</a:t>
            </a:r>
            <a:r>
              <a:rPr lang="en-US" sz="3600" b="1" dirty="0" smtClean="0">
                <a:solidFill>
                  <a:srgbClr val="002060"/>
                </a:solidFill>
                <a:latin typeface="Times New Roman" panose="02020603050405020304" pitchFamily="18" charset="0"/>
                <a:cs typeface="Times New Roman" panose="02020603050405020304" pitchFamily="18" charset="0"/>
              </a:rPr>
              <a:t> waste</a:t>
            </a:r>
            <a:r>
              <a:rPr lang="en-US" sz="3600" dirty="0" smtClean="0">
                <a:solidFill>
                  <a:srgbClr val="002060"/>
                </a:solidFill>
                <a:latin typeface="Times New Roman" panose="02020603050405020304" pitchFamily="18" charset="0"/>
                <a:cs typeface="Times New Roman" panose="02020603050405020304" pitchFamily="18" charset="0"/>
              </a:rPr>
              <a:t>.</a:t>
            </a:r>
          </a:p>
          <a:p>
            <a:endParaRPr lang="en-US" dirty="0"/>
          </a:p>
        </p:txBody>
      </p:sp>
      <p:pic>
        <p:nvPicPr>
          <p:cNvPr id="4" name="صورة 1" descr="HPLCSystem1"/>
          <p:cNvPicPr/>
          <p:nvPr/>
        </p:nvPicPr>
        <p:blipFill>
          <a:blip r:embed="rId2"/>
          <a:srcRect/>
          <a:stretch>
            <a:fillRect/>
          </a:stretch>
        </p:blipFill>
        <p:spPr bwMode="auto">
          <a:xfrm>
            <a:off x="2271713" y="2571750"/>
            <a:ext cx="7472362" cy="4143375"/>
          </a:xfrm>
          <a:prstGeom prst="rect">
            <a:avLst/>
          </a:prstGeom>
          <a:noFill/>
          <a:ln w="9525">
            <a:noFill/>
            <a:miter lim="800000"/>
            <a:headEnd/>
            <a:tailEnd/>
          </a:ln>
        </p:spPr>
      </p:pic>
    </p:spTree>
    <p:extLst>
      <p:ext uri="{BB962C8B-B14F-4D97-AF65-F5344CB8AC3E}">
        <p14:creationId xmlns:p14="http://schemas.microsoft.com/office/powerpoint/2010/main" val="4149805368"/>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838200" y="571500"/>
            <a:ext cx="10515600" cy="5605463"/>
          </a:xfrm>
        </p:spPr>
        <p:txBody>
          <a:bodyPr>
            <a:noAutofit/>
          </a:bodyPr>
          <a:lstStyle/>
          <a:p>
            <a:r>
              <a:rPr lang="en-US" sz="3600" dirty="0" smtClean="0">
                <a:solidFill>
                  <a:srgbClr val="002060"/>
                </a:solidFill>
                <a:latin typeface="Times New Roman" panose="02020603050405020304" pitchFamily="18" charset="0"/>
                <a:cs typeface="Times New Roman" panose="02020603050405020304" pitchFamily="18" charset="0"/>
              </a:rPr>
              <a:t>The </a:t>
            </a:r>
            <a:r>
              <a:rPr lang="en-US" sz="3600" b="1" dirty="0" smtClean="0">
                <a:solidFill>
                  <a:srgbClr val="002060"/>
                </a:solidFill>
                <a:latin typeface="Times New Roman" panose="02020603050405020304" pitchFamily="18" charset="0"/>
                <a:cs typeface="Times New Roman" panose="02020603050405020304" pitchFamily="18" charset="0"/>
              </a:rPr>
              <a:t>reservoir</a:t>
            </a:r>
            <a:r>
              <a:rPr lang="en-US" sz="3600" dirty="0" smtClean="0">
                <a:solidFill>
                  <a:srgbClr val="002060"/>
                </a:solidFill>
                <a:latin typeface="Times New Roman" panose="02020603050405020304" pitchFamily="18" charset="0"/>
                <a:cs typeface="Times New Roman" panose="02020603050405020304" pitchFamily="18" charset="0"/>
              </a:rPr>
              <a:t> holds the solvent, which is referred to as the mobile phase because it moves. There are usually a minimum of two reservoirs in a system, with each holding up to 1000 cc of solvent and usually fitted with a gas diffuser through which helium can be bubbled.</a:t>
            </a:r>
          </a:p>
          <a:p>
            <a:r>
              <a:rPr lang="en-US" sz="3600" dirty="0" smtClean="0">
                <a:solidFill>
                  <a:srgbClr val="002060"/>
                </a:solidFill>
                <a:latin typeface="Times New Roman" panose="02020603050405020304" pitchFamily="18" charset="0"/>
                <a:cs typeface="Times New Roman" panose="02020603050405020304" pitchFamily="18" charset="0"/>
              </a:rPr>
              <a:t>A </a:t>
            </a:r>
            <a:r>
              <a:rPr lang="en-US" sz="3600" b="1" dirty="0" smtClean="0">
                <a:solidFill>
                  <a:srgbClr val="002060"/>
                </a:solidFill>
                <a:latin typeface="Times New Roman" panose="02020603050405020304" pitchFamily="18" charset="0"/>
                <a:cs typeface="Times New Roman" panose="02020603050405020304" pitchFamily="18" charset="0"/>
              </a:rPr>
              <a:t>pump</a:t>
            </a:r>
            <a:r>
              <a:rPr lang="en-US" sz="3600" dirty="0" smtClean="0">
                <a:solidFill>
                  <a:srgbClr val="002060"/>
                </a:solidFill>
                <a:latin typeface="Times New Roman" panose="02020603050405020304" pitchFamily="18" charset="0"/>
                <a:cs typeface="Times New Roman" panose="02020603050405020304" pitchFamily="18" charset="0"/>
              </a:rPr>
              <a:t> is used to generate a specified flow of the mobile phase. </a:t>
            </a:r>
          </a:p>
          <a:p>
            <a:r>
              <a:rPr lang="en-US" sz="3600" dirty="0" smtClean="0">
                <a:solidFill>
                  <a:srgbClr val="002060"/>
                </a:solidFill>
                <a:latin typeface="Times New Roman" panose="02020603050405020304" pitchFamily="18" charset="0"/>
                <a:cs typeface="Times New Roman" panose="02020603050405020304" pitchFamily="18" charset="0"/>
              </a:rPr>
              <a:t>Although manual injection of samples is still possible, most HPLCs are now fully automated and controlled by computer. </a:t>
            </a:r>
            <a:endParaRPr lang="en-US" sz="3600" dirty="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58570107"/>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6"/>
            <a:ext cx="10515600" cy="590218"/>
          </a:xfrm>
        </p:spPr>
        <p:txBody>
          <a:bodyPr>
            <a:normAutofit fontScale="90000"/>
          </a:bodyPr>
          <a:lstStyle/>
          <a:p>
            <a:r>
              <a:rPr lang="en-US" dirty="0" smtClean="0"/>
              <a:t>HPLC Pumps</a:t>
            </a:r>
            <a:endParaRPr lang="en-US" dirty="0"/>
          </a:p>
        </p:txBody>
      </p:sp>
      <p:sp>
        <p:nvSpPr>
          <p:cNvPr id="3" name="Content Placeholder 2"/>
          <p:cNvSpPr>
            <a:spLocks noGrp="1"/>
          </p:cNvSpPr>
          <p:nvPr>
            <p:ph idx="1"/>
          </p:nvPr>
        </p:nvSpPr>
        <p:spPr>
          <a:xfrm>
            <a:off x="838200" y="955344"/>
            <a:ext cx="10515600" cy="5221619"/>
          </a:xfrm>
        </p:spPr>
        <p:txBody>
          <a:bodyPr>
            <a:normAutofit fontScale="62500" lnSpcReduction="20000"/>
          </a:bodyPr>
          <a:lstStyle/>
          <a:p>
            <a:r>
              <a:rPr lang="en-US" b="1" dirty="0"/>
              <a:t>Requirements of an Ideal HPLC Pump</a:t>
            </a:r>
            <a:endParaRPr lang="en-US" dirty="0"/>
          </a:p>
          <a:p>
            <a:r>
              <a:rPr lang="en-US" dirty="0"/>
              <a:t>While operating HPLC system there are certain requirements from pump like generation of pressure up to 5000 to 6000 psi without fluctuations. Pump should be suitable to a wide range of solvents providing a constant flow rate in the range of 0.1 – 10 ml per minute. Pumps should be made up of corrosion resistance material. Generally, the material of choice for the construction of the pump is Teflon </a:t>
            </a:r>
            <a:r>
              <a:rPr lang="en-US" baseline="30000" dirty="0"/>
              <a:t>56, 57</a:t>
            </a:r>
            <a:r>
              <a:rPr lang="en-US" dirty="0"/>
              <a:t>.</a:t>
            </a:r>
          </a:p>
          <a:p>
            <a:r>
              <a:rPr lang="en-US" b="1" dirty="0"/>
              <a:t>Type of Pumps used in HPLC</a:t>
            </a:r>
            <a:endParaRPr lang="en-US" dirty="0"/>
          </a:p>
          <a:p>
            <a:r>
              <a:rPr lang="en-US" dirty="0"/>
              <a:t>Reciprocating Pump</a:t>
            </a:r>
          </a:p>
          <a:p>
            <a:r>
              <a:rPr lang="en-US" dirty="0"/>
              <a:t>Screw Driven Syringe Pump or Displacement Pump</a:t>
            </a:r>
          </a:p>
          <a:p>
            <a:r>
              <a:rPr lang="en-US" dirty="0"/>
              <a:t>Pneumatic Pump or Constant Pressure Pump </a:t>
            </a:r>
            <a:r>
              <a:rPr lang="en-US" baseline="30000" dirty="0"/>
              <a:t>35,56,57</a:t>
            </a:r>
            <a:endParaRPr lang="en-US" dirty="0"/>
          </a:p>
          <a:p>
            <a:r>
              <a:rPr lang="en-US" b="1" dirty="0"/>
              <a:t>Reciprocating Pump</a:t>
            </a:r>
            <a:endParaRPr lang="en-US" dirty="0"/>
          </a:p>
          <a:p>
            <a:r>
              <a:rPr lang="en-US" dirty="0"/>
              <a:t>It is the most prevalent and currently used pumping system on a commercial scale. It consists of a hydraulic chamber with a capacity varying from 35 µL to 400 µL. The chamber is connected to a motor-driven piston, which pumps the solvent in a back-and-forth motion. Check valves are present in a number of two, to regulate the solvent’s flow into and out of the column by alternatively opening and closing, respectively. A flexible diaphragm can also be used in a hydraulic fluid chamber to transmit the pumping action to the solvent. The use of a flexible diaphragm </a:t>
            </a:r>
            <a:r>
              <a:rPr lang="en-US" dirty="0" err="1"/>
              <a:t>minimises</a:t>
            </a:r>
            <a:r>
              <a:rPr lang="en-US" dirty="0"/>
              <a:t> the adulteration and erosion problems in the parts of the pump. In this, the movement of the piston causes the suction of the solvent from the mobile reservoir during the backward stroke and by the pressure of the pump, the solvent comes out of the column during the forward stroke and the inlet to the reservoir is closed. The main advantage of the reciprocating pump is that pressure up to 10000 psi can be applied, and some of the limitations are that it has a high maintenance cost and low discharging capacity</a:t>
            </a:r>
          </a:p>
        </p:txBody>
      </p:sp>
    </p:spTree>
    <p:extLst>
      <p:ext uri="{BB962C8B-B14F-4D97-AF65-F5344CB8AC3E}">
        <p14:creationId xmlns:p14="http://schemas.microsoft.com/office/powerpoint/2010/main" val="92415569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Contd..</a:t>
            </a:r>
            <a:endParaRPr lang="en-US" dirty="0"/>
          </a:p>
        </p:txBody>
      </p:sp>
      <p:sp>
        <p:nvSpPr>
          <p:cNvPr id="3" name="Content Placeholder 2"/>
          <p:cNvSpPr>
            <a:spLocks noGrp="1"/>
          </p:cNvSpPr>
          <p:nvPr>
            <p:ph idx="1"/>
          </p:nvPr>
        </p:nvSpPr>
        <p:spPr/>
        <p:txBody>
          <a:bodyPr>
            <a:normAutofit fontScale="70000" lnSpcReduction="20000"/>
          </a:bodyPr>
          <a:lstStyle/>
          <a:p>
            <a:r>
              <a:rPr lang="en-US" b="1" dirty="0"/>
              <a:t>Displacement Pump or Syringe </a:t>
            </a:r>
            <a:r>
              <a:rPr lang="en-US" b="1" dirty="0" smtClean="0"/>
              <a:t>Pump (Screw Driven)</a:t>
            </a:r>
            <a:endParaRPr lang="en-US" dirty="0"/>
          </a:p>
          <a:p>
            <a:r>
              <a:rPr lang="en-US" dirty="0"/>
              <a:t>These pumps are attached to a digital stepping motor which works on the principle of a screw driven mechanism. The piston is triggered by a screw – feed drive through which solvent flows from the solvent chamber of finite capacity (250-500 ml). That is why the displacement pump is also known as the screw driven syringe type pump. This pump is capable of generating high pressure of 200-475 </a:t>
            </a:r>
            <a:r>
              <a:rPr lang="en-US" dirty="0" err="1"/>
              <a:t>atm</a:t>
            </a:r>
            <a:r>
              <a:rPr lang="en-US" dirty="0"/>
              <a:t> with the main advantage being that pulse loss flow is achieved but exhibits considerable inconvenience when the solvent composition is changed from isocratic to gradient flow </a:t>
            </a:r>
            <a:r>
              <a:rPr lang="en-US" baseline="30000" dirty="0"/>
              <a:t>59,60</a:t>
            </a:r>
            <a:r>
              <a:rPr lang="en-US" dirty="0"/>
              <a:t>.</a:t>
            </a:r>
          </a:p>
          <a:p>
            <a:r>
              <a:rPr lang="en-US" b="1" dirty="0"/>
              <a:t>Pneumatic Pump or Constant Pressure Pump</a:t>
            </a:r>
            <a:endParaRPr lang="en-US" dirty="0"/>
          </a:p>
          <a:p>
            <a:r>
              <a:rPr lang="en-US" dirty="0"/>
              <a:t>In a pneumatic pump, a gas cylinder is fitted, which creates the pressure through which the mobile phase is compelled through the column with the help of a large piston. The compression observed by the solvent is proportional to the ratio of the area of the two pistons, usually between 30:1 and 50:1, and a high pressure (1-400 </a:t>
            </a:r>
            <a:r>
              <a:rPr lang="en-US" dirty="0" err="1"/>
              <a:t>atm</a:t>
            </a:r>
            <a:r>
              <a:rPr lang="en-US" dirty="0"/>
              <a:t>) is generated with a low-pressure gas source of 1-10 atm. The arrangement of the valve permits the hasty refilling of the solvent chamber with a capacity of 70 ml. This system provides pulse loss and continuous pumping, having a high flow rate, so it is called a constant pressure pump</a:t>
            </a:r>
          </a:p>
        </p:txBody>
      </p:sp>
    </p:spTree>
    <p:extLst>
      <p:ext uri="{BB962C8B-B14F-4D97-AF65-F5344CB8AC3E}">
        <p14:creationId xmlns:p14="http://schemas.microsoft.com/office/powerpoint/2010/main" val="256003367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247650"/>
            <a:ext cx="11353800" cy="5738813"/>
          </a:xfrm>
        </p:spPr>
        <p:txBody>
          <a:bodyPr>
            <a:noAutofit/>
          </a:bodyPr>
          <a:lstStyle/>
          <a:p>
            <a:r>
              <a:rPr lang="en-US" sz="3600" dirty="0" smtClean="0">
                <a:solidFill>
                  <a:srgbClr val="002060"/>
                </a:solidFill>
                <a:latin typeface="Times New Roman" panose="02020603050405020304" pitchFamily="18" charset="0"/>
                <a:cs typeface="Times New Roman" panose="02020603050405020304" pitchFamily="18" charset="0"/>
              </a:rPr>
              <a:t>The </a:t>
            </a:r>
            <a:r>
              <a:rPr lang="en-US" sz="3600" b="1" dirty="0" smtClean="0">
                <a:solidFill>
                  <a:srgbClr val="002060"/>
                </a:solidFill>
                <a:latin typeface="Times New Roman" panose="02020603050405020304" pitchFamily="18" charset="0"/>
                <a:cs typeface="Times New Roman" panose="02020603050405020304" pitchFamily="18" charset="0"/>
              </a:rPr>
              <a:t>injector</a:t>
            </a:r>
            <a:r>
              <a:rPr lang="en-US" sz="3600" dirty="0" smtClean="0">
                <a:solidFill>
                  <a:srgbClr val="002060"/>
                </a:solidFill>
                <a:latin typeface="Times New Roman" panose="02020603050405020304" pitchFamily="18" charset="0"/>
                <a:cs typeface="Times New Roman" panose="02020603050405020304" pitchFamily="18" charset="0"/>
              </a:rPr>
              <a:t>, or auto sampler, introduces the solvent into a phase stream that carries the sample into the high pressure (up to 400 bar) column, which contains specific packing material needed to effect separation. The packing material is referred to as the stationary phase because it is held in place by the column hardware. </a:t>
            </a:r>
          </a:p>
          <a:p>
            <a:r>
              <a:rPr lang="en-US" sz="3600" dirty="0" smtClean="0">
                <a:solidFill>
                  <a:srgbClr val="002060"/>
                </a:solidFill>
                <a:latin typeface="Times New Roman" panose="02020603050405020304" pitchFamily="18" charset="0"/>
                <a:cs typeface="Times New Roman" panose="02020603050405020304" pitchFamily="18" charset="0"/>
              </a:rPr>
              <a:t>A </a:t>
            </a:r>
            <a:r>
              <a:rPr lang="en-US" sz="3600" b="1" dirty="0" smtClean="0">
                <a:solidFill>
                  <a:srgbClr val="002060"/>
                </a:solidFill>
                <a:latin typeface="Times New Roman" panose="02020603050405020304" pitchFamily="18" charset="0"/>
                <a:cs typeface="Times New Roman" panose="02020603050405020304" pitchFamily="18" charset="0"/>
              </a:rPr>
              <a:t>detector</a:t>
            </a:r>
            <a:r>
              <a:rPr lang="en-US" sz="3600" dirty="0" smtClean="0">
                <a:solidFill>
                  <a:srgbClr val="002060"/>
                </a:solidFill>
                <a:latin typeface="Times New Roman" panose="02020603050405020304" pitchFamily="18" charset="0"/>
                <a:cs typeface="Times New Roman" panose="02020603050405020304" pitchFamily="18" charset="0"/>
              </a:rPr>
              <a:t> is needed to see the separated compound bands as they elute from the high pressure column. </a:t>
            </a:r>
          </a:p>
          <a:p>
            <a:r>
              <a:rPr lang="en-US" sz="3600" dirty="0" smtClean="0">
                <a:solidFill>
                  <a:srgbClr val="002060"/>
                </a:solidFill>
                <a:latin typeface="Times New Roman" panose="02020603050405020304" pitchFamily="18" charset="0"/>
                <a:cs typeface="Times New Roman" panose="02020603050405020304" pitchFamily="18" charset="0"/>
              </a:rPr>
              <a:t>The information is sent from the detector to a computer which generates the chromatogram. </a:t>
            </a:r>
          </a:p>
          <a:p>
            <a:r>
              <a:rPr lang="en-US" sz="3600" dirty="0" smtClean="0">
                <a:solidFill>
                  <a:srgbClr val="002060"/>
                </a:solidFill>
                <a:latin typeface="Times New Roman" panose="02020603050405020304" pitchFamily="18" charset="0"/>
                <a:cs typeface="Times New Roman" panose="02020603050405020304" pitchFamily="18" charset="0"/>
              </a:rPr>
              <a:t>The mobile phase exits the detector and is either sent to a waste, or collected, as desired. </a:t>
            </a:r>
            <a:endParaRPr lang="en-US" sz="3600" dirty="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85218752"/>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213</TotalTime>
  <Words>1661</Words>
  <Application>Microsoft Office PowerPoint</Application>
  <PresentationFormat>Widescreen</PresentationFormat>
  <Paragraphs>331</Paragraphs>
  <Slides>43</Slides>
  <Notes>19</Notes>
  <HiddenSlides>0</HiddenSlides>
  <MMClips>0</MMClips>
  <ScaleCrop>false</ScaleCrop>
  <HeadingPairs>
    <vt:vector size="8" baseType="variant">
      <vt:variant>
        <vt:lpstr>Fonts Used</vt:lpstr>
      </vt:variant>
      <vt:variant>
        <vt:i4>6</vt:i4>
      </vt:variant>
      <vt:variant>
        <vt:lpstr>Theme</vt:lpstr>
      </vt:variant>
      <vt:variant>
        <vt:i4>1</vt:i4>
      </vt:variant>
      <vt:variant>
        <vt:lpstr>Embedded OLE Servers</vt:lpstr>
      </vt:variant>
      <vt:variant>
        <vt:i4>2</vt:i4>
      </vt:variant>
      <vt:variant>
        <vt:lpstr>Slide Titles</vt:lpstr>
      </vt:variant>
      <vt:variant>
        <vt:i4>43</vt:i4>
      </vt:variant>
    </vt:vector>
  </HeadingPairs>
  <TitlesOfParts>
    <vt:vector size="52" baseType="lpstr">
      <vt:lpstr>Arial</vt:lpstr>
      <vt:lpstr>Calibri</vt:lpstr>
      <vt:lpstr>Calibri Light</vt:lpstr>
      <vt:lpstr>Century Gothic</vt:lpstr>
      <vt:lpstr>Courier New</vt:lpstr>
      <vt:lpstr>Times New Roman</vt:lpstr>
      <vt:lpstr>Office Theme</vt:lpstr>
      <vt:lpstr>Document</vt:lpstr>
      <vt:lpstr>CorelPhotoPaint.Image.7</vt:lpstr>
      <vt:lpstr>High performance liquid chromatography (HPLC) </vt:lpstr>
      <vt:lpstr>PowerPoint Presentation</vt:lpstr>
      <vt:lpstr>Retention Time:</vt:lpstr>
      <vt:lpstr>PowerPoint Presentation</vt:lpstr>
      <vt:lpstr>Instrumentation:</vt:lpstr>
      <vt:lpstr>PowerPoint Presentation</vt:lpstr>
      <vt:lpstr>HPLC Pumps</vt:lpstr>
      <vt:lpstr>Contd..</vt:lpstr>
      <vt:lpstr>PowerPoint Presentation</vt:lpstr>
      <vt:lpstr>Detectors in HPLC</vt:lpstr>
      <vt:lpstr>Contd…</vt:lpstr>
      <vt:lpstr>Contd…</vt:lpstr>
      <vt:lpstr>Separation:</vt:lpstr>
      <vt:lpstr>Separations</vt:lpstr>
      <vt:lpstr>Separations</vt:lpstr>
      <vt:lpstr>Separations</vt:lpstr>
      <vt:lpstr>Separations</vt:lpstr>
      <vt:lpstr>Separations</vt:lpstr>
      <vt:lpstr>Separations</vt:lpstr>
      <vt:lpstr>Separations</vt:lpstr>
      <vt:lpstr>Separations</vt:lpstr>
      <vt:lpstr>Separations</vt:lpstr>
      <vt:lpstr>Separations</vt:lpstr>
      <vt:lpstr>Separations</vt:lpstr>
      <vt:lpstr>Separations</vt:lpstr>
      <vt:lpstr>Separations</vt:lpstr>
      <vt:lpstr>Separations</vt:lpstr>
      <vt:lpstr>Types of HPLC: </vt:lpstr>
      <vt:lpstr>Normal–phase chromatography </vt:lpstr>
      <vt:lpstr>Reversed-phase chromatography:  </vt:lpstr>
      <vt:lpstr>Stationary Phases:</vt:lpstr>
      <vt:lpstr>Chromatography Stationary Phases</vt:lpstr>
      <vt:lpstr>Normal vs. Reversed Phase Chromatography</vt:lpstr>
      <vt:lpstr>TLC    vs.   HPLC:</vt:lpstr>
      <vt:lpstr>Application of HPLC</vt:lpstr>
      <vt:lpstr>HPLC Applications</vt:lpstr>
      <vt:lpstr>The Factors Which Influence The HPLC Performance:</vt:lpstr>
      <vt:lpstr>Advantages:</vt:lpstr>
      <vt:lpstr>Disadvantages:</vt:lpstr>
      <vt:lpstr>Advances in HPLC</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High performance liquid chromatography (HPLC) </dc:title>
  <dc:creator>Hiba Ali Hasan</dc:creator>
  <cp:lastModifiedBy>Dr. Asif Ahmad</cp:lastModifiedBy>
  <cp:revision>20</cp:revision>
  <dcterms:created xsi:type="dcterms:W3CDTF">2018-11-25T04:49:42Z</dcterms:created>
  <dcterms:modified xsi:type="dcterms:W3CDTF">2023-05-23T03:48:54Z</dcterms:modified>
</cp:coreProperties>
</file>