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44C215-AAD1-4482-B6FF-1F74023FA90A}" type="datetimeFigureOut">
              <a:rPr lang="en-US" smtClean="0"/>
              <a:t>3/20/2017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AC4687-678E-4725-B8AD-8C438AF9100B}" type="slidenum">
              <a:rPr lang="en-US" smtClean="0"/>
              <a:t>‹#›</a:t>
            </a:fld>
            <a:endParaRPr lang="en-US"/>
          </a:p>
        </p:txBody>
      </p:sp>
    </p:spTree>
    <p:extLst>
      <p:ext uri="{BB962C8B-B14F-4D97-AF65-F5344CB8AC3E}">
        <p14:creationId xmlns:p14="http://schemas.microsoft.com/office/powerpoint/2010/main" val="3358903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A2DA9882-D540-48AB-A205-8AA89535ED77}" type="slidenum">
              <a:rPr lang="en-US" altLang="zh-CN" sz="1200">
                <a:latin typeface="Times" panose="02020603050405020304" pitchFamily="18" charset="0"/>
              </a:rPr>
              <a:pPr algn="r"/>
              <a:t>4</a:t>
            </a:fld>
            <a:endParaRPr lang="en-US" altLang="zh-CN" sz="1200">
              <a:latin typeface="Times" panose="02020603050405020304" pitchFamily="18" charset="0"/>
            </a:endParaRPr>
          </a:p>
        </p:txBody>
      </p:sp>
      <p:sp>
        <p:nvSpPr>
          <p:cNvPr id="60419" name="Rectangle 2"/>
          <p:cNvSpPr txBox="1">
            <a:spLocks noGrp="1" noChangeArrowheads="1"/>
          </p:cNvSpPr>
          <p:nvPr/>
        </p:nvSpPr>
        <p:spPr bwMode="auto">
          <a:xfrm>
            <a:off x="0" y="0"/>
            <a:ext cx="2970213"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8" tIns="45698" rIns="91398" bIns="45698"/>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solidFill>
                  <a:srgbClr val="FFFF00"/>
                </a:solidFill>
                <a:latin typeface="Times New Roman" panose="02020603050405020304" pitchFamily="18" charset="0"/>
              </a:rPr>
              <a:t>Energy and Enzymes </a:t>
            </a:r>
          </a:p>
        </p:txBody>
      </p:sp>
      <p:sp>
        <p:nvSpPr>
          <p:cNvPr id="60420" name="Rectangle 3"/>
          <p:cNvSpPr txBox="1">
            <a:spLocks noGrp="1" noChangeArrowheads="1"/>
          </p:cNvSpPr>
          <p:nvPr/>
        </p:nvSpPr>
        <p:spPr bwMode="auto">
          <a:xfrm>
            <a:off x="3887788" y="0"/>
            <a:ext cx="2970212"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8" tIns="45698" rIns="91398" bIns="45698"/>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92DD6023-9064-44BF-8963-652D54368D8D}" type="datetime1">
              <a:rPr lang="en-US" altLang="en-US" sz="1200">
                <a:solidFill>
                  <a:srgbClr val="FFFF00"/>
                </a:solidFill>
                <a:latin typeface="Times New Roman" panose="02020603050405020304" pitchFamily="18" charset="0"/>
              </a:rPr>
              <a:pPr algn="r"/>
              <a:t>3/20/2017</a:t>
            </a:fld>
            <a:endParaRPr lang="en-US" altLang="en-US" sz="1200">
              <a:solidFill>
                <a:srgbClr val="FFFF00"/>
              </a:solidFill>
              <a:latin typeface="Times New Roman" panose="02020603050405020304" pitchFamily="18" charset="0"/>
            </a:endParaRPr>
          </a:p>
        </p:txBody>
      </p:sp>
      <p:sp>
        <p:nvSpPr>
          <p:cNvPr id="60421" name="Rectangle 6"/>
          <p:cNvSpPr txBox="1">
            <a:spLocks noGrp="1" noChangeArrowheads="1"/>
          </p:cNvSpPr>
          <p:nvPr/>
        </p:nvSpPr>
        <p:spPr bwMode="auto">
          <a:xfrm>
            <a:off x="0" y="8685213"/>
            <a:ext cx="2970213"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8" tIns="45698" rIns="91398" bIns="45698"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200">
                <a:solidFill>
                  <a:srgbClr val="FFFF00"/>
                </a:solidFill>
                <a:latin typeface="Times New Roman" panose="02020603050405020304" pitchFamily="18" charset="0"/>
              </a:rPr>
              <a:t>G. Podgorski, Biol. 1010</a:t>
            </a:r>
          </a:p>
        </p:txBody>
      </p:sp>
      <p:sp>
        <p:nvSpPr>
          <p:cNvPr id="60422" name="Rectangle 7"/>
          <p:cNvSpPr txBox="1">
            <a:spLocks noGrp="1" noChangeArrowheads="1"/>
          </p:cNvSpPr>
          <p:nvPr/>
        </p:nvSpPr>
        <p:spPr bwMode="auto">
          <a:xfrm>
            <a:off x="3887788" y="8685213"/>
            <a:ext cx="2970212"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8" tIns="45698" rIns="91398" bIns="45698"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FB19EB56-35B8-4DEC-AB71-C32649E265CA}" type="slidenum">
              <a:rPr lang="en-US" altLang="en-US" sz="1200">
                <a:solidFill>
                  <a:srgbClr val="FFFF00"/>
                </a:solidFill>
                <a:latin typeface="Times New Roman" panose="02020603050405020304" pitchFamily="18" charset="0"/>
              </a:rPr>
              <a:pPr algn="r"/>
              <a:t>4</a:t>
            </a:fld>
            <a:endParaRPr lang="en-US" altLang="en-US" sz="1200">
              <a:solidFill>
                <a:srgbClr val="FFFF00"/>
              </a:solidFill>
              <a:latin typeface="Times New Roman" panose="02020603050405020304" pitchFamily="18" charset="0"/>
            </a:endParaRPr>
          </a:p>
        </p:txBody>
      </p:sp>
      <p:sp>
        <p:nvSpPr>
          <p:cNvPr id="60423" name="Rectangle 2"/>
          <p:cNvSpPr>
            <a:spLocks noGrp="1" noRot="1" noChangeAspect="1" noChangeArrowheads="1" noTextEdit="1"/>
          </p:cNvSpPr>
          <p:nvPr>
            <p:ph type="sldImg"/>
          </p:nvPr>
        </p:nvSpPr>
        <p:spPr bwMode="auto">
          <a:xfrm>
            <a:off x="387350" y="687388"/>
            <a:ext cx="6088063" cy="34258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4" name="Rectangle 3"/>
          <p:cNvSpPr>
            <a:spLocks noGrp="1" noChangeArrowheads="1"/>
          </p:cNvSpPr>
          <p:nvPr>
            <p:ph type="body" idx="1"/>
          </p:nvPr>
        </p:nvSpPr>
        <p:spPr bwMode="auto">
          <a:xfrm>
            <a:off x="915988" y="4343400"/>
            <a:ext cx="502602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98" tIns="45698" rIns="91398" bIns="45698" numCol="1" anchor="t" anchorCtr="0" compatLnSpc="1">
            <a:prstTxWarp prst="textNoShape">
              <a:avLst/>
            </a:prstTxWarp>
          </a:bodyPr>
          <a:lstStyle/>
          <a:p>
            <a:pPr eaLnBrk="1" hangingPunct="1">
              <a:spcBef>
                <a:spcPct val="0"/>
              </a:spcBef>
            </a:pPr>
            <a:r>
              <a:rPr lang="en-US" altLang="en-US"/>
              <a:t>Activation energy is the push needed to start a reaction</a:t>
            </a:r>
          </a:p>
        </p:txBody>
      </p:sp>
    </p:spTree>
    <p:extLst>
      <p:ext uri="{BB962C8B-B14F-4D97-AF65-F5344CB8AC3E}">
        <p14:creationId xmlns:p14="http://schemas.microsoft.com/office/powerpoint/2010/main" val="580581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26"/>
          <p:cNvSpPr>
            <a:spLocks noChangeArrowheads="1"/>
          </p:cNvSpPr>
          <p:nvPr/>
        </p:nvSpPr>
        <p:spPr bwMode="auto">
          <a:xfrm>
            <a:off x="5267325"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9155" name="Rectangle 1027"/>
          <p:cNvSpPr>
            <a:spLocks noChangeArrowheads="1"/>
          </p:cNvSpPr>
          <p:nvPr/>
        </p:nvSpPr>
        <p:spPr bwMode="auto">
          <a:xfrm>
            <a:off x="5267325"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7</a:t>
            </a:r>
          </a:p>
        </p:txBody>
      </p:sp>
      <p:sp>
        <p:nvSpPr>
          <p:cNvPr id="49156" name="Rectangle 1028"/>
          <p:cNvSpPr>
            <a:spLocks noChangeArrowheads="1"/>
          </p:cNvSpPr>
          <p:nvPr/>
        </p:nvSpPr>
        <p:spPr bwMode="auto">
          <a:xfrm>
            <a:off x="0"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9157" name="Rectangle 1029"/>
          <p:cNvSpPr>
            <a:spLocks noChangeArrowheads="1"/>
          </p:cNvSpPr>
          <p:nvPr/>
        </p:nvSpPr>
        <p:spPr bwMode="auto">
          <a:xfrm>
            <a:off x="0"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9158" name="Rectangle 1030"/>
          <p:cNvSpPr>
            <a:spLocks noGrp="1" noRot="1" noChangeAspect="1" noChangeArrowheads="1" noTextEdit="1"/>
          </p:cNvSpPr>
          <p:nvPr>
            <p:ph type="sldImg"/>
          </p:nvPr>
        </p:nvSpPr>
        <p:spPr>
          <a:ln/>
        </p:spPr>
      </p:sp>
      <p:sp>
        <p:nvSpPr>
          <p:cNvPr id="49159" name="Rectangle 103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CA" altLang="en-US"/>
          </a:p>
        </p:txBody>
      </p:sp>
    </p:spTree>
    <p:extLst>
      <p:ext uri="{BB962C8B-B14F-4D97-AF65-F5344CB8AC3E}">
        <p14:creationId xmlns:p14="http://schemas.microsoft.com/office/powerpoint/2010/main" val="3483835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26"/>
          <p:cNvSpPr>
            <a:spLocks noChangeArrowheads="1"/>
          </p:cNvSpPr>
          <p:nvPr/>
        </p:nvSpPr>
        <p:spPr bwMode="auto">
          <a:xfrm>
            <a:off x="5267325"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0179" name="Rectangle 1027"/>
          <p:cNvSpPr>
            <a:spLocks noChangeArrowheads="1"/>
          </p:cNvSpPr>
          <p:nvPr/>
        </p:nvSpPr>
        <p:spPr bwMode="auto">
          <a:xfrm>
            <a:off x="5267325"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29</a:t>
            </a:r>
          </a:p>
        </p:txBody>
      </p:sp>
      <p:sp>
        <p:nvSpPr>
          <p:cNvPr id="50180" name="Rectangle 1028"/>
          <p:cNvSpPr>
            <a:spLocks noChangeArrowheads="1"/>
          </p:cNvSpPr>
          <p:nvPr/>
        </p:nvSpPr>
        <p:spPr bwMode="auto">
          <a:xfrm>
            <a:off x="0"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0181" name="Rectangle 1029"/>
          <p:cNvSpPr>
            <a:spLocks noChangeArrowheads="1"/>
          </p:cNvSpPr>
          <p:nvPr/>
        </p:nvSpPr>
        <p:spPr bwMode="auto">
          <a:xfrm>
            <a:off x="0"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0182" name="Rectangle 1030"/>
          <p:cNvSpPr>
            <a:spLocks noGrp="1" noRot="1" noChangeAspect="1" noChangeArrowheads="1" noTextEdit="1"/>
          </p:cNvSpPr>
          <p:nvPr>
            <p:ph type="sldImg"/>
          </p:nvPr>
        </p:nvSpPr>
        <p:spPr>
          <a:ln/>
        </p:spPr>
      </p:sp>
      <p:sp>
        <p:nvSpPr>
          <p:cNvPr id="50183" name="Rectangle 103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CA" altLang="en-US"/>
          </a:p>
        </p:txBody>
      </p:sp>
    </p:spTree>
    <p:extLst>
      <p:ext uri="{BB962C8B-B14F-4D97-AF65-F5344CB8AC3E}">
        <p14:creationId xmlns:p14="http://schemas.microsoft.com/office/powerpoint/2010/main" val="2851231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5267325"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1203" name="Rectangle 3"/>
          <p:cNvSpPr>
            <a:spLocks noChangeArrowheads="1"/>
          </p:cNvSpPr>
          <p:nvPr/>
        </p:nvSpPr>
        <p:spPr bwMode="auto">
          <a:xfrm>
            <a:off x="5267325"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27</a:t>
            </a:r>
          </a:p>
        </p:txBody>
      </p:sp>
      <p:sp>
        <p:nvSpPr>
          <p:cNvPr id="51204" name="Rectangle 4"/>
          <p:cNvSpPr>
            <a:spLocks noChangeArrowheads="1"/>
          </p:cNvSpPr>
          <p:nvPr/>
        </p:nvSpPr>
        <p:spPr bwMode="auto">
          <a:xfrm>
            <a:off x="0"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1205" name="Rectangle 5"/>
          <p:cNvSpPr>
            <a:spLocks noChangeArrowheads="1"/>
          </p:cNvSpPr>
          <p:nvPr/>
        </p:nvSpPr>
        <p:spPr bwMode="auto">
          <a:xfrm>
            <a:off x="0"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1206" name="Rectangle 6"/>
          <p:cNvSpPr>
            <a:spLocks noGrp="1" noRot="1" noChangeAspect="1" noChangeArrowheads="1" noTextEdit="1"/>
          </p:cNvSpPr>
          <p:nvPr>
            <p:ph type="sldImg"/>
          </p:nvPr>
        </p:nvSpPr>
        <p:spPr>
          <a:ln/>
        </p:spPr>
      </p:sp>
      <p:sp>
        <p:nvSpPr>
          <p:cNvPr id="5120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CA" altLang="en-US"/>
          </a:p>
        </p:txBody>
      </p:sp>
    </p:spTree>
    <p:extLst>
      <p:ext uri="{BB962C8B-B14F-4D97-AF65-F5344CB8AC3E}">
        <p14:creationId xmlns:p14="http://schemas.microsoft.com/office/powerpoint/2010/main" val="3233988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5267325"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2227" name="Rectangle 3"/>
          <p:cNvSpPr>
            <a:spLocks noChangeArrowheads="1"/>
          </p:cNvSpPr>
          <p:nvPr/>
        </p:nvSpPr>
        <p:spPr bwMode="auto">
          <a:xfrm>
            <a:off x="5267325"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28</a:t>
            </a:r>
          </a:p>
        </p:txBody>
      </p:sp>
      <p:sp>
        <p:nvSpPr>
          <p:cNvPr id="52228" name="Rectangle 4"/>
          <p:cNvSpPr>
            <a:spLocks noChangeArrowheads="1"/>
          </p:cNvSpPr>
          <p:nvPr/>
        </p:nvSpPr>
        <p:spPr bwMode="auto">
          <a:xfrm>
            <a:off x="0"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2229" name="Rectangle 5"/>
          <p:cNvSpPr>
            <a:spLocks noChangeArrowheads="1"/>
          </p:cNvSpPr>
          <p:nvPr/>
        </p:nvSpPr>
        <p:spPr bwMode="auto">
          <a:xfrm>
            <a:off x="0"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2230" name="Rectangle 6"/>
          <p:cNvSpPr>
            <a:spLocks noGrp="1" noRot="1" noChangeAspect="1" noChangeArrowheads="1" noTextEdit="1"/>
          </p:cNvSpPr>
          <p:nvPr>
            <p:ph type="sldImg"/>
          </p:nvPr>
        </p:nvSpPr>
        <p:spPr>
          <a:ln/>
        </p:spPr>
      </p:sp>
      <p:sp>
        <p:nvSpPr>
          <p:cNvPr id="5223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CA" altLang="en-US"/>
          </a:p>
        </p:txBody>
      </p:sp>
    </p:spTree>
    <p:extLst>
      <p:ext uri="{BB962C8B-B14F-4D97-AF65-F5344CB8AC3E}">
        <p14:creationId xmlns:p14="http://schemas.microsoft.com/office/powerpoint/2010/main" val="1737924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26"/>
          <p:cNvSpPr>
            <a:spLocks noChangeArrowheads="1"/>
          </p:cNvSpPr>
          <p:nvPr/>
        </p:nvSpPr>
        <p:spPr bwMode="auto">
          <a:xfrm>
            <a:off x="5267325"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3251" name="Rectangle 1027"/>
          <p:cNvSpPr>
            <a:spLocks noChangeArrowheads="1"/>
          </p:cNvSpPr>
          <p:nvPr/>
        </p:nvSpPr>
        <p:spPr bwMode="auto">
          <a:xfrm>
            <a:off x="5267325"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34</a:t>
            </a:r>
          </a:p>
        </p:txBody>
      </p:sp>
      <p:sp>
        <p:nvSpPr>
          <p:cNvPr id="53252" name="Rectangle 1028"/>
          <p:cNvSpPr>
            <a:spLocks noChangeArrowheads="1"/>
          </p:cNvSpPr>
          <p:nvPr/>
        </p:nvSpPr>
        <p:spPr bwMode="auto">
          <a:xfrm>
            <a:off x="0"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3253" name="Rectangle 1029"/>
          <p:cNvSpPr>
            <a:spLocks noChangeArrowheads="1"/>
          </p:cNvSpPr>
          <p:nvPr/>
        </p:nvSpPr>
        <p:spPr bwMode="auto">
          <a:xfrm>
            <a:off x="0"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3254" name="Rectangle 1030"/>
          <p:cNvSpPr>
            <a:spLocks noGrp="1" noRot="1" noChangeAspect="1" noChangeArrowheads="1" noTextEdit="1"/>
          </p:cNvSpPr>
          <p:nvPr>
            <p:ph type="sldImg"/>
          </p:nvPr>
        </p:nvSpPr>
        <p:spPr>
          <a:ln/>
        </p:spPr>
      </p:sp>
      <p:sp>
        <p:nvSpPr>
          <p:cNvPr id="53255" name="Rectangle 103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CA" altLang="en-US"/>
          </a:p>
        </p:txBody>
      </p:sp>
    </p:spTree>
    <p:extLst>
      <p:ext uri="{BB962C8B-B14F-4D97-AF65-F5344CB8AC3E}">
        <p14:creationId xmlns:p14="http://schemas.microsoft.com/office/powerpoint/2010/main" val="19358946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6"/>
          <p:cNvSpPr>
            <a:spLocks noChangeArrowheads="1"/>
          </p:cNvSpPr>
          <p:nvPr/>
        </p:nvSpPr>
        <p:spPr bwMode="auto">
          <a:xfrm>
            <a:off x="5267325"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4275" name="Rectangle 1027"/>
          <p:cNvSpPr>
            <a:spLocks noChangeArrowheads="1"/>
          </p:cNvSpPr>
          <p:nvPr/>
        </p:nvSpPr>
        <p:spPr bwMode="auto">
          <a:xfrm>
            <a:off x="5267325"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35</a:t>
            </a:r>
          </a:p>
        </p:txBody>
      </p:sp>
      <p:sp>
        <p:nvSpPr>
          <p:cNvPr id="54276" name="Rectangle 1028"/>
          <p:cNvSpPr>
            <a:spLocks noChangeArrowheads="1"/>
          </p:cNvSpPr>
          <p:nvPr/>
        </p:nvSpPr>
        <p:spPr bwMode="auto">
          <a:xfrm>
            <a:off x="0"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4277" name="Rectangle 1029"/>
          <p:cNvSpPr>
            <a:spLocks noChangeArrowheads="1"/>
          </p:cNvSpPr>
          <p:nvPr/>
        </p:nvSpPr>
        <p:spPr bwMode="auto">
          <a:xfrm>
            <a:off x="0"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4278" name="Rectangle 1030"/>
          <p:cNvSpPr>
            <a:spLocks noGrp="1" noRot="1" noChangeAspect="1" noChangeArrowheads="1" noTextEdit="1"/>
          </p:cNvSpPr>
          <p:nvPr>
            <p:ph type="sldImg"/>
          </p:nvPr>
        </p:nvSpPr>
        <p:spPr>
          <a:ln/>
        </p:spPr>
      </p:sp>
      <p:sp>
        <p:nvSpPr>
          <p:cNvPr id="54279" name="Rectangle 103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CA" altLang="en-US"/>
          </a:p>
        </p:txBody>
      </p:sp>
    </p:spTree>
    <p:extLst>
      <p:ext uri="{BB962C8B-B14F-4D97-AF65-F5344CB8AC3E}">
        <p14:creationId xmlns:p14="http://schemas.microsoft.com/office/powerpoint/2010/main" val="8614007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26"/>
          <p:cNvSpPr>
            <a:spLocks noChangeArrowheads="1"/>
          </p:cNvSpPr>
          <p:nvPr/>
        </p:nvSpPr>
        <p:spPr bwMode="auto">
          <a:xfrm>
            <a:off x="5267325"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5299" name="Rectangle 1027"/>
          <p:cNvSpPr>
            <a:spLocks noChangeArrowheads="1"/>
          </p:cNvSpPr>
          <p:nvPr/>
        </p:nvSpPr>
        <p:spPr bwMode="auto">
          <a:xfrm>
            <a:off x="5267325"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39</a:t>
            </a:r>
          </a:p>
        </p:txBody>
      </p:sp>
      <p:sp>
        <p:nvSpPr>
          <p:cNvPr id="55300" name="Rectangle 1028"/>
          <p:cNvSpPr>
            <a:spLocks noChangeArrowheads="1"/>
          </p:cNvSpPr>
          <p:nvPr/>
        </p:nvSpPr>
        <p:spPr bwMode="auto">
          <a:xfrm>
            <a:off x="0"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5301" name="Rectangle 1029"/>
          <p:cNvSpPr>
            <a:spLocks noChangeArrowheads="1"/>
          </p:cNvSpPr>
          <p:nvPr/>
        </p:nvSpPr>
        <p:spPr bwMode="auto">
          <a:xfrm>
            <a:off x="0"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5302" name="Rectangle 1030"/>
          <p:cNvSpPr>
            <a:spLocks noGrp="1" noRot="1" noChangeAspect="1" noChangeArrowheads="1" noTextEdit="1"/>
          </p:cNvSpPr>
          <p:nvPr>
            <p:ph type="sldImg"/>
          </p:nvPr>
        </p:nvSpPr>
        <p:spPr>
          <a:ln/>
        </p:spPr>
      </p:sp>
      <p:sp>
        <p:nvSpPr>
          <p:cNvPr id="55303" name="Rectangle 103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CA" altLang="en-US"/>
          </a:p>
        </p:txBody>
      </p:sp>
    </p:spTree>
    <p:extLst>
      <p:ext uri="{BB962C8B-B14F-4D97-AF65-F5344CB8AC3E}">
        <p14:creationId xmlns:p14="http://schemas.microsoft.com/office/powerpoint/2010/main" val="1528073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26"/>
          <p:cNvSpPr>
            <a:spLocks noChangeArrowheads="1"/>
          </p:cNvSpPr>
          <p:nvPr/>
        </p:nvSpPr>
        <p:spPr bwMode="auto">
          <a:xfrm>
            <a:off x="5267325"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6323" name="Rectangle 1027"/>
          <p:cNvSpPr>
            <a:spLocks noChangeArrowheads="1"/>
          </p:cNvSpPr>
          <p:nvPr/>
        </p:nvSpPr>
        <p:spPr bwMode="auto">
          <a:xfrm>
            <a:off x="5267325"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42</a:t>
            </a:r>
          </a:p>
        </p:txBody>
      </p:sp>
      <p:sp>
        <p:nvSpPr>
          <p:cNvPr id="56324" name="Rectangle 1028"/>
          <p:cNvSpPr>
            <a:spLocks noChangeArrowheads="1"/>
          </p:cNvSpPr>
          <p:nvPr/>
        </p:nvSpPr>
        <p:spPr bwMode="auto">
          <a:xfrm>
            <a:off x="0"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6325" name="Rectangle 1029"/>
          <p:cNvSpPr>
            <a:spLocks noChangeArrowheads="1"/>
          </p:cNvSpPr>
          <p:nvPr/>
        </p:nvSpPr>
        <p:spPr bwMode="auto">
          <a:xfrm>
            <a:off x="0"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56326" name="Rectangle 1030"/>
          <p:cNvSpPr>
            <a:spLocks noGrp="1" noRot="1" noChangeAspect="1" noChangeArrowheads="1" noTextEdit="1"/>
          </p:cNvSpPr>
          <p:nvPr>
            <p:ph type="sldImg"/>
          </p:nvPr>
        </p:nvSpPr>
        <p:spPr>
          <a:ln/>
        </p:spPr>
      </p:sp>
      <p:sp>
        <p:nvSpPr>
          <p:cNvPr id="56327" name="Rectangle 103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CA" altLang="en-US"/>
          </a:p>
        </p:txBody>
      </p:sp>
    </p:spTree>
    <p:extLst>
      <p:ext uri="{BB962C8B-B14F-4D97-AF65-F5344CB8AC3E}">
        <p14:creationId xmlns:p14="http://schemas.microsoft.com/office/powerpoint/2010/main" val="41217176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51A71F-BDFE-4501-8133-0409A295D537}" type="slidenum">
              <a:rPr lang="en-US" altLang="en-US"/>
              <a:pPr/>
              <a:t>29</a:t>
            </a:fld>
            <a:endParaRPr lang="en-US" alt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127592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7999A8-E9B8-4956-896A-06972768D059}" type="slidenum">
              <a:rPr lang="en-US" altLang="en-US"/>
              <a:pPr/>
              <a:t>30</a:t>
            </a:fld>
            <a:endParaRPr lang="en-US" alt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78266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en-US"/>
          </a:p>
        </p:txBody>
      </p:sp>
      <p:sp>
        <p:nvSpPr>
          <p:cNvPr id="59396"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259EDF47-26F3-4179-B6E9-32573320DC23}" type="slidenum">
              <a:rPr lang="en-US" altLang="en-US" sz="1200"/>
              <a:pPr algn="r" eaLnBrk="1" hangingPunct="1"/>
              <a:t>6</a:t>
            </a:fld>
            <a:endParaRPr lang="en-US" altLang="en-US" sz="1200"/>
          </a:p>
        </p:txBody>
      </p:sp>
    </p:spTree>
    <p:extLst>
      <p:ext uri="{BB962C8B-B14F-4D97-AF65-F5344CB8AC3E}">
        <p14:creationId xmlns:p14="http://schemas.microsoft.com/office/powerpoint/2010/main" val="6427472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03A48C-5B41-433B-82BE-37AD84FC26A7}" type="slidenum">
              <a:rPr lang="en-US" altLang="en-US"/>
              <a:pPr/>
              <a:t>31</a:t>
            </a:fld>
            <a:endParaRPr lang="en-US" alt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80268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C85CA4-DAA4-414F-8892-5E1585717247}" type="slidenum">
              <a:rPr lang="en-US" altLang="en-US"/>
              <a:pPr/>
              <a:t>32</a:t>
            </a:fld>
            <a:endParaRPr lang="en-US" alt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147066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4EBF59-36CE-417C-9E76-CF965CA4C4E5}" type="slidenum">
              <a:rPr lang="en-US" altLang="en-US"/>
              <a:pPr/>
              <a:t>33</a:t>
            </a:fld>
            <a:endParaRPr lang="en-US" alt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7501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15D8F7-FF4D-49A7-AE46-93FD28C40887}" type="slidenum">
              <a:rPr lang="en-US" altLang="en-US"/>
              <a:pPr/>
              <a:t>34</a:t>
            </a:fld>
            <a:endParaRPr lang="en-US" alt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746511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D39435-406C-4AF8-9408-0ABE7698AC57}" type="slidenum">
              <a:rPr lang="en-US" altLang="en-US"/>
              <a:pPr/>
              <a:t>35</a:t>
            </a:fld>
            <a:endParaRPr lang="en-US" alt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003031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6C85C1-3C51-451E-B304-AD7C95265775}" type="slidenum">
              <a:rPr lang="en-US" altLang="en-US"/>
              <a:pPr/>
              <a:t>36</a:t>
            </a:fld>
            <a:endParaRPr lang="en-US" alt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490853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553A16-FC89-4C20-B5AB-1C6D7CB05EAC}" type="slidenum">
              <a:rPr lang="en-US" altLang="en-US"/>
              <a:pPr/>
              <a:t>37</a:t>
            </a:fld>
            <a:endParaRPr lang="en-US" alt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274777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830831-7854-407A-870D-CEF1A245B8CA}" type="slidenum">
              <a:rPr lang="en-US" altLang="en-US"/>
              <a:pPr/>
              <a:t>38</a:t>
            </a:fld>
            <a:endParaRPr lang="en-US" alt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456433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F17490-C7BB-4134-A61F-884FE3F5F5DC}" type="slidenum">
              <a:rPr lang="en-US" altLang="en-US"/>
              <a:pPr/>
              <a:t>39</a:t>
            </a:fld>
            <a:endParaRPr lang="en-US" alt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591325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3F94AC-4D75-4492-B37A-870B836DFCE1}" type="slidenum">
              <a:rPr lang="en-US" altLang="en-US"/>
              <a:pPr/>
              <a:t>40</a:t>
            </a:fld>
            <a:endParaRPr lang="en-US" alt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57094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ChangeArrowheads="1"/>
          </p:cNvSpPr>
          <p:nvPr/>
        </p:nvSpPr>
        <p:spPr bwMode="auto">
          <a:xfrm>
            <a:off x="5267325"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6867" name="Rectangle 1027"/>
          <p:cNvSpPr>
            <a:spLocks noChangeArrowheads="1"/>
          </p:cNvSpPr>
          <p:nvPr/>
        </p:nvSpPr>
        <p:spPr bwMode="auto">
          <a:xfrm>
            <a:off x="5267325"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15</a:t>
            </a:r>
          </a:p>
        </p:txBody>
      </p:sp>
      <p:sp>
        <p:nvSpPr>
          <p:cNvPr id="36868" name="Rectangle 1028"/>
          <p:cNvSpPr>
            <a:spLocks noChangeArrowheads="1"/>
          </p:cNvSpPr>
          <p:nvPr/>
        </p:nvSpPr>
        <p:spPr bwMode="auto">
          <a:xfrm>
            <a:off x="0"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6869" name="Rectangle 1029"/>
          <p:cNvSpPr>
            <a:spLocks noChangeArrowheads="1"/>
          </p:cNvSpPr>
          <p:nvPr/>
        </p:nvSpPr>
        <p:spPr bwMode="auto">
          <a:xfrm>
            <a:off x="0"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6870" name="Rectangle 1030"/>
          <p:cNvSpPr>
            <a:spLocks noGrp="1" noRot="1" noChangeAspect="1" noChangeArrowheads="1" noTextEdit="1"/>
          </p:cNvSpPr>
          <p:nvPr>
            <p:ph type="sldImg"/>
          </p:nvPr>
        </p:nvSpPr>
        <p:spPr>
          <a:ln/>
        </p:spPr>
      </p:sp>
      <p:sp>
        <p:nvSpPr>
          <p:cNvPr id="36871" name="Rectangle 103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CA" altLang="en-US"/>
          </a:p>
        </p:txBody>
      </p:sp>
    </p:spTree>
    <p:extLst>
      <p:ext uri="{BB962C8B-B14F-4D97-AF65-F5344CB8AC3E}">
        <p14:creationId xmlns:p14="http://schemas.microsoft.com/office/powerpoint/2010/main" val="11026241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C35A3F-2A2A-431A-B782-DA60F7529D41}" type="slidenum">
              <a:rPr lang="en-US" altLang="en-US"/>
              <a:pPr/>
              <a:t>41</a:t>
            </a:fld>
            <a:endParaRPr lang="en-US" alt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768579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CD9681-03CF-4D83-80C0-8D9023C6E04B}" type="slidenum">
              <a:rPr lang="en-US" altLang="en-US"/>
              <a:pPr/>
              <a:t>42</a:t>
            </a:fld>
            <a:endParaRPr lang="en-US" alt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366644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FFAF00-5E4D-4D72-99F9-DB20A4DEB39E}" type="slidenum">
              <a:rPr lang="en-US" altLang="en-US"/>
              <a:pPr/>
              <a:t>43</a:t>
            </a:fld>
            <a:endParaRPr lang="en-US" alt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413844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A8AD9F-83C2-4E5E-BA1B-A644964BE59F}" type="slidenum">
              <a:rPr lang="en-US" altLang="en-US"/>
              <a:pPr/>
              <a:t>44</a:t>
            </a:fld>
            <a:endParaRPr lang="en-US" alt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970472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F2DA01-8BE9-432D-95D4-F52620FD5D22}" type="slidenum">
              <a:rPr lang="en-US" altLang="en-US"/>
              <a:pPr/>
              <a:t>45</a:t>
            </a:fld>
            <a:endParaRPr lang="en-US" alt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417765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7DE44A-10E6-48E7-9BDB-11678A7F040B}" type="slidenum">
              <a:rPr lang="en-US" altLang="en-US"/>
              <a:pPr/>
              <a:t>46</a:t>
            </a:fld>
            <a:endParaRPr lang="en-US" alt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670181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05A141-88DB-4AA0-AB8E-FA0BA5C983BB}" type="slidenum">
              <a:rPr lang="en-US" altLang="en-US"/>
              <a:pPr/>
              <a:t>47</a:t>
            </a:fld>
            <a:endParaRPr lang="en-US" alt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77559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solidFill>
            <a:srgbClr val="FFFFFF"/>
          </a:solidFill>
          <a:ln/>
        </p:spPr>
      </p:sp>
      <p:sp>
        <p:nvSpPr>
          <p:cNvPr id="38915" name="Rectangle 3"/>
          <p:cNvSpPr>
            <a:spLocks noGrp="1" noChangeArrowheads="1"/>
          </p:cNvSpPr>
          <p:nvPr>
            <p:ph type="body" idx="1"/>
          </p:nvPr>
        </p:nvSpPr>
        <p:spPr>
          <a:solidFill>
            <a:srgbClr val="FFFFFF"/>
          </a:solidFill>
          <a:ln>
            <a:solidFill>
              <a:srgbClr val="000000"/>
            </a:solidFill>
          </a:ln>
        </p:spPr>
        <p:txBody>
          <a:bodyPr/>
          <a:lstStyle/>
          <a:p>
            <a:endParaRPr lang="en-CA" altLang="en-US"/>
          </a:p>
        </p:txBody>
      </p:sp>
    </p:spTree>
    <p:extLst>
      <p:ext uri="{BB962C8B-B14F-4D97-AF65-F5344CB8AC3E}">
        <p14:creationId xmlns:p14="http://schemas.microsoft.com/office/powerpoint/2010/main" val="774485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solidFill>
            <a:srgbClr val="FFFFFF"/>
          </a:solidFill>
          <a:ln/>
        </p:spPr>
      </p:sp>
      <p:sp>
        <p:nvSpPr>
          <p:cNvPr id="40963" name="Rectangle 3"/>
          <p:cNvSpPr>
            <a:spLocks noGrp="1" noChangeArrowheads="1"/>
          </p:cNvSpPr>
          <p:nvPr>
            <p:ph type="body" idx="1"/>
          </p:nvPr>
        </p:nvSpPr>
        <p:spPr>
          <a:solidFill>
            <a:srgbClr val="FFFFFF"/>
          </a:solidFill>
          <a:ln>
            <a:solidFill>
              <a:srgbClr val="000000"/>
            </a:solidFill>
          </a:ln>
        </p:spPr>
        <p:txBody>
          <a:bodyPr/>
          <a:lstStyle/>
          <a:p>
            <a:endParaRPr lang="en-CA" altLang="en-US"/>
          </a:p>
        </p:txBody>
      </p:sp>
    </p:spTree>
    <p:extLst>
      <p:ext uri="{BB962C8B-B14F-4D97-AF65-F5344CB8AC3E}">
        <p14:creationId xmlns:p14="http://schemas.microsoft.com/office/powerpoint/2010/main" val="271082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5267325"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1987" name="Rectangle 3"/>
          <p:cNvSpPr>
            <a:spLocks noChangeArrowheads="1"/>
          </p:cNvSpPr>
          <p:nvPr/>
        </p:nvSpPr>
        <p:spPr bwMode="auto">
          <a:xfrm>
            <a:off x="5267325"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23</a:t>
            </a:r>
          </a:p>
        </p:txBody>
      </p:sp>
      <p:sp>
        <p:nvSpPr>
          <p:cNvPr id="41988" name="Rectangle 4"/>
          <p:cNvSpPr>
            <a:spLocks noChangeArrowheads="1"/>
          </p:cNvSpPr>
          <p:nvPr/>
        </p:nvSpPr>
        <p:spPr bwMode="auto">
          <a:xfrm>
            <a:off x="0"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1989" name="Rectangle 5"/>
          <p:cNvSpPr>
            <a:spLocks noChangeArrowheads="1"/>
          </p:cNvSpPr>
          <p:nvPr/>
        </p:nvSpPr>
        <p:spPr bwMode="auto">
          <a:xfrm>
            <a:off x="0"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1990" name="Rectangle 6"/>
          <p:cNvSpPr>
            <a:spLocks noGrp="1" noRot="1" noChangeAspect="1" noChangeArrowheads="1" noTextEdit="1"/>
          </p:cNvSpPr>
          <p:nvPr>
            <p:ph type="sldImg"/>
          </p:nvPr>
        </p:nvSpPr>
        <p:spPr>
          <a:ln/>
        </p:spPr>
      </p:sp>
      <p:sp>
        <p:nvSpPr>
          <p:cNvPr id="4199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CA" altLang="en-US"/>
          </a:p>
        </p:txBody>
      </p:sp>
    </p:spTree>
    <p:extLst>
      <p:ext uri="{BB962C8B-B14F-4D97-AF65-F5344CB8AC3E}">
        <p14:creationId xmlns:p14="http://schemas.microsoft.com/office/powerpoint/2010/main" val="886118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26"/>
          <p:cNvSpPr>
            <a:spLocks noGrp="1" noRot="1" noChangeAspect="1" noChangeArrowheads="1" noTextEdit="1"/>
          </p:cNvSpPr>
          <p:nvPr>
            <p:ph type="sldImg"/>
          </p:nvPr>
        </p:nvSpPr>
        <p:spPr>
          <a:solidFill>
            <a:srgbClr val="FFFFFF"/>
          </a:solidFill>
          <a:ln/>
        </p:spPr>
      </p:sp>
      <p:sp>
        <p:nvSpPr>
          <p:cNvPr id="45059" name="Rectangle 1027"/>
          <p:cNvSpPr>
            <a:spLocks noGrp="1" noChangeArrowheads="1"/>
          </p:cNvSpPr>
          <p:nvPr>
            <p:ph type="body" idx="1"/>
          </p:nvPr>
        </p:nvSpPr>
        <p:spPr>
          <a:solidFill>
            <a:srgbClr val="FFFFFF"/>
          </a:solidFill>
          <a:ln>
            <a:solidFill>
              <a:srgbClr val="000000"/>
            </a:solidFill>
          </a:ln>
        </p:spPr>
        <p:txBody>
          <a:bodyPr/>
          <a:lstStyle/>
          <a:p>
            <a:endParaRPr lang="en-CA" altLang="en-US"/>
          </a:p>
        </p:txBody>
      </p:sp>
    </p:spTree>
    <p:extLst>
      <p:ext uri="{BB962C8B-B14F-4D97-AF65-F5344CB8AC3E}">
        <p14:creationId xmlns:p14="http://schemas.microsoft.com/office/powerpoint/2010/main" val="4093351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solidFill>
            <a:srgbClr val="FFFFFF"/>
          </a:solidFill>
          <a:ln/>
        </p:spPr>
      </p:sp>
      <p:sp>
        <p:nvSpPr>
          <p:cNvPr id="47107" name="Rectangle 3"/>
          <p:cNvSpPr>
            <a:spLocks noGrp="1" noChangeArrowheads="1"/>
          </p:cNvSpPr>
          <p:nvPr>
            <p:ph type="body" idx="1"/>
          </p:nvPr>
        </p:nvSpPr>
        <p:spPr>
          <a:solidFill>
            <a:srgbClr val="FFFFFF"/>
          </a:solidFill>
          <a:ln>
            <a:solidFill>
              <a:srgbClr val="000000"/>
            </a:solidFill>
          </a:ln>
        </p:spPr>
        <p:txBody>
          <a:bodyPr/>
          <a:lstStyle/>
          <a:p>
            <a:endParaRPr lang="en-CA" altLang="en-US"/>
          </a:p>
        </p:txBody>
      </p:sp>
    </p:spTree>
    <p:extLst>
      <p:ext uri="{BB962C8B-B14F-4D97-AF65-F5344CB8AC3E}">
        <p14:creationId xmlns:p14="http://schemas.microsoft.com/office/powerpoint/2010/main" val="565221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267325"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8131" name="Rectangle 3"/>
          <p:cNvSpPr>
            <a:spLocks noChangeArrowheads="1"/>
          </p:cNvSpPr>
          <p:nvPr/>
        </p:nvSpPr>
        <p:spPr bwMode="auto">
          <a:xfrm>
            <a:off x="5267325"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050" tIns="0" rIns="19050" bIns="0"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000" i="1"/>
              <a:t>4</a:t>
            </a:r>
          </a:p>
        </p:txBody>
      </p:sp>
      <p:sp>
        <p:nvSpPr>
          <p:cNvPr id="48132" name="Rectangle 4"/>
          <p:cNvSpPr>
            <a:spLocks noChangeArrowheads="1"/>
          </p:cNvSpPr>
          <p:nvPr/>
        </p:nvSpPr>
        <p:spPr bwMode="auto">
          <a:xfrm>
            <a:off x="0" y="651510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8133" name="Rectangle 5"/>
          <p:cNvSpPr>
            <a:spLocks noChangeArrowheads="1"/>
          </p:cNvSpPr>
          <p:nvPr/>
        </p:nvSpPr>
        <p:spPr bwMode="auto">
          <a:xfrm>
            <a:off x="0" y="0"/>
            <a:ext cx="40290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8134" name="Rectangle 6"/>
          <p:cNvSpPr>
            <a:spLocks noGrp="1" noRot="1" noChangeAspect="1" noChangeArrowheads="1" noTextEdit="1"/>
          </p:cNvSpPr>
          <p:nvPr>
            <p:ph type="sldImg"/>
          </p:nvPr>
        </p:nvSpPr>
        <p:spPr>
          <a:ln/>
        </p:spPr>
      </p:sp>
      <p:sp>
        <p:nvSpPr>
          <p:cNvPr id="4813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CA" altLang="en-US"/>
          </a:p>
        </p:txBody>
      </p:sp>
    </p:spTree>
    <p:extLst>
      <p:ext uri="{BB962C8B-B14F-4D97-AF65-F5344CB8AC3E}">
        <p14:creationId xmlns:p14="http://schemas.microsoft.com/office/powerpoint/2010/main" val="3546886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10C4EB7-65EA-4133-841C-CAFDBB6CDD51}" type="datetimeFigureOut">
              <a:rPr lang="en-US" smtClean="0"/>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EA50B-B952-4C29-8FB1-6870975121B3}" type="slidenum">
              <a:rPr lang="en-US" smtClean="0"/>
              <a:t>‹#›</a:t>
            </a:fld>
            <a:endParaRPr lang="en-US"/>
          </a:p>
        </p:txBody>
      </p:sp>
    </p:spTree>
    <p:extLst>
      <p:ext uri="{BB962C8B-B14F-4D97-AF65-F5344CB8AC3E}">
        <p14:creationId xmlns:p14="http://schemas.microsoft.com/office/powerpoint/2010/main" val="2906285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C4EB7-65EA-4133-841C-CAFDBB6CDD51}" type="datetimeFigureOut">
              <a:rPr lang="en-US" smtClean="0"/>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EA50B-B952-4C29-8FB1-6870975121B3}" type="slidenum">
              <a:rPr lang="en-US" smtClean="0"/>
              <a:t>‹#›</a:t>
            </a:fld>
            <a:endParaRPr lang="en-US"/>
          </a:p>
        </p:txBody>
      </p:sp>
    </p:spTree>
    <p:extLst>
      <p:ext uri="{BB962C8B-B14F-4D97-AF65-F5344CB8AC3E}">
        <p14:creationId xmlns:p14="http://schemas.microsoft.com/office/powerpoint/2010/main" val="1721583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C4EB7-65EA-4133-841C-CAFDBB6CDD51}" type="datetimeFigureOut">
              <a:rPr lang="en-US" smtClean="0"/>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EA50B-B952-4C29-8FB1-6870975121B3}" type="slidenum">
              <a:rPr lang="en-US" smtClean="0"/>
              <a:t>‹#›</a:t>
            </a:fld>
            <a:endParaRPr lang="en-US"/>
          </a:p>
        </p:txBody>
      </p:sp>
    </p:spTree>
    <p:extLst>
      <p:ext uri="{BB962C8B-B14F-4D97-AF65-F5344CB8AC3E}">
        <p14:creationId xmlns:p14="http://schemas.microsoft.com/office/powerpoint/2010/main" val="4027043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44476"/>
            <a:ext cx="11180233" cy="1431925"/>
          </a:xfrm>
        </p:spPr>
        <p:txBody>
          <a:bodyPr/>
          <a:lstStyle/>
          <a:p>
            <a:r>
              <a:rPr lang="en-US"/>
              <a:t>Click to edit Master title style</a:t>
            </a:r>
          </a:p>
        </p:txBody>
      </p:sp>
      <p:sp>
        <p:nvSpPr>
          <p:cNvPr id="3" name="Text Placeholder 2"/>
          <p:cNvSpPr>
            <a:spLocks noGrp="1"/>
          </p:cNvSpPr>
          <p:nvPr>
            <p:ph type="body" sz="half" idx="1"/>
          </p:nvPr>
        </p:nvSpPr>
        <p:spPr>
          <a:xfrm>
            <a:off x="1117601" y="1905000"/>
            <a:ext cx="5236633"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7434" y="1905000"/>
            <a:ext cx="5236633"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117601" y="6245225"/>
            <a:ext cx="2535767"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4572000" y="6245225"/>
            <a:ext cx="38608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9249834" y="6245225"/>
            <a:ext cx="2535767" cy="476250"/>
          </a:xfrm>
        </p:spPr>
        <p:txBody>
          <a:bodyPr/>
          <a:lstStyle>
            <a:lvl1pPr>
              <a:defRPr/>
            </a:lvl1pPr>
          </a:lstStyle>
          <a:p>
            <a:fld id="{13039E0E-6734-41EB-A351-42C16F5982A1}" type="slidenum">
              <a:rPr lang="en-US" altLang="en-US"/>
              <a:pPr/>
              <a:t>‹#›</a:t>
            </a:fld>
            <a:endParaRPr lang="en-US" altLang="en-US"/>
          </a:p>
        </p:txBody>
      </p:sp>
    </p:spTree>
    <p:extLst>
      <p:ext uri="{BB962C8B-B14F-4D97-AF65-F5344CB8AC3E}">
        <p14:creationId xmlns:p14="http://schemas.microsoft.com/office/powerpoint/2010/main" val="423624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0C4EB7-65EA-4133-841C-CAFDBB6CDD51}" type="datetimeFigureOut">
              <a:rPr lang="en-US" smtClean="0"/>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EA50B-B952-4C29-8FB1-6870975121B3}" type="slidenum">
              <a:rPr lang="en-US" smtClean="0"/>
              <a:t>‹#›</a:t>
            </a:fld>
            <a:endParaRPr lang="en-US"/>
          </a:p>
        </p:txBody>
      </p:sp>
    </p:spTree>
    <p:extLst>
      <p:ext uri="{BB962C8B-B14F-4D97-AF65-F5344CB8AC3E}">
        <p14:creationId xmlns:p14="http://schemas.microsoft.com/office/powerpoint/2010/main" val="3309588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0C4EB7-65EA-4133-841C-CAFDBB6CDD51}" type="datetimeFigureOut">
              <a:rPr lang="en-US" smtClean="0"/>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EA50B-B952-4C29-8FB1-6870975121B3}" type="slidenum">
              <a:rPr lang="en-US" smtClean="0"/>
              <a:t>‹#›</a:t>
            </a:fld>
            <a:endParaRPr lang="en-US"/>
          </a:p>
        </p:txBody>
      </p:sp>
    </p:spTree>
    <p:extLst>
      <p:ext uri="{BB962C8B-B14F-4D97-AF65-F5344CB8AC3E}">
        <p14:creationId xmlns:p14="http://schemas.microsoft.com/office/powerpoint/2010/main" val="3438828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0C4EB7-65EA-4133-841C-CAFDBB6CDD51}" type="datetimeFigureOut">
              <a:rPr lang="en-US" smtClean="0"/>
              <a:t>3/20/2017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EA50B-B952-4C29-8FB1-6870975121B3}" type="slidenum">
              <a:rPr lang="en-US" smtClean="0"/>
              <a:t>‹#›</a:t>
            </a:fld>
            <a:endParaRPr lang="en-US"/>
          </a:p>
        </p:txBody>
      </p:sp>
    </p:spTree>
    <p:extLst>
      <p:ext uri="{BB962C8B-B14F-4D97-AF65-F5344CB8AC3E}">
        <p14:creationId xmlns:p14="http://schemas.microsoft.com/office/powerpoint/2010/main" val="889164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0C4EB7-65EA-4133-841C-CAFDBB6CDD51}" type="datetimeFigureOut">
              <a:rPr lang="en-US" smtClean="0"/>
              <a:t>3/20/2017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4EA50B-B952-4C29-8FB1-6870975121B3}" type="slidenum">
              <a:rPr lang="en-US" smtClean="0"/>
              <a:t>‹#›</a:t>
            </a:fld>
            <a:endParaRPr lang="en-US"/>
          </a:p>
        </p:txBody>
      </p:sp>
    </p:spTree>
    <p:extLst>
      <p:ext uri="{BB962C8B-B14F-4D97-AF65-F5344CB8AC3E}">
        <p14:creationId xmlns:p14="http://schemas.microsoft.com/office/powerpoint/2010/main" val="3729608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0C4EB7-65EA-4133-841C-CAFDBB6CDD51}" type="datetimeFigureOut">
              <a:rPr lang="en-US" smtClean="0"/>
              <a:t>3/20/2017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4EA50B-B952-4C29-8FB1-6870975121B3}" type="slidenum">
              <a:rPr lang="en-US" smtClean="0"/>
              <a:t>‹#›</a:t>
            </a:fld>
            <a:endParaRPr lang="en-US"/>
          </a:p>
        </p:txBody>
      </p:sp>
    </p:spTree>
    <p:extLst>
      <p:ext uri="{BB962C8B-B14F-4D97-AF65-F5344CB8AC3E}">
        <p14:creationId xmlns:p14="http://schemas.microsoft.com/office/powerpoint/2010/main" val="4200633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0C4EB7-65EA-4133-841C-CAFDBB6CDD51}" type="datetimeFigureOut">
              <a:rPr lang="en-US" smtClean="0"/>
              <a:t>3/20/2017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4EA50B-B952-4C29-8FB1-6870975121B3}" type="slidenum">
              <a:rPr lang="en-US" smtClean="0"/>
              <a:t>‹#›</a:t>
            </a:fld>
            <a:endParaRPr lang="en-US"/>
          </a:p>
        </p:txBody>
      </p:sp>
    </p:spTree>
    <p:extLst>
      <p:ext uri="{BB962C8B-B14F-4D97-AF65-F5344CB8AC3E}">
        <p14:creationId xmlns:p14="http://schemas.microsoft.com/office/powerpoint/2010/main" val="93204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0C4EB7-65EA-4133-841C-CAFDBB6CDD51}" type="datetimeFigureOut">
              <a:rPr lang="en-US" smtClean="0"/>
              <a:t>3/20/2017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EA50B-B952-4C29-8FB1-6870975121B3}" type="slidenum">
              <a:rPr lang="en-US" smtClean="0"/>
              <a:t>‹#›</a:t>
            </a:fld>
            <a:endParaRPr lang="en-US"/>
          </a:p>
        </p:txBody>
      </p:sp>
    </p:spTree>
    <p:extLst>
      <p:ext uri="{BB962C8B-B14F-4D97-AF65-F5344CB8AC3E}">
        <p14:creationId xmlns:p14="http://schemas.microsoft.com/office/powerpoint/2010/main" val="2123697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0C4EB7-65EA-4133-841C-CAFDBB6CDD51}" type="datetimeFigureOut">
              <a:rPr lang="en-US" smtClean="0"/>
              <a:t>3/20/2017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EA50B-B952-4C29-8FB1-6870975121B3}" type="slidenum">
              <a:rPr lang="en-US" smtClean="0"/>
              <a:t>‹#›</a:t>
            </a:fld>
            <a:endParaRPr lang="en-US"/>
          </a:p>
        </p:txBody>
      </p:sp>
    </p:spTree>
    <p:extLst>
      <p:ext uri="{BB962C8B-B14F-4D97-AF65-F5344CB8AC3E}">
        <p14:creationId xmlns:p14="http://schemas.microsoft.com/office/powerpoint/2010/main" val="2490088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0C4EB7-65EA-4133-841C-CAFDBB6CDD51}" type="datetimeFigureOut">
              <a:rPr lang="en-US" smtClean="0"/>
              <a:t>3/20/2017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EA50B-B952-4C29-8FB1-6870975121B3}" type="slidenum">
              <a:rPr lang="en-US" smtClean="0"/>
              <a:t>‹#›</a:t>
            </a:fld>
            <a:endParaRPr lang="en-US"/>
          </a:p>
        </p:txBody>
      </p:sp>
    </p:spTree>
    <p:extLst>
      <p:ext uri="{BB962C8B-B14F-4D97-AF65-F5344CB8AC3E}">
        <p14:creationId xmlns:p14="http://schemas.microsoft.com/office/powerpoint/2010/main" val="2144655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saburchill.com/IBbiology/bio_hp.htm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9" name="Rectangle 9"/>
          <p:cNvSpPr>
            <a:spLocks noGrp="1" noChangeArrowheads="1"/>
          </p:cNvSpPr>
          <p:nvPr>
            <p:ph type="title"/>
          </p:nvPr>
        </p:nvSpPr>
        <p:spPr/>
        <p:txBody>
          <a:bodyPr/>
          <a:lstStyle/>
          <a:p>
            <a:r>
              <a:rPr lang="en-SG" altLang="en-US" sz="5000" b="1">
                <a:latin typeface="Calibri" panose="020F0502020204030204" pitchFamily="34" charset="0"/>
              </a:rPr>
              <a:t>What are enzymes?</a:t>
            </a:r>
          </a:p>
        </p:txBody>
      </p:sp>
      <p:sp>
        <p:nvSpPr>
          <p:cNvPr id="15370" name="Rectangle 10"/>
          <p:cNvSpPr>
            <a:spLocks noGrp="1" noChangeArrowheads="1"/>
          </p:cNvSpPr>
          <p:nvPr>
            <p:ph type="body" idx="1"/>
          </p:nvPr>
        </p:nvSpPr>
        <p:spPr>
          <a:xfrm>
            <a:off x="1992313" y="1628776"/>
            <a:ext cx="8229600" cy="4525963"/>
          </a:xfrm>
        </p:spPr>
        <p:txBody>
          <a:bodyPr/>
          <a:lstStyle/>
          <a:p>
            <a:r>
              <a:rPr lang="en-SG" altLang="en-US" u="sng" dirty="0">
                <a:latin typeface="Calibri" panose="020F0502020204030204" pitchFamily="34" charset="0"/>
              </a:rPr>
              <a:t>Biological catalysts</a:t>
            </a:r>
            <a:r>
              <a:rPr lang="en-SG" altLang="en-US" dirty="0">
                <a:latin typeface="Calibri" panose="020F0502020204030204" pitchFamily="34" charset="0"/>
              </a:rPr>
              <a:t> made up of </a:t>
            </a:r>
            <a:r>
              <a:rPr lang="en-SG" altLang="en-US" u="sng" dirty="0">
                <a:latin typeface="Calibri" panose="020F0502020204030204" pitchFamily="34" charset="0"/>
              </a:rPr>
              <a:t>proteins</a:t>
            </a:r>
          </a:p>
        </p:txBody>
      </p:sp>
      <p:pic>
        <p:nvPicPr>
          <p:cNvPr id="15371"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4339" y="2205039"/>
            <a:ext cx="4048125" cy="404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7906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53AFDB5-6610-4D24-B181-E9E73A8794FE}" type="slidenum">
              <a:rPr lang="en-US" altLang="en-US" sz="1800"/>
              <a:pPr/>
              <a:t>10</a:t>
            </a:fld>
            <a:endParaRPr lang="en-US" altLang="en-US" sz="1800"/>
          </a:p>
        </p:txBody>
      </p:sp>
      <p:sp>
        <p:nvSpPr>
          <p:cNvPr id="371714" name="Rectangle 2"/>
          <p:cNvSpPr>
            <a:spLocks noGrp="1" noChangeArrowheads="1"/>
          </p:cNvSpPr>
          <p:nvPr>
            <p:ph type="title"/>
          </p:nvPr>
        </p:nvSpPr>
        <p:spPr/>
        <p:txBody>
          <a:bodyPr/>
          <a:lstStyle/>
          <a:p>
            <a:pPr>
              <a:defRPr/>
            </a:pPr>
            <a:r>
              <a:rPr lang="en-US"/>
              <a:t>Rate of Reaction</a:t>
            </a:r>
          </a:p>
        </p:txBody>
      </p:sp>
      <p:sp>
        <p:nvSpPr>
          <p:cNvPr id="9220" name="Rectangle 3"/>
          <p:cNvSpPr>
            <a:spLocks noGrp="1" noChangeArrowheads="1"/>
          </p:cNvSpPr>
          <p:nvPr>
            <p:ph type="body" idx="1"/>
          </p:nvPr>
        </p:nvSpPr>
        <p:spPr/>
        <p:txBody>
          <a:bodyPr/>
          <a:lstStyle/>
          <a:p>
            <a:r>
              <a:rPr lang="en-US" altLang="en-US"/>
              <a:t>Reactions with enzymes are up to 10 billion times faster than those without enzymes.</a:t>
            </a:r>
          </a:p>
          <a:p>
            <a:r>
              <a:rPr lang="en-US" altLang="en-US"/>
              <a:t>Enzymes typically react with between 1 and 10,000 molecules per second.  Fast enzymes catalyze up to 500,000 molecules per second.</a:t>
            </a:r>
          </a:p>
          <a:p>
            <a:r>
              <a:rPr lang="en-US" altLang="en-US"/>
              <a:t>Substrate concentration, enzyme concentration, Temperature, and pH  affect the rate of enzyme reactions. </a:t>
            </a:r>
          </a:p>
        </p:txBody>
      </p:sp>
    </p:spTree>
    <p:extLst>
      <p:ext uri="{BB962C8B-B14F-4D97-AF65-F5344CB8AC3E}">
        <p14:creationId xmlns:p14="http://schemas.microsoft.com/office/powerpoint/2010/main" val="899916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DDF5EA5-51C7-4E78-8B0E-54E330EE9094}" type="slidenum">
              <a:rPr lang="en-US" altLang="en-US" sz="1800"/>
              <a:pPr/>
              <a:t>11</a:t>
            </a:fld>
            <a:endParaRPr lang="en-US" altLang="en-US" sz="1800"/>
          </a:p>
        </p:txBody>
      </p:sp>
      <p:sp>
        <p:nvSpPr>
          <p:cNvPr id="419842" name="Rectangle 2"/>
          <p:cNvSpPr>
            <a:spLocks noGrp="1" noChangeArrowheads="1"/>
          </p:cNvSpPr>
          <p:nvPr>
            <p:ph type="title"/>
          </p:nvPr>
        </p:nvSpPr>
        <p:spPr>
          <a:xfrm>
            <a:off x="0" y="7145"/>
            <a:ext cx="10515600" cy="1325563"/>
          </a:xfrm>
        </p:spPr>
        <p:txBody>
          <a:bodyPr/>
          <a:lstStyle/>
          <a:p>
            <a:pPr>
              <a:defRPr/>
            </a:pPr>
            <a:r>
              <a:rPr lang="en-US" dirty="0"/>
              <a:t>Enzyme Concentration</a:t>
            </a:r>
          </a:p>
        </p:txBody>
      </p:sp>
      <p:sp>
        <p:nvSpPr>
          <p:cNvPr id="11268" name="Rectangle 3"/>
          <p:cNvSpPr>
            <a:spLocks noGrp="1" noChangeArrowheads="1"/>
          </p:cNvSpPr>
          <p:nvPr>
            <p:ph type="body" idx="1"/>
          </p:nvPr>
        </p:nvSpPr>
        <p:spPr>
          <a:xfrm>
            <a:off x="2219326" y="990601"/>
            <a:ext cx="8448675" cy="4867275"/>
          </a:xfrm>
        </p:spPr>
        <p:txBody>
          <a:bodyPr/>
          <a:lstStyle/>
          <a:p>
            <a:r>
              <a:rPr lang="en-US" altLang="en-US"/>
              <a:t>If there is insufficient enzyme present, the reaction will not proceed as fast as it otherwise would because there is not enough enzyme for all of the reactant molecules.</a:t>
            </a:r>
          </a:p>
          <a:p>
            <a:r>
              <a:rPr lang="en-US" altLang="en-US"/>
              <a:t>As the amount of enzyme is increased, the rate of reaction increases. If there are more enzyme molecules than are needed, adding additional enzyme will not increase the rate. Reaction rate therefore increases as enzyme concentration increases but then it levels off.</a:t>
            </a:r>
          </a:p>
        </p:txBody>
      </p:sp>
      <p:sp useBgFill="1">
        <p:nvSpPr>
          <p:cNvPr id="11269" name="Rectangle 11"/>
          <p:cNvSpPr>
            <a:spLocks noChangeArrowheads="1"/>
          </p:cNvSpPr>
          <p:nvPr/>
        </p:nvSpPr>
        <p:spPr bwMode="auto">
          <a:xfrm>
            <a:off x="4572000" y="6096000"/>
            <a:ext cx="4572000" cy="609600"/>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11270" name="Rectangle 6"/>
          <p:cNvSpPr>
            <a:spLocks noChangeArrowheads="1"/>
          </p:cNvSpPr>
          <p:nvPr/>
        </p:nvSpPr>
        <p:spPr bwMode="auto">
          <a:xfrm>
            <a:off x="5105401" y="6402389"/>
            <a:ext cx="2257029"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solidFill>
                  <a:schemeClr val="hlink"/>
                </a:solidFill>
                <a:latin typeface="Arial" panose="020B0604020202020204" pitchFamily="34" charset="0"/>
              </a:rPr>
              <a:t>Enzyme Concentration</a:t>
            </a:r>
          </a:p>
        </p:txBody>
      </p:sp>
      <p:sp>
        <p:nvSpPr>
          <p:cNvPr id="11271" name="Rectangle 7"/>
          <p:cNvSpPr>
            <a:spLocks noChangeArrowheads="1"/>
          </p:cNvSpPr>
          <p:nvPr/>
        </p:nvSpPr>
        <p:spPr bwMode="auto">
          <a:xfrm rot="-5400000">
            <a:off x="4035885" y="5304913"/>
            <a:ext cx="1710406"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solidFill>
                  <a:schemeClr val="hlink"/>
                </a:solidFill>
                <a:latin typeface="Arial" panose="020B0604020202020204" pitchFamily="34" charset="0"/>
              </a:rPr>
              <a:t>Rate of Reaction</a:t>
            </a:r>
          </a:p>
        </p:txBody>
      </p:sp>
      <p:sp>
        <p:nvSpPr>
          <p:cNvPr id="11272" name="Line 8"/>
          <p:cNvSpPr>
            <a:spLocks noChangeShapeType="1"/>
          </p:cNvSpPr>
          <p:nvPr/>
        </p:nvSpPr>
        <p:spPr bwMode="auto">
          <a:xfrm>
            <a:off x="5029201" y="6308725"/>
            <a:ext cx="2308225" cy="0"/>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3" name="Line 9"/>
          <p:cNvSpPr>
            <a:spLocks noChangeShapeType="1"/>
          </p:cNvSpPr>
          <p:nvPr/>
        </p:nvSpPr>
        <p:spPr bwMode="auto">
          <a:xfrm>
            <a:off x="5029200" y="4583113"/>
            <a:ext cx="0" cy="1725612"/>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4" name="Freeform 10"/>
          <p:cNvSpPr>
            <a:spLocks/>
          </p:cNvSpPr>
          <p:nvPr/>
        </p:nvSpPr>
        <p:spPr bwMode="auto">
          <a:xfrm>
            <a:off x="5029201" y="4953001"/>
            <a:ext cx="2289175" cy="1336675"/>
          </a:xfrm>
          <a:custGeom>
            <a:avLst/>
            <a:gdLst>
              <a:gd name="T0" fmla="*/ 0 w 2473"/>
              <a:gd name="T1" fmla="*/ 2147483647 h 1189"/>
              <a:gd name="T2" fmla="*/ 2147483647 w 2473"/>
              <a:gd name="T3" fmla="*/ 2147483647 h 1189"/>
              <a:gd name="T4" fmla="*/ 2147483647 w 2473"/>
              <a:gd name="T5" fmla="*/ 2147483647 h 1189"/>
              <a:gd name="T6" fmla="*/ 2147483647 w 2473"/>
              <a:gd name="T7" fmla="*/ 2147483647 h 1189"/>
              <a:gd name="T8" fmla="*/ 2147483647 w 2473"/>
              <a:gd name="T9" fmla="*/ 2147483647 h 1189"/>
              <a:gd name="T10" fmla="*/ 2147483647 w 2473"/>
              <a:gd name="T11" fmla="*/ 2147483647 h 1189"/>
              <a:gd name="T12" fmla="*/ 2147483647 w 2473"/>
              <a:gd name="T13" fmla="*/ 2147483647 h 1189"/>
              <a:gd name="T14" fmla="*/ 0 60000 65536"/>
              <a:gd name="T15" fmla="*/ 0 60000 65536"/>
              <a:gd name="T16" fmla="*/ 0 60000 65536"/>
              <a:gd name="T17" fmla="*/ 0 60000 65536"/>
              <a:gd name="T18" fmla="*/ 0 60000 65536"/>
              <a:gd name="T19" fmla="*/ 0 60000 65536"/>
              <a:gd name="T20" fmla="*/ 0 60000 65536"/>
              <a:gd name="T21" fmla="*/ 0 w 2473"/>
              <a:gd name="T22" fmla="*/ 0 h 1189"/>
              <a:gd name="T23" fmla="*/ 2473 w 2473"/>
              <a:gd name="T24" fmla="*/ 1189 h 11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73" h="1189">
                <a:moveTo>
                  <a:pt x="0" y="1189"/>
                </a:moveTo>
                <a:cubicBezTo>
                  <a:pt x="36" y="1003"/>
                  <a:pt x="73" y="818"/>
                  <a:pt x="155" y="671"/>
                </a:cubicBezTo>
                <a:cubicBezTo>
                  <a:pt x="237" y="524"/>
                  <a:pt x="347" y="410"/>
                  <a:pt x="491" y="307"/>
                </a:cubicBezTo>
                <a:cubicBezTo>
                  <a:pt x="635" y="204"/>
                  <a:pt x="798" y="102"/>
                  <a:pt x="1018" y="52"/>
                </a:cubicBezTo>
                <a:cubicBezTo>
                  <a:pt x="1238" y="2"/>
                  <a:pt x="1597" y="14"/>
                  <a:pt x="1809" y="7"/>
                </a:cubicBezTo>
                <a:cubicBezTo>
                  <a:pt x="2021" y="0"/>
                  <a:pt x="2180" y="7"/>
                  <a:pt x="2291" y="7"/>
                </a:cubicBezTo>
                <a:cubicBezTo>
                  <a:pt x="2402" y="7"/>
                  <a:pt x="2447" y="4"/>
                  <a:pt x="2473" y="7"/>
                </a:cubicBezTo>
              </a:path>
            </a:pathLst>
          </a:cu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75" name="TextBox 1"/>
          <p:cNvSpPr txBox="1">
            <a:spLocks noChangeArrowheads="1"/>
          </p:cNvSpPr>
          <p:nvPr/>
        </p:nvSpPr>
        <p:spPr bwMode="auto">
          <a:xfrm>
            <a:off x="7581901" y="4661089"/>
            <a:ext cx="46482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rgbClr val="FF0000"/>
                </a:solidFill>
              </a:rPr>
              <a:t>Even when adding more enzymes, there isn’t any more available substrate to create product at a faster rate</a:t>
            </a:r>
          </a:p>
        </p:txBody>
      </p:sp>
      <p:sp>
        <p:nvSpPr>
          <p:cNvPr id="11276" name="Left Arrow 2"/>
          <p:cNvSpPr>
            <a:spLocks noChangeArrowheads="1"/>
          </p:cNvSpPr>
          <p:nvPr/>
        </p:nvSpPr>
        <p:spPr bwMode="auto">
          <a:xfrm>
            <a:off x="7242176" y="4876800"/>
            <a:ext cx="301625" cy="228600"/>
          </a:xfrm>
          <a:prstGeom prst="leftArrow">
            <a:avLst>
              <a:gd name="adj1" fmla="val 50000"/>
              <a:gd name="adj2" fmla="val 49998"/>
            </a:avLst>
          </a:prstGeom>
          <a:solidFill>
            <a:schemeClr val="accent1"/>
          </a:solidFill>
          <a:ln w="12700" algn="ctr">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1883375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8CA4AAA-CC80-4554-9165-5068F4CA8A78}" type="slidenum">
              <a:rPr lang="en-US" altLang="en-US" sz="1800"/>
              <a:pPr/>
              <a:t>12</a:t>
            </a:fld>
            <a:endParaRPr lang="en-US" altLang="en-US" sz="1800"/>
          </a:p>
        </p:txBody>
      </p:sp>
      <p:sp>
        <p:nvSpPr>
          <p:cNvPr id="12291" name="Rectangle 2"/>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12292" name="Rectangle 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78886" name="Rectangle 6"/>
          <p:cNvSpPr>
            <a:spLocks noGrp="1" noChangeArrowheads="1"/>
          </p:cNvSpPr>
          <p:nvPr>
            <p:ph type="title"/>
          </p:nvPr>
        </p:nvSpPr>
        <p:spPr/>
        <p:txBody>
          <a:bodyPr/>
          <a:lstStyle/>
          <a:p>
            <a:pPr>
              <a:defRPr/>
            </a:pPr>
            <a:r>
              <a:rPr lang="en-US" dirty="0"/>
              <a:t>Effect of Temperature on Enzyme Activity</a:t>
            </a:r>
          </a:p>
        </p:txBody>
      </p:sp>
      <p:pic>
        <p:nvPicPr>
          <p:cNvPr id="72706" name="Picture 2" descr="http://www.uic.edu/classes/bios/bios100/lecturesf04am/t-op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5070" y="1690688"/>
            <a:ext cx="6401605" cy="427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3146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CD0926-610C-470F-9C50-EF3FB6F91472}" type="slidenum">
              <a:rPr lang="en-US" altLang="en-US" sz="1800"/>
              <a:pPr/>
              <a:t>13</a:t>
            </a:fld>
            <a:endParaRPr lang="en-US" altLang="en-US" sz="1800"/>
          </a:p>
        </p:txBody>
      </p:sp>
      <p:sp>
        <p:nvSpPr>
          <p:cNvPr id="421890" name="Rectangle 2"/>
          <p:cNvSpPr>
            <a:spLocks noGrp="1" noChangeArrowheads="1"/>
          </p:cNvSpPr>
          <p:nvPr>
            <p:ph type="title"/>
          </p:nvPr>
        </p:nvSpPr>
        <p:spPr>
          <a:xfrm>
            <a:off x="0" y="13492"/>
            <a:ext cx="10515600" cy="1325563"/>
          </a:xfrm>
        </p:spPr>
        <p:txBody>
          <a:bodyPr/>
          <a:lstStyle/>
          <a:p>
            <a:pPr>
              <a:defRPr/>
            </a:pPr>
            <a:r>
              <a:rPr lang="en-US" dirty="0"/>
              <a:t>Temperature</a:t>
            </a:r>
          </a:p>
        </p:txBody>
      </p:sp>
      <p:sp>
        <p:nvSpPr>
          <p:cNvPr id="15364" name="Rectangle 3"/>
          <p:cNvSpPr>
            <a:spLocks noGrp="1" noChangeArrowheads="1"/>
          </p:cNvSpPr>
          <p:nvPr>
            <p:ph type="body" idx="1"/>
          </p:nvPr>
        </p:nvSpPr>
        <p:spPr>
          <a:xfrm>
            <a:off x="1524000" y="838200"/>
            <a:ext cx="9144000" cy="3276600"/>
          </a:xfrm>
        </p:spPr>
        <p:txBody>
          <a:bodyPr>
            <a:normAutofit fontScale="92500"/>
          </a:bodyPr>
          <a:lstStyle/>
          <a:p>
            <a:r>
              <a:rPr lang="en-US" altLang="en-US"/>
              <a:t>Higher temperature causes more collisions between the atoms, ions, molecules, etc. It therefore increases the rate of a reaction – “Turnover Rate”. More collisions increase the likelihood that substrate will collide with the active site of the enzyme.</a:t>
            </a:r>
          </a:p>
          <a:p>
            <a:r>
              <a:rPr lang="en-US" altLang="en-US"/>
              <a:t>Above a certain temperature, activity begins to decline because the enzyme begins to denature (unfold).</a:t>
            </a:r>
          </a:p>
          <a:p>
            <a:r>
              <a:rPr lang="en-US" altLang="en-US"/>
              <a:t>The rate of chemical reactions therefore increases with temperature but then decreases.</a:t>
            </a:r>
          </a:p>
        </p:txBody>
      </p:sp>
      <p:sp useBgFill="1">
        <p:nvSpPr>
          <p:cNvPr id="15365" name="Rectangle 5"/>
          <p:cNvSpPr>
            <a:spLocks noChangeArrowheads="1"/>
          </p:cNvSpPr>
          <p:nvPr/>
        </p:nvSpPr>
        <p:spPr bwMode="auto">
          <a:xfrm>
            <a:off x="4572000" y="6096000"/>
            <a:ext cx="4572000" cy="609600"/>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15366" name="Rectangle 6"/>
          <p:cNvSpPr>
            <a:spLocks noChangeArrowheads="1"/>
          </p:cNvSpPr>
          <p:nvPr/>
        </p:nvSpPr>
        <p:spPr bwMode="auto">
          <a:xfrm>
            <a:off x="7235825" y="4276726"/>
            <a:ext cx="1487488" cy="1706563"/>
          </a:xfrm>
          <a:prstGeom prst="rect">
            <a:avLst/>
          </a:prstGeom>
          <a:gradFill rotWithShape="0">
            <a:gsLst>
              <a:gs pos="0">
                <a:srgbClr val="FFFFFF"/>
              </a:gs>
              <a:gs pos="100000">
                <a:srgbClr val="FF0000"/>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15367" name="Rectangle 7"/>
          <p:cNvSpPr>
            <a:spLocks noChangeArrowheads="1"/>
          </p:cNvSpPr>
          <p:nvPr/>
        </p:nvSpPr>
        <p:spPr bwMode="auto">
          <a:xfrm>
            <a:off x="5749925" y="4276726"/>
            <a:ext cx="1485900" cy="1706563"/>
          </a:xfrm>
          <a:prstGeom prst="rect">
            <a:avLst/>
          </a:prstGeom>
          <a:gradFill rotWithShape="0">
            <a:gsLst>
              <a:gs pos="0">
                <a:srgbClr val="3365FB"/>
              </a:gs>
              <a:gs pos="100000">
                <a:srgbClr val="FFFFFF"/>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15368" name="Line 8"/>
          <p:cNvSpPr>
            <a:spLocks noChangeShapeType="1"/>
          </p:cNvSpPr>
          <p:nvPr/>
        </p:nvSpPr>
        <p:spPr bwMode="auto">
          <a:xfrm flipV="1">
            <a:off x="6507163" y="6002338"/>
            <a:ext cx="0" cy="1063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9" name="Line 9"/>
          <p:cNvSpPr>
            <a:spLocks noChangeShapeType="1"/>
          </p:cNvSpPr>
          <p:nvPr/>
        </p:nvSpPr>
        <p:spPr bwMode="auto">
          <a:xfrm flipV="1">
            <a:off x="7229475" y="6002338"/>
            <a:ext cx="0" cy="1063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flipV="1">
            <a:off x="7950200" y="6002338"/>
            <a:ext cx="0" cy="1063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1" name="Line 11"/>
          <p:cNvSpPr>
            <a:spLocks noChangeShapeType="1"/>
          </p:cNvSpPr>
          <p:nvPr/>
        </p:nvSpPr>
        <p:spPr bwMode="auto">
          <a:xfrm>
            <a:off x="5756275" y="5997575"/>
            <a:ext cx="3003550" cy="0"/>
          </a:xfrm>
          <a:prstGeom prst="line">
            <a:avLst/>
          </a:prstGeom>
          <a:noFill/>
          <a:ln w="254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2" name="Line 12"/>
          <p:cNvSpPr>
            <a:spLocks noChangeShapeType="1"/>
          </p:cNvSpPr>
          <p:nvPr/>
        </p:nvSpPr>
        <p:spPr bwMode="auto">
          <a:xfrm>
            <a:off x="5749925" y="4298951"/>
            <a:ext cx="0" cy="1692275"/>
          </a:xfrm>
          <a:prstGeom prst="line">
            <a:avLst/>
          </a:prstGeom>
          <a:noFill/>
          <a:ln w="254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3" name="Rectangle 13"/>
          <p:cNvSpPr>
            <a:spLocks noChangeArrowheads="1"/>
          </p:cNvSpPr>
          <p:nvPr/>
        </p:nvSpPr>
        <p:spPr bwMode="auto">
          <a:xfrm>
            <a:off x="6321425" y="6119813"/>
            <a:ext cx="1798570"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30            40            50</a:t>
            </a:r>
          </a:p>
        </p:txBody>
      </p:sp>
      <p:sp>
        <p:nvSpPr>
          <p:cNvPr id="15374" name="Rectangle 14"/>
          <p:cNvSpPr>
            <a:spLocks noChangeArrowheads="1"/>
          </p:cNvSpPr>
          <p:nvPr/>
        </p:nvSpPr>
        <p:spPr bwMode="auto">
          <a:xfrm rot="-5400000">
            <a:off x="4718422" y="5032656"/>
            <a:ext cx="1564532"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t>Rate of Reaction</a:t>
            </a:r>
          </a:p>
        </p:txBody>
      </p:sp>
      <p:sp>
        <p:nvSpPr>
          <p:cNvPr id="15375" name="Rectangle 15"/>
          <p:cNvSpPr>
            <a:spLocks noChangeArrowheads="1"/>
          </p:cNvSpPr>
          <p:nvPr/>
        </p:nvSpPr>
        <p:spPr bwMode="auto">
          <a:xfrm>
            <a:off x="6615114" y="6430964"/>
            <a:ext cx="12223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t>Temperature</a:t>
            </a:r>
          </a:p>
        </p:txBody>
      </p:sp>
      <p:grpSp>
        <p:nvGrpSpPr>
          <p:cNvPr id="15376" name="Group 16"/>
          <p:cNvGrpSpPr>
            <a:grpSpLocks/>
          </p:cNvGrpSpPr>
          <p:nvPr/>
        </p:nvGrpSpPr>
        <p:grpSpPr bwMode="auto">
          <a:xfrm>
            <a:off x="6181726" y="4448175"/>
            <a:ext cx="2106613" cy="1550988"/>
            <a:chOff x="1722" y="1244"/>
            <a:chExt cx="2313" cy="1702"/>
          </a:xfrm>
        </p:grpSpPr>
        <p:sp>
          <p:nvSpPr>
            <p:cNvPr id="15377" name="Freeform 17"/>
            <p:cNvSpPr>
              <a:spLocks/>
            </p:cNvSpPr>
            <p:nvPr/>
          </p:nvSpPr>
          <p:spPr bwMode="auto">
            <a:xfrm>
              <a:off x="2874" y="1244"/>
              <a:ext cx="1161" cy="1702"/>
            </a:xfrm>
            <a:custGeom>
              <a:avLst/>
              <a:gdLst>
                <a:gd name="T0" fmla="*/ 47 w 1161"/>
                <a:gd name="T1" fmla="*/ 21 h 1702"/>
                <a:gd name="T2" fmla="*/ 130 w 1161"/>
                <a:gd name="T3" fmla="*/ 58 h 1702"/>
                <a:gd name="T4" fmla="*/ 203 w 1161"/>
                <a:gd name="T5" fmla="*/ 126 h 1702"/>
                <a:gd name="T6" fmla="*/ 267 w 1161"/>
                <a:gd name="T7" fmla="*/ 220 h 1702"/>
                <a:gd name="T8" fmla="*/ 323 w 1161"/>
                <a:gd name="T9" fmla="*/ 339 h 1702"/>
                <a:gd name="T10" fmla="*/ 374 w 1161"/>
                <a:gd name="T11" fmla="*/ 473 h 1702"/>
                <a:gd name="T12" fmla="*/ 422 w 1161"/>
                <a:gd name="T13" fmla="*/ 622 h 1702"/>
                <a:gd name="T14" fmla="*/ 469 w 1161"/>
                <a:gd name="T15" fmla="*/ 776 h 1702"/>
                <a:gd name="T16" fmla="*/ 517 w 1161"/>
                <a:gd name="T17" fmla="*/ 934 h 1702"/>
                <a:gd name="T18" fmla="*/ 569 w 1161"/>
                <a:gd name="T19" fmla="*/ 1089 h 1702"/>
                <a:gd name="T20" fmla="*/ 628 w 1161"/>
                <a:gd name="T21" fmla="*/ 1237 h 1702"/>
                <a:gd name="T22" fmla="*/ 693 w 1161"/>
                <a:gd name="T23" fmla="*/ 1372 h 1702"/>
                <a:gd name="T24" fmla="*/ 770 w 1161"/>
                <a:gd name="T25" fmla="*/ 1492 h 1702"/>
                <a:gd name="T26" fmla="*/ 861 w 1161"/>
                <a:gd name="T27" fmla="*/ 1588 h 1702"/>
                <a:gd name="T28" fmla="*/ 968 w 1161"/>
                <a:gd name="T29" fmla="*/ 1658 h 1702"/>
                <a:gd name="T30" fmla="*/ 1091 w 1161"/>
                <a:gd name="T31" fmla="*/ 1696 h 1702"/>
                <a:gd name="T32" fmla="*/ 1160 w 1161"/>
                <a:gd name="T33" fmla="*/ 1685 h 1702"/>
                <a:gd name="T34" fmla="*/ 1031 w 1161"/>
                <a:gd name="T35" fmla="*/ 1666 h 1702"/>
                <a:gd name="T36" fmla="*/ 920 w 1161"/>
                <a:gd name="T37" fmla="*/ 1614 h 1702"/>
                <a:gd name="T38" fmla="*/ 826 w 1161"/>
                <a:gd name="T39" fmla="*/ 1533 h 1702"/>
                <a:gd name="T40" fmla="*/ 743 w 1161"/>
                <a:gd name="T41" fmla="*/ 1426 h 1702"/>
                <a:gd name="T42" fmla="*/ 674 w 1161"/>
                <a:gd name="T43" fmla="*/ 1300 h 1702"/>
                <a:gd name="T44" fmla="*/ 612 w 1161"/>
                <a:gd name="T45" fmla="*/ 1158 h 1702"/>
                <a:gd name="T46" fmla="*/ 557 w 1161"/>
                <a:gd name="T47" fmla="*/ 1007 h 1702"/>
                <a:gd name="T48" fmla="*/ 507 w 1161"/>
                <a:gd name="T49" fmla="*/ 850 h 1702"/>
                <a:gd name="T50" fmla="*/ 460 w 1161"/>
                <a:gd name="T51" fmla="*/ 694 h 1702"/>
                <a:gd name="T52" fmla="*/ 413 w 1161"/>
                <a:gd name="T53" fmla="*/ 541 h 1702"/>
                <a:gd name="T54" fmla="*/ 364 w 1161"/>
                <a:gd name="T55" fmla="*/ 400 h 1702"/>
                <a:gd name="T56" fmla="*/ 309 w 1161"/>
                <a:gd name="T57" fmla="*/ 270 h 1702"/>
                <a:gd name="T58" fmla="*/ 249 w 1161"/>
                <a:gd name="T59" fmla="*/ 161 h 1702"/>
                <a:gd name="T60" fmla="*/ 179 w 1161"/>
                <a:gd name="T61" fmla="*/ 77 h 1702"/>
                <a:gd name="T62" fmla="*/ 97 w 1161"/>
                <a:gd name="T63" fmla="*/ 21 h 1702"/>
                <a:gd name="T64" fmla="*/ 0 w 1161"/>
                <a:gd name="T65" fmla="*/ 0 h 170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61"/>
                <a:gd name="T100" fmla="*/ 0 h 1702"/>
                <a:gd name="T101" fmla="*/ 1161 w 1161"/>
                <a:gd name="T102" fmla="*/ 1702 h 170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61" h="1702">
                  <a:moveTo>
                    <a:pt x="0" y="16"/>
                  </a:moveTo>
                  <a:lnTo>
                    <a:pt x="47" y="21"/>
                  </a:lnTo>
                  <a:lnTo>
                    <a:pt x="91" y="35"/>
                  </a:lnTo>
                  <a:lnTo>
                    <a:pt x="130" y="58"/>
                  </a:lnTo>
                  <a:lnTo>
                    <a:pt x="168" y="88"/>
                  </a:lnTo>
                  <a:lnTo>
                    <a:pt x="203" y="126"/>
                  </a:lnTo>
                  <a:lnTo>
                    <a:pt x="236" y="169"/>
                  </a:lnTo>
                  <a:lnTo>
                    <a:pt x="267" y="220"/>
                  </a:lnTo>
                  <a:lnTo>
                    <a:pt x="295" y="277"/>
                  </a:lnTo>
                  <a:lnTo>
                    <a:pt x="323" y="339"/>
                  </a:lnTo>
                  <a:lnTo>
                    <a:pt x="349" y="404"/>
                  </a:lnTo>
                  <a:lnTo>
                    <a:pt x="374" y="473"/>
                  </a:lnTo>
                  <a:lnTo>
                    <a:pt x="398" y="546"/>
                  </a:lnTo>
                  <a:lnTo>
                    <a:pt x="422" y="622"/>
                  </a:lnTo>
                  <a:lnTo>
                    <a:pt x="445" y="699"/>
                  </a:lnTo>
                  <a:lnTo>
                    <a:pt x="469" y="776"/>
                  </a:lnTo>
                  <a:lnTo>
                    <a:pt x="492" y="855"/>
                  </a:lnTo>
                  <a:lnTo>
                    <a:pt x="517" y="934"/>
                  </a:lnTo>
                  <a:lnTo>
                    <a:pt x="542" y="1012"/>
                  </a:lnTo>
                  <a:lnTo>
                    <a:pt x="569" y="1089"/>
                  </a:lnTo>
                  <a:lnTo>
                    <a:pt x="597" y="1164"/>
                  </a:lnTo>
                  <a:lnTo>
                    <a:pt x="628" y="1237"/>
                  </a:lnTo>
                  <a:lnTo>
                    <a:pt x="660" y="1306"/>
                  </a:lnTo>
                  <a:lnTo>
                    <a:pt x="693" y="1372"/>
                  </a:lnTo>
                  <a:lnTo>
                    <a:pt x="731" y="1434"/>
                  </a:lnTo>
                  <a:lnTo>
                    <a:pt x="770" y="1492"/>
                  </a:lnTo>
                  <a:lnTo>
                    <a:pt x="814" y="1544"/>
                  </a:lnTo>
                  <a:lnTo>
                    <a:pt x="861" y="1588"/>
                  </a:lnTo>
                  <a:lnTo>
                    <a:pt x="912" y="1627"/>
                  </a:lnTo>
                  <a:lnTo>
                    <a:pt x="968" y="1658"/>
                  </a:lnTo>
                  <a:lnTo>
                    <a:pt x="1027" y="1681"/>
                  </a:lnTo>
                  <a:lnTo>
                    <a:pt x="1091" y="1696"/>
                  </a:lnTo>
                  <a:lnTo>
                    <a:pt x="1160" y="1701"/>
                  </a:lnTo>
                  <a:lnTo>
                    <a:pt x="1160" y="1685"/>
                  </a:lnTo>
                  <a:lnTo>
                    <a:pt x="1092" y="1681"/>
                  </a:lnTo>
                  <a:lnTo>
                    <a:pt x="1031" y="1666"/>
                  </a:lnTo>
                  <a:lnTo>
                    <a:pt x="973" y="1645"/>
                  </a:lnTo>
                  <a:lnTo>
                    <a:pt x="920" y="1614"/>
                  </a:lnTo>
                  <a:lnTo>
                    <a:pt x="871" y="1577"/>
                  </a:lnTo>
                  <a:lnTo>
                    <a:pt x="826" y="1533"/>
                  </a:lnTo>
                  <a:lnTo>
                    <a:pt x="783" y="1483"/>
                  </a:lnTo>
                  <a:lnTo>
                    <a:pt x="743" y="1426"/>
                  </a:lnTo>
                  <a:lnTo>
                    <a:pt x="707" y="1365"/>
                  </a:lnTo>
                  <a:lnTo>
                    <a:pt x="674" y="1300"/>
                  </a:lnTo>
                  <a:lnTo>
                    <a:pt x="641" y="1231"/>
                  </a:lnTo>
                  <a:lnTo>
                    <a:pt x="612" y="1158"/>
                  </a:lnTo>
                  <a:lnTo>
                    <a:pt x="584" y="1084"/>
                  </a:lnTo>
                  <a:lnTo>
                    <a:pt x="557" y="1007"/>
                  </a:lnTo>
                  <a:lnTo>
                    <a:pt x="532" y="929"/>
                  </a:lnTo>
                  <a:lnTo>
                    <a:pt x="507" y="850"/>
                  </a:lnTo>
                  <a:lnTo>
                    <a:pt x="483" y="771"/>
                  </a:lnTo>
                  <a:lnTo>
                    <a:pt x="460" y="694"/>
                  </a:lnTo>
                  <a:lnTo>
                    <a:pt x="437" y="617"/>
                  </a:lnTo>
                  <a:lnTo>
                    <a:pt x="413" y="541"/>
                  </a:lnTo>
                  <a:lnTo>
                    <a:pt x="389" y="468"/>
                  </a:lnTo>
                  <a:lnTo>
                    <a:pt x="364" y="400"/>
                  </a:lnTo>
                  <a:lnTo>
                    <a:pt x="337" y="333"/>
                  </a:lnTo>
                  <a:lnTo>
                    <a:pt x="309" y="270"/>
                  </a:lnTo>
                  <a:lnTo>
                    <a:pt x="281" y="213"/>
                  </a:lnTo>
                  <a:lnTo>
                    <a:pt x="249" y="161"/>
                  </a:lnTo>
                  <a:lnTo>
                    <a:pt x="215" y="116"/>
                  </a:lnTo>
                  <a:lnTo>
                    <a:pt x="179" y="77"/>
                  </a:lnTo>
                  <a:lnTo>
                    <a:pt x="138" y="45"/>
                  </a:lnTo>
                  <a:lnTo>
                    <a:pt x="97" y="21"/>
                  </a:lnTo>
                  <a:lnTo>
                    <a:pt x="50" y="6"/>
                  </a:lnTo>
                  <a:lnTo>
                    <a:pt x="0" y="0"/>
                  </a:lnTo>
                  <a:lnTo>
                    <a:pt x="0" y="16"/>
                  </a:lnTo>
                </a:path>
              </a:pathLst>
            </a:custGeom>
            <a:solidFill>
              <a:srgbClr val="000000"/>
            </a:solidFill>
            <a:ln w="25400" cap="rnd">
              <a:solidFill>
                <a:schemeClr val="bg2"/>
              </a:solidFill>
              <a:round/>
              <a:headEnd/>
              <a:tailEnd/>
            </a:ln>
          </p:spPr>
          <p:txBody>
            <a:bodyPr/>
            <a:lstStyle/>
            <a:p>
              <a:endParaRPr lang="en-US"/>
            </a:p>
          </p:txBody>
        </p:sp>
        <p:sp>
          <p:nvSpPr>
            <p:cNvPr id="15378" name="Freeform 18"/>
            <p:cNvSpPr>
              <a:spLocks/>
            </p:cNvSpPr>
            <p:nvPr/>
          </p:nvSpPr>
          <p:spPr bwMode="auto">
            <a:xfrm>
              <a:off x="1722" y="1244"/>
              <a:ext cx="1161" cy="1702"/>
            </a:xfrm>
            <a:custGeom>
              <a:avLst/>
              <a:gdLst>
                <a:gd name="T0" fmla="*/ 1110 w 1161"/>
                <a:gd name="T1" fmla="*/ 6 h 1702"/>
                <a:gd name="T2" fmla="*/ 1022 w 1161"/>
                <a:gd name="T3" fmla="*/ 45 h 1702"/>
                <a:gd name="T4" fmla="*/ 945 w 1161"/>
                <a:gd name="T5" fmla="*/ 116 h 1702"/>
                <a:gd name="T6" fmla="*/ 879 w 1161"/>
                <a:gd name="T7" fmla="*/ 213 h 1702"/>
                <a:gd name="T8" fmla="*/ 823 w 1161"/>
                <a:gd name="T9" fmla="*/ 333 h 1702"/>
                <a:gd name="T10" fmla="*/ 771 w 1161"/>
                <a:gd name="T11" fmla="*/ 468 h 1702"/>
                <a:gd name="T12" fmla="*/ 723 w 1161"/>
                <a:gd name="T13" fmla="*/ 617 h 1702"/>
                <a:gd name="T14" fmla="*/ 677 w 1161"/>
                <a:gd name="T15" fmla="*/ 771 h 1702"/>
                <a:gd name="T16" fmla="*/ 628 w 1161"/>
                <a:gd name="T17" fmla="*/ 929 h 1702"/>
                <a:gd name="T18" fmla="*/ 576 w 1161"/>
                <a:gd name="T19" fmla="*/ 1084 h 1702"/>
                <a:gd name="T20" fmla="*/ 519 w 1161"/>
                <a:gd name="T21" fmla="*/ 1231 h 1702"/>
                <a:gd name="T22" fmla="*/ 453 w 1161"/>
                <a:gd name="T23" fmla="*/ 1365 h 1702"/>
                <a:gd name="T24" fmla="*/ 377 w 1161"/>
                <a:gd name="T25" fmla="*/ 1483 h 1702"/>
                <a:gd name="T26" fmla="*/ 289 w 1161"/>
                <a:gd name="T27" fmla="*/ 1577 h 1702"/>
                <a:gd name="T28" fmla="*/ 187 w 1161"/>
                <a:gd name="T29" fmla="*/ 1645 h 1702"/>
                <a:gd name="T30" fmla="*/ 68 w 1161"/>
                <a:gd name="T31" fmla="*/ 1681 h 1702"/>
                <a:gd name="T32" fmla="*/ 0 w 1161"/>
                <a:gd name="T33" fmla="*/ 1701 h 1702"/>
                <a:gd name="T34" fmla="*/ 133 w 1161"/>
                <a:gd name="T35" fmla="*/ 1681 h 1702"/>
                <a:gd name="T36" fmla="*/ 248 w 1161"/>
                <a:gd name="T37" fmla="*/ 1627 h 1702"/>
                <a:gd name="T38" fmla="*/ 346 w 1161"/>
                <a:gd name="T39" fmla="*/ 1544 h 1702"/>
                <a:gd name="T40" fmla="*/ 429 w 1161"/>
                <a:gd name="T41" fmla="*/ 1434 h 1702"/>
                <a:gd name="T42" fmla="*/ 500 w 1161"/>
                <a:gd name="T43" fmla="*/ 1306 h 1702"/>
                <a:gd name="T44" fmla="*/ 563 w 1161"/>
                <a:gd name="T45" fmla="*/ 1164 h 1702"/>
                <a:gd name="T46" fmla="*/ 618 w 1161"/>
                <a:gd name="T47" fmla="*/ 1012 h 1702"/>
                <a:gd name="T48" fmla="*/ 668 w 1161"/>
                <a:gd name="T49" fmla="*/ 855 h 1702"/>
                <a:gd name="T50" fmla="*/ 715 w 1161"/>
                <a:gd name="T51" fmla="*/ 699 h 1702"/>
                <a:gd name="T52" fmla="*/ 762 w 1161"/>
                <a:gd name="T53" fmla="*/ 546 h 1702"/>
                <a:gd name="T54" fmla="*/ 811 w 1161"/>
                <a:gd name="T55" fmla="*/ 404 h 1702"/>
                <a:gd name="T56" fmla="*/ 865 w 1161"/>
                <a:gd name="T57" fmla="*/ 277 h 1702"/>
                <a:gd name="T58" fmla="*/ 924 w 1161"/>
                <a:gd name="T59" fmla="*/ 169 h 1702"/>
                <a:gd name="T60" fmla="*/ 992 w 1161"/>
                <a:gd name="T61" fmla="*/ 88 h 1702"/>
                <a:gd name="T62" fmla="*/ 1069 w 1161"/>
                <a:gd name="T63" fmla="*/ 35 h 1702"/>
                <a:gd name="T64" fmla="*/ 1160 w 1161"/>
                <a:gd name="T65" fmla="*/ 16 h 170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61"/>
                <a:gd name="T100" fmla="*/ 0 h 1702"/>
                <a:gd name="T101" fmla="*/ 1161 w 1161"/>
                <a:gd name="T102" fmla="*/ 1702 h 170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61" h="1702">
                  <a:moveTo>
                    <a:pt x="1160" y="0"/>
                  </a:moveTo>
                  <a:lnTo>
                    <a:pt x="1110" y="6"/>
                  </a:lnTo>
                  <a:lnTo>
                    <a:pt x="1063" y="21"/>
                  </a:lnTo>
                  <a:lnTo>
                    <a:pt x="1022" y="45"/>
                  </a:lnTo>
                  <a:lnTo>
                    <a:pt x="981" y="77"/>
                  </a:lnTo>
                  <a:lnTo>
                    <a:pt x="945" y="116"/>
                  </a:lnTo>
                  <a:lnTo>
                    <a:pt x="911" y="161"/>
                  </a:lnTo>
                  <a:lnTo>
                    <a:pt x="879" y="213"/>
                  </a:lnTo>
                  <a:lnTo>
                    <a:pt x="851" y="270"/>
                  </a:lnTo>
                  <a:lnTo>
                    <a:pt x="823" y="333"/>
                  </a:lnTo>
                  <a:lnTo>
                    <a:pt x="796" y="400"/>
                  </a:lnTo>
                  <a:lnTo>
                    <a:pt x="771" y="468"/>
                  </a:lnTo>
                  <a:lnTo>
                    <a:pt x="747" y="541"/>
                  </a:lnTo>
                  <a:lnTo>
                    <a:pt x="723" y="617"/>
                  </a:lnTo>
                  <a:lnTo>
                    <a:pt x="700" y="694"/>
                  </a:lnTo>
                  <a:lnTo>
                    <a:pt x="677" y="771"/>
                  </a:lnTo>
                  <a:lnTo>
                    <a:pt x="653" y="850"/>
                  </a:lnTo>
                  <a:lnTo>
                    <a:pt x="628" y="929"/>
                  </a:lnTo>
                  <a:lnTo>
                    <a:pt x="603" y="1007"/>
                  </a:lnTo>
                  <a:lnTo>
                    <a:pt x="576" y="1084"/>
                  </a:lnTo>
                  <a:lnTo>
                    <a:pt x="548" y="1158"/>
                  </a:lnTo>
                  <a:lnTo>
                    <a:pt x="519" y="1231"/>
                  </a:lnTo>
                  <a:lnTo>
                    <a:pt x="486" y="1300"/>
                  </a:lnTo>
                  <a:lnTo>
                    <a:pt x="453" y="1365"/>
                  </a:lnTo>
                  <a:lnTo>
                    <a:pt x="417" y="1426"/>
                  </a:lnTo>
                  <a:lnTo>
                    <a:pt x="377" y="1483"/>
                  </a:lnTo>
                  <a:lnTo>
                    <a:pt x="334" y="1533"/>
                  </a:lnTo>
                  <a:lnTo>
                    <a:pt x="289" y="1577"/>
                  </a:lnTo>
                  <a:lnTo>
                    <a:pt x="240" y="1614"/>
                  </a:lnTo>
                  <a:lnTo>
                    <a:pt x="187" y="1645"/>
                  </a:lnTo>
                  <a:lnTo>
                    <a:pt x="129" y="1666"/>
                  </a:lnTo>
                  <a:lnTo>
                    <a:pt x="68" y="1681"/>
                  </a:lnTo>
                  <a:lnTo>
                    <a:pt x="0" y="1685"/>
                  </a:lnTo>
                  <a:lnTo>
                    <a:pt x="0" y="1701"/>
                  </a:lnTo>
                  <a:lnTo>
                    <a:pt x="69" y="1696"/>
                  </a:lnTo>
                  <a:lnTo>
                    <a:pt x="133" y="1681"/>
                  </a:lnTo>
                  <a:lnTo>
                    <a:pt x="192" y="1658"/>
                  </a:lnTo>
                  <a:lnTo>
                    <a:pt x="248" y="1627"/>
                  </a:lnTo>
                  <a:lnTo>
                    <a:pt x="299" y="1588"/>
                  </a:lnTo>
                  <a:lnTo>
                    <a:pt x="346" y="1544"/>
                  </a:lnTo>
                  <a:lnTo>
                    <a:pt x="390" y="1492"/>
                  </a:lnTo>
                  <a:lnTo>
                    <a:pt x="429" y="1434"/>
                  </a:lnTo>
                  <a:lnTo>
                    <a:pt x="467" y="1372"/>
                  </a:lnTo>
                  <a:lnTo>
                    <a:pt x="500" y="1306"/>
                  </a:lnTo>
                  <a:lnTo>
                    <a:pt x="532" y="1237"/>
                  </a:lnTo>
                  <a:lnTo>
                    <a:pt x="563" y="1164"/>
                  </a:lnTo>
                  <a:lnTo>
                    <a:pt x="591" y="1089"/>
                  </a:lnTo>
                  <a:lnTo>
                    <a:pt x="618" y="1012"/>
                  </a:lnTo>
                  <a:lnTo>
                    <a:pt x="643" y="934"/>
                  </a:lnTo>
                  <a:lnTo>
                    <a:pt x="668" y="855"/>
                  </a:lnTo>
                  <a:lnTo>
                    <a:pt x="691" y="776"/>
                  </a:lnTo>
                  <a:lnTo>
                    <a:pt x="715" y="699"/>
                  </a:lnTo>
                  <a:lnTo>
                    <a:pt x="738" y="622"/>
                  </a:lnTo>
                  <a:lnTo>
                    <a:pt x="762" y="546"/>
                  </a:lnTo>
                  <a:lnTo>
                    <a:pt x="786" y="473"/>
                  </a:lnTo>
                  <a:lnTo>
                    <a:pt x="811" y="404"/>
                  </a:lnTo>
                  <a:lnTo>
                    <a:pt x="837" y="339"/>
                  </a:lnTo>
                  <a:lnTo>
                    <a:pt x="865" y="277"/>
                  </a:lnTo>
                  <a:lnTo>
                    <a:pt x="893" y="220"/>
                  </a:lnTo>
                  <a:lnTo>
                    <a:pt x="924" y="169"/>
                  </a:lnTo>
                  <a:lnTo>
                    <a:pt x="957" y="126"/>
                  </a:lnTo>
                  <a:lnTo>
                    <a:pt x="992" y="88"/>
                  </a:lnTo>
                  <a:lnTo>
                    <a:pt x="1030" y="58"/>
                  </a:lnTo>
                  <a:lnTo>
                    <a:pt x="1069" y="35"/>
                  </a:lnTo>
                  <a:lnTo>
                    <a:pt x="1113" y="21"/>
                  </a:lnTo>
                  <a:lnTo>
                    <a:pt x="1160" y="16"/>
                  </a:lnTo>
                  <a:lnTo>
                    <a:pt x="1160" y="0"/>
                  </a:lnTo>
                </a:path>
              </a:pathLst>
            </a:custGeom>
            <a:solidFill>
              <a:srgbClr val="000000"/>
            </a:solidFill>
            <a:ln w="25400" cap="rnd">
              <a:solidFill>
                <a:schemeClr val="bg2"/>
              </a:solidFill>
              <a:round/>
              <a:headEnd/>
              <a:tailEnd/>
            </a:ln>
          </p:spPr>
          <p:txBody>
            <a:bodyPr/>
            <a:lstStyle/>
            <a:p>
              <a:endParaRPr lang="en-US"/>
            </a:p>
          </p:txBody>
        </p:sp>
      </p:grpSp>
    </p:spTree>
    <p:extLst>
      <p:ext uri="{BB962C8B-B14F-4D97-AF65-F5344CB8AC3E}">
        <p14:creationId xmlns:p14="http://schemas.microsoft.com/office/powerpoint/2010/main" val="130715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2BD9BAD-2177-4836-B661-EE7F1260499F}" type="slidenum">
              <a:rPr lang="en-US" altLang="en-US" sz="1800"/>
              <a:pPr/>
              <a:t>14</a:t>
            </a:fld>
            <a:endParaRPr lang="en-US" altLang="en-US" sz="1800"/>
          </a:p>
        </p:txBody>
      </p:sp>
      <p:sp>
        <p:nvSpPr>
          <p:cNvPr id="423938" name="Rectangle 1026"/>
          <p:cNvSpPr>
            <a:spLocks noGrp="1" noChangeArrowheads="1"/>
          </p:cNvSpPr>
          <p:nvPr>
            <p:ph type="title"/>
          </p:nvPr>
        </p:nvSpPr>
        <p:spPr>
          <a:xfrm>
            <a:off x="0" y="0"/>
            <a:ext cx="10515600" cy="1325563"/>
          </a:xfrm>
        </p:spPr>
        <p:txBody>
          <a:bodyPr/>
          <a:lstStyle/>
          <a:p>
            <a:pPr>
              <a:defRPr/>
            </a:pPr>
            <a:r>
              <a:rPr lang="en-US" dirty="0"/>
              <a:t>Denaturation</a:t>
            </a:r>
          </a:p>
        </p:txBody>
      </p:sp>
      <p:sp>
        <p:nvSpPr>
          <p:cNvPr id="16388" name="Rectangle 1027"/>
          <p:cNvSpPr>
            <a:spLocks noGrp="1" noChangeArrowheads="1"/>
          </p:cNvSpPr>
          <p:nvPr>
            <p:ph type="body" idx="1"/>
          </p:nvPr>
        </p:nvSpPr>
        <p:spPr>
          <a:xfrm>
            <a:off x="1524000" y="914400"/>
            <a:ext cx="9144000" cy="4953000"/>
          </a:xfrm>
        </p:spPr>
        <p:txBody>
          <a:bodyPr>
            <a:normAutofit fontScale="92500" lnSpcReduction="10000"/>
          </a:bodyPr>
          <a:lstStyle/>
          <a:p>
            <a:r>
              <a:rPr lang="en-US" altLang="en-US"/>
              <a:t>If the hydrogen bonds within an enzyme are broken, the enzyme may unfold or take on a different shape.  The enzyme is </a:t>
            </a:r>
            <a:r>
              <a:rPr lang="en-US" altLang="en-US" b="1" i="1"/>
              <a:t>denatured</a:t>
            </a:r>
            <a:r>
              <a:rPr lang="en-US" altLang="en-US"/>
              <a:t>.  </a:t>
            </a:r>
          </a:p>
          <a:p>
            <a:r>
              <a:rPr lang="en-US" altLang="en-US"/>
              <a:t>A denatured enzyme will not function properly because the shape of the active site has changed. </a:t>
            </a:r>
          </a:p>
          <a:p>
            <a:r>
              <a:rPr lang="en-US" altLang="en-US"/>
              <a:t>If the denaturation is not severe, the enzyme may regain its original shape and become functional.</a:t>
            </a:r>
          </a:p>
          <a:p>
            <a:r>
              <a:rPr lang="en-US" altLang="en-US"/>
              <a:t>The following will cause denaturation:</a:t>
            </a:r>
          </a:p>
          <a:p>
            <a:pPr lvl="1">
              <a:buSzTx/>
            </a:pPr>
            <a:r>
              <a:rPr lang="en-US" altLang="en-US"/>
              <a:t>Heat</a:t>
            </a:r>
          </a:p>
          <a:p>
            <a:pPr lvl="1">
              <a:buSzTx/>
            </a:pPr>
            <a:r>
              <a:rPr lang="en-US" altLang="en-US"/>
              <a:t>Changes in pH</a:t>
            </a:r>
          </a:p>
          <a:p>
            <a:pPr lvl="1">
              <a:buSzTx/>
            </a:pPr>
            <a:r>
              <a:rPr lang="en-US" altLang="en-US"/>
              <a:t>Heavy-metal ions (lead, arsenic, mercury)</a:t>
            </a:r>
          </a:p>
          <a:p>
            <a:pPr lvl="1">
              <a:buSzTx/>
            </a:pPr>
            <a:r>
              <a:rPr lang="en-US" altLang="en-US"/>
              <a:t>Alcohol</a:t>
            </a:r>
          </a:p>
          <a:p>
            <a:pPr lvl="1">
              <a:buSzTx/>
            </a:pPr>
            <a:r>
              <a:rPr lang="en-US" altLang="en-US"/>
              <a:t>UV radiation</a:t>
            </a:r>
          </a:p>
        </p:txBody>
      </p:sp>
    </p:spTree>
    <p:extLst>
      <p:ext uri="{BB962C8B-B14F-4D97-AF65-F5344CB8AC3E}">
        <p14:creationId xmlns:p14="http://schemas.microsoft.com/office/powerpoint/2010/main" val="1123132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sz="5000">
                <a:latin typeface="Calibri" panose="020F0502020204030204" pitchFamily="34" charset="0"/>
              </a:rPr>
              <a:t>Effect of pH on enzyme activity</a:t>
            </a:r>
          </a:p>
        </p:txBody>
      </p:sp>
      <p:pic>
        <p:nvPicPr>
          <p:cNvPr id="38916" name="Picture 4" descr="pH"/>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77815" y="1243013"/>
            <a:ext cx="5480048" cy="5614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Rectangle 3"/>
          <p:cNvSpPr txBox="1">
            <a:spLocks noChangeArrowheads="1"/>
          </p:cNvSpPr>
          <p:nvPr/>
        </p:nvSpPr>
        <p:spPr>
          <a:xfrm>
            <a:off x="6086475" y="1600200"/>
            <a:ext cx="6105524"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altLang="en-US" sz="3600">
                <a:latin typeface="Calibri" panose="020F0502020204030204" pitchFamily="34" charset="0"/>
              </a:rPr>
              <a:t>Enzyme works best within a </a:t>
            </a:r>
            <a:r>
              <a:rPr lang="en-US" altLang="en-US" sz="3600" b="1" u="sng">
                <a:latin typeface="Calibri" panose="020F0502020204030204" pitchFamily="34" charset="0"/>
              </a:rPr>
              <a:t>narrow pH range</a:t>
            </a:r>
            <a:r>
              <a:rPr lang="en-US" altLang="en-US" sz="3600">
                <a:latin typeface="Calibri" panose="020F0502020204030204" pitchFamily="34" charset="0"/>
              </a:rPr>
              <a:t> </a:t>
            </a:r>
          </a:p>
          <a:p>
            <a:pPr algn="r"/>
            <a:r>
              <a:rPr lang="en-US" altLang="en-US" sz="3600">
                <a:latin typeface="Calibri" panose="020F0502020204030204" pitchFamily="34" charset="0"/>
              </a:rPr>
              <a:t>Each enzyme works best at particular pH, known as its </a:t>
            </a:r>
            <a:r>
              <a:rPr lang="en-US" altLang="en-US" sz="3600" b="1" u="sng">
                <a:latin typeface="Calibri" panose="020F0502020204030204" pitchFamily="34" charset="0"/>
              </a:rPr>
              <a:t>optimum pH level</a:t>
            </a:r>
            <a:r>
              <a:rPr lang="en-US" altLang="en-US" sz="3600">
                <a:latin typeface="Calibri" panose="020F0502020204030204" pitchFamily="34" charset="0"/>
              </a:rPr>
              <a:t>. </a:t>
            </a:r>
          </a:p>
          <a:p>
            <a:pPr algn="r"/>
            <a:r>
              <a:rPr lang="en-US" altLang="en-US" sz="3600">
                <a:latin typeface="Calibri" panose="020F0502020204030204" pitchFamily="34" charset="0"/>
              </a:rPr>
              <a:t>At extreme pH levels, enzymes lose their </a:t>
            </a:r>
            <a:r>
              <a:rPr lang="en-US" altLang="en-US" sz="3600" b="1" u="sng">
                <a:latin typeface="Calibri" panose="020F0502020204030204" pitchFamily="34" charset="0"/>
              </a:rPr>
              <a:t>shape</a:t>
            </a:r>
            <a:r>
              <a:rPr lang="en-US" altLang="en-US" sz="3600">
                <a:latin typeface="Calibri" panose="020F0502020204030204" pitchFamily="34" charset="0"/>
              </a:rPr>
              <a:t> and</a:t>
            </a:r>
            <a:r>
              <a:rPr lang="en-US" altLang="en-US" sz="3600" b="1" u="sng">
                <a:latin typeface="Calibri" panose="020F0502020204030204" pitchFamily="34" charset="0"/>
              </a:rPr>
              <a:t> function</a:t>
            </a:r>
            <a:r>
              <a:rPr lang="en-US" altLang="en-US" sz="3600">
                <a:latin typeface="Calibri" panose="020F0502020204030204" pitchFamily="34" charset="0"/>
              </a:rPr>
              <a:t> and become </a:t>
            </a:r>
            <a:r>
              <a:rPr lang="en-US" altLang="en-US" sz="3600" b="1" u="sng">
                <a:latin typeface="Calibri" panose="020F0502020204030204" pitchFamily="34" charset="0"/>
              </a:rPr>
              <a:t>denatured</a:t>
            </a:r>
            <a:r>
              <a:rPr lang="en-US" altLang="en-US" sz="3600">
                <a:latin typeface="Calibri" panose="020F0502020204030204" pitchFamily="34" charset="0"/>
              </a:rPr>
              <a:t>. </a:t>
            </a:r>
            <a:r>
              <a:rPr lang="en-US" altLang="en-US" sz="3600" b="1">
                <a:latin typeface="Calibri" panose="020F0502020204030204" pitchFamily="34" charset="0"/>
              </a:rPr>
              <a:t> </a:t>
            </a:r>
            <a:endParaRPr lang="en-US" altLang="en-US" sz="3600">
              <a:latin typeface="Calibri" panose="020F0502020204030204" pitchFamily="34" charset="0"/>
            </a:endParaRPr>
          </a:p>
          <a:p>
            <a:pPr algn="r"/>
            <a:endParaRPr lang="en-US" altLang="en-US" sz="3600" dirty="0">
              <a:latin typeface="Calibri" panose="020F0502020204030204" pitchFamily="34" charset="0"/>
            </a:endParaRPr>
          </a:p>
        </p:txBody>
      </p:sp>
    </p:spTree>
    <p:extLst>
      <p:ext uri="{BB962C8B-B14F-4D97-AF65-F5344CB8AC3E}">
        <p14:creationId xmlns:p14="http://schemas.microsoft.com/office/powerpoint/2010/main" val="3605467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976B4DE-B758-4D8F-83A1-C2E978BD77E8}" type="slidenum">
              <a:rPr lang="en-US" altLang="en-US" sz="1800"/>
              <a:pPr/>
              <a:t>16</a:t>
            </a:fld>
            <a:endParaRPr lang="en-US" altLang="en-US" sz="1800"/>
          </a:p>
        </p:txBody>
      </p:sp>
      <p:sp>
        <p:nvSpPr>
          <p:cNvPr id="456706" name="Rectangle 1026"/>
          <p:cNvSpPr>
            <a:spLocks noGrp="1" noChangeArrowheads="1"/>
          </p:cNvSpPr>
          <p:nvPr>
            <p:ph type="title"/>
          </p:nvPr>
        </p:nvSpPr>
        <p:spPr/>
        <p:txBody>
          <a:bodyPr/>
          <a:lstStyle/>
          <a:p>
            <a:pPr>
              <a:defRPr/>
            </a:pPr>
            <a:r>
              <a:rPr lang="en-US" dirty="0"/>
              <a:t>Metabolic Pathways and Enzymes</a:t>
            </a:r>
          </a:p>
        </p:txBody>
      </p:sp>
      <p:sp>
        <p:nvSpPr>
          <p:cNvPr id="19460" name="Rectangle 1027"/>
          <p:cNvSpPr>
            <a:spLocks noGrp="1" noChangeArrowheads="1"/>
          </p:cNvSpPr>
          <p:nvPr>
            <p:ph type="body" idx="1"/>
          </p:nvPr>
        </p:nvSpPr>
        <p:spPr/>
        <p:txBody>
          <a:bodyPr/>
          <a:lstStyle/>
          <a:p>
            <a:r>
              <a:rPr lang="en-US" altLang="en-US" b="1" i="1"/>
              <a:t>Metabolism</a:t>
            </a:r>
            <a:r>
              <a:rPr lang="en-US" altLang="en-US"/>
              <a:t> refers to the chemical reactions that occur within cells.</a:t>
            </a:r>
          </a:p>
          <a:p>
            <a:r>
              <a:rPr lang="en-US" altLang="en-US"/>
              <a:t>Reactions occur in a sequence and a specific enzyme catalyzes each step.</a:t>
            </a:r>
          </a:p>
        </p:txBody>
      </p:sp>
    </p:spTree>
    <p:extLst>
      <p:ext uri="{BB962C8B-B14F-4D97-AF65-F5344CB8AC3E}">
        <p14:creationId xmlns:p14="http://schemas.microsoft.com/office/powerpoint/2010/main" val="2004424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1582E17-EA7D-4D74-9AE1-61CAC0F4C4F9}" type="slidenum">
              <a:rPr lang="en-US" altLang="en-US" sz="1800"/>
              <a:pPr/>
              <a:t>17</a:t>
            </a:fld>
            <a:endParaRPr lang="en-US" altLang="en-US" sz="1800"/>
          </a:p>
        </p:txBody>
      </p:sp>
      <p:sp>
        <p:nvSpPr>
          <p:cNvPr id="20483" name="Rectangle 2"/>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0484" name="Rectangle 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58756" name="Rectangle 4"/>
          <p:cNvSpPr>
            <a:spLocks noGrp="1" noChangeArrowheads="1"/>
          </p:cNvSpPr>
          <p:nvPr>
            <p:ph type="title"/>
          </p:nvPr>
        </p:nvSpPr>
        <p:spPr>
          <a:xfrm>
            <a:off x="-1" y="11186"/>
            <a:ext cx="4800601" cy="1325563"/>
          </a:xfrm>
        </p:spPr>
        <p:txBody>
          <a:bodyPr/>
          <a:lstStyle/>
          <a:p>
            <a:pPr>
              <a:defRPr/>
            </a:pPr>
            <a:r>
              <a:rPr lang="en-US" dirty="0"/>
              <a:t>Metabolic Pathways</a:t>
            </a:r>
          </a:p>
        </p:txBody>
      </p:sp>
      <p:sp>
        <p:nvSpPr>
          <p:cNvPr id="20486" name="Rectangle 5"/>
          <p:cNvSpPr>
            <a:spLocks noChangeArrowheads="1"/>
          </p:cNvSpPr>
          <p:nvPr/>
        </p:nvSpPr>
        <p:spPr bwMode="auto">
          <a:xfrm>
            <a:off x="2384426" y="1833563"/>
            <a:ext cx="7700963" cy="527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71438" tIns="28575" rIns="71438" bIns="28575">
            <a:spAutoFit/>
          </a:bodyPr>
          <a:lstStyle>
            <a:lvl1pPr marL="514350" indent="-514350" defTabSz="1371600">
              <a:tabLst>
                <a:tab pos="1885950" algn="l"/>
                <a:tab pos="3771900" algn="l"/>
                <a:tab pos="5657850" algn="l"/>
                <a:tab pos="6858000" algn="l"/>
                <a:tab pos="8486775" algn="l"/>
              </a:tabLst>
              <a:defRPr sz="2400">
                <a:solidFill>
                  <a:schemeClr val="tx1"/>
                </a:solidFill>
                <a:latin typeface="Times New Roman" panose="02020603050405020304" pitchFamily="18" charset="0"/>
              </a:defRPr>
            </a:lvl1pPr>
            <a:lvl2pPr marL="742950" indent="-285750" defTabSz="1371600">
              <a:tabLst>
                <a:tab pos="1885950" algn="l"/>
                <a:tab pos="3771900" algn="l"/>
                <a:tab pos="5657850" algn="l"/>
                <a:tab pos="6858000" algn="l"/>
                <a:tab pos="8486775" algn="l"/>
              </a:tabLst>
              <a:defRPr sz="2400">
                <a:solidFill>
                  <a:schemeClr val="tx1"/>
                </a:solidFill>
                <a:latin typeface="Times New Roman" panose="02020603050405020304" pitchFamily="18" charset="0"/>
              </a:defRPr>
            </a:lvl2pPr>
            <a:lvl3pPr marL="1143000" indent="-228600" defTabSz="1371600">
              <a:tabLst>
                <a:tab pos="1885950" algn="l"/>
                <a:tab pos="3771900" algn="l"/>
                <a:tab pos="5657850" algn="l"/>
                <a:tab pos="6858000" algn="l"/>
                <a:tab pos="8486775" algn="l"/>
              </a:tabLst>
              <a:defRPr sz="2400">
                <a:solidFill>
                  <a:schemeClr val="tx1"/>
                </a:solidFill>
                <a:latin typeface="Times New Roman" panose="02020603050405020304" pitchFamily="18" charset="0"/>
              </a:defRPr>
            </a:lvl3pPr>
            <a:lvl4pPr marL="1600200" indent="-228600" defTabSz="1371600">
              <a:tabLst>
                <a:tab pos="1885950" algn="l"/>
                <a:tab pos="3771900" algn="l"/>
                <a:tab pos="5657850" algn="l"/>
                <a:tab pos="6858000" algn="l"/>
                <a:tab pos="8486775" algn="l"/>
              </a:tabLst>
              <a:defRPr sz="2400">
                <a:solidFill>
                  <a:schemeClr val="tx1"/>
                </a:solidFill>
                <a:latin typeface="Times New Roman" panose="02020603050405020304" pitchFamily="18" charset="0"/>
              </a:defRPr>
            </a:lvl4pPr>
            <a:lvl5pPr marL="2057400" indent="-228600" defTabSz="1371600">
              <a:tabLst>
                <a:tab pos="1885950" algn="l"/>
                <a:tab pos="3771900" algn="l"/>
                <a:tab pos="5657850" algn="l"/>
                <a:tab pos="6858000" algn="l"/>
                <a:tab pos="8486775" algn="l"/>
              </a:tabLst>
              <a:defRPr sz="2400">
                <a:solidFill>
                  <a:schemeClr val="tx1"/>
                </a:solidFill>
                <a:latin typeface="Times New Roman" panose="02020603050405020304" pitchFamily="18" charset="0"/>
              </a:defRPr>
            </a:lvl5pPr>
            <a:lvl6pPr marL="2514600" indent="-228600" defTabSz="1371600" eaLnBrk="0" fontAlgn="base" hangingPunct="0">
              <a:spcBef>
                <a:spcPct val="0"/>
              </a:spcBef>
              <a:spcAft>
                <a:spcPct val="0"/>
              </a:spcAft>
              <a:tabLst>
                <a:tab pos="1885950" algn="l"/>
                <a:tab pos="3771900" algn="l"/>
                <a:tab pos="5657850" algn="l"/>
                <a:tab pos="6858000" algn="l"/>
                <a:tab pos="8486775" algn="l"/>
              </a:tabLst>
              <a:defRPr sz="2400">
                <a:solidFill>
                  <a:schemeClr val="tx1"/>
                </a:solidFill>
                <a:latin typeface="Times New Roman" panose="02020603050405020304" pitchFamily="18" charset="0"/>
              </a:defRPr>
            </a:lvl6pPr>
            <a:lvl7pPr marL="2971800" indent="-228600" defTabSz="1371600" eaLnBrk="0" fontAlgn="base" hangingPunct="0">
              <a:spcBef>
                <a:spcPct val="0"/>
              </a:spcBef>
              <a:spcAft>
                <a:spcPct val="0"/>
              </a:spcAft>
              <a:tabLst>
                <a:tab pos="1885950" algn="l"/>
                <a:tab pos="3771900" algn="l"/>
                <a:tab pos="5657850" algn="l"/>
                <a:tab pos="6858000" algn="l"/>
                <a:tab pos="8486775" algn="l"/>
              </a:tabLst>
              <a:defRPr sz="2400">
                <a:solidFill>
                  <a:schemeClr val="tx1"/>
                </a:solidFill>
                <a:latin typeface="Times New Roman" panose="02020603050405020304" pitchFamily="18" charset="0"/>
              </a:defRPr>
            </a:lvl7pPr>
            <a:lvl8pPr marL="3429000" indent="-228600" defTabSz="1371600" eaLnBrk="0" fontAlgn="base" hangingPunct="0">
              <a:spcBef>
                <a:spcPct val="0"/>
              </a:spcBef>
              <a:spcAft>
                <a:spcPct val="0"/>
              </a:spcAft>
              <a:tabLst>
                <a:tab pos="1885950" algn="l"/>
                <a:tab pos="3771900" algn="l"/>
                <a:tab pos="5657850" algn="l"/>
                <a:tab pos="6858000" algn="l"/>
                <a:tab pos="8486775" algn="l"/>
              </a:tabLst>
              <a:defRPr sz="2400">
                <a:solidFill>
                  <a:schemeClr val="tx1"/>
                </a:solidFill>
                <a:latin typeface="Times New Roman" panose="02020603050405020304" pitchFamily="18" charset="0"/>
              </a:defRPr>
            </a:lvl8pPr>
            <a:lvl9pPr marL="3886200" indent="-228600" defTabSz="1371600" eaLnBrk="0" fontAlgn="base" hangingPunct="0">
              <a:spcBef>
                <a:spcPct val="0"/>
              </a:spcBef>
              <a:spcAft>
                <a:spcPct val="0"/>
              </a:spcAft>
              <a:tabLst>
                <a:tab pos="1885950" algn="l"/>
                <a:tab pos="3771900" algn="l"/>
                <a:tab pos="5657850" algn="l"/>
                <a:tab pos="6858000" algn="l"/>
                <a:tab pos="8486775" algn="l"/>
              </a:tabLst>
              <a:defRPr sz="2400">
                <a:solidFill>
                  <a:schemeClr val="tx1"/>
                </a:solidFill>
                <a:latin typeface="Times New Roman" panose="02020603050405020304" pitchFamily="18" charset="0"/>
              </a:defRPr>
            </a:lvl9pPr>
          </a:lstStyle>
          <a:p>
            <a:pPr>
              <a:lnSpc>
                <a:spcPct val="113000"/>
              </a:lnSpc>
              <a:spcAft>
                <a:spcPct val="56000"/>
              </a:spcAft>
            </a:pPr>
            <a:r>
              <a:rPr lang="en-US" altLang="en-US" sz="2700"/>
              <a:t>enzyme 1	enzyme 2	enzyme 3	enzyme 4</a:t>
            </a:r>
          </a:p>
        </p:txBody>
      </p:sp>
      <p:sp>
        <p:nvSpPr>
          <p:cNvPr id="20487" name="Line 6"/>
          <p:cNvSpPr>
            <a:spLocks noChangeShapeType="1"/>
          </p:cNvSpPr>
          <p:nvPr/>
        </p:nvSpPr>
        <p:spPr bwMode="auto">
          <a:xfrm>
            <a:off x="2411413" y="1774825"/>
            <a:ext cx="15303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0488" name="Line 7"/>
          <p:cNvSpPr>
            <a:spLocks noChangeShapeType="1"/>
          </p:cNvSpPr>
          <p:nvPr/>
        </p:nvSpPr>
        <p:spPr bwMode="auto">
          <a:xfrm>
            <a:off x="4291013" y="1766888"/>
            <a:ext cx="15303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0489" name="Line 8"/>
          <p:cNvSpPr>
            <a:spLocks noChangeShapeType="1"/>
          </p:cNvSpPr>
          <p:nvPr/>
        </p:nvSpPr>
        <p:spPr bwMode="auto">
          <a:xfrm>
            <a:off x="6154738" y="1774825"/>
            <a:ext cx="15303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9"/>
          <p:cNvSpPr>
            <a:spLocks noChangeShapeType="1"/>
          </p:cNvSpPr>
          <p:nvPr/>
        </p:nvSpPr>
        <p:spPr bwMode="auto">
          <a:xfrm>
            <a:off x="8097838" y="1774825"/>
            <a:ext cx="15303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0491" name="Line 10"/>
          <p:cNvSpPr>
            <a:spLocks noChangeShapeType="1"/>
          </p:cNvSpPr>
          <p:nvPr/>
        </p:nvSpPr>
        <p:spPr bwMode="auto">
          <a:xfrm>
            <a:off x="6027738" y="2016126"/>
            <a:ext cx="0" cy="12731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2" name="Line 11"/>
          <p:cNvSpPr>
            <a:spLocks noChangeShapeType="1"/>
          </p:cNvSpPr>
          <p:nvPr/>
        </p:nvSpPr>
        <p:spPr bwMode="auto">
          <a:xfrm>
            <a:off x="6034089" y="3295650"/>
            <a:ext cx="161607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0493" name="Rectangle 12"/>
          <p:cNvSpPr>
            <a:spLocks noChangeArrowheads="1"/>
          </p:cNvSpPr>
          <p:nvPr/>
        </p:nvSpPr>
        <p:spPr bwMode="auto">
          <a:xfrm>
            <a:off x="7713663" y="3011489"/>
            <a:ext cx="371898" cy="550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71438" tIns="28575" rIns="71438" bIns="28575">
            <a:spAutoFit/>
          </a:bodyPr>
          <a:lstStyle>
            <a:lvl1pPr defTabSz="1371600">
              <a:defRPr sz="2400">
                <a:solidFill>
                  <a:schemeClr val="tx1"/>
                </a:solidFill>
                <a:latin typeface="Times New Roman" panose="02020603050405020304" pitchFamily="18" charset="0"/>
              </a:defRPr>
            </a:lvl1pPr>
            <a:lvl2pPr marL="742950" indent="-285750" defTabSz="1371600">
              <a:defRPr sz="2400">
                <a:solidFill>
                  <a:schemeClr val="tx1"/>
                </a:solidFill>
                <a:latin typeface="Times New Roman" panose="02020603050405020304" pitchFamily="18" charset="0"/>
              </a:defRPr>
            </a:lvl2pPr>
            <a:lvl3pPr marL="1143000" indent="-228600" defTabSz="1371600">
              <a:defRPr sz="2400">
                <a:solidFill>
                  <a:schemeClr val="tx1"/>
                </a:solidFill>
                <a:latin typeface="Times New Roman" panose="02020603050405020304" pitchFamily="18" charset="0"/>
              </a:defRPr>
            </a:lvl3pPr>
            <a:lvl4pPr marL="1600200" indent="-228600" defTabSz="1371600">
              <a:defRPr sz="2400">
                <a:solidFill>
                  <a:schemeClr val="tx1"/>
                </a:solidFill>
                <a:latin typeface="Times New Roman" panose="02020603050405020304" pitchFamily="18" charset="0"/>
              </a:defRPr>
            </a:lvl4pPr>
            <a:lvl5pPr marL="2057400" indent="-228600" defTabSz="1371600">
              <a:defRPr sz="2400">
                <a:solidFill>
                  <a:schemeClr val="tx1"/>
                </a:solidFill>
                <a:latin typeface="Times New Roman" panose="02020603050405020304" pitchFamily="18" charset="0"/>
              </a:defRPr>
            </a:lvl5pPr>
            <a:lvl6pPr marL="2514600" indent="-228600" defTabSz="1371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1371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1371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1371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t>F</a:t>
            </a:r>
            <a:endParaRPr lang="en-US" altLang="en-US" sz="2700">
              <a:latin typeface="Arial" panose="020B0604020202020204" pitchFamily="34" charset="0"/>
            </a:endParaRPr>
          </a:p>
        </p:txBody>
      </p:sp>
      <p:sp>
        <p:nvSpPr>
          <p:cNvPr id="20494" name="Rectangle 13"/>
          <p:cNvSpPr>
            <a:spLocks noChangeArrowheads="1"/>
          </p:cNvSpPr>
          <p:nvPr/>
        </p:nvSpPr>
        <p:spPr bwMode="auto">
          <a:xfrm>
            <a:off x="6148388" y="3373438"/>
            <a:ext cx="1481176" cy="473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71438" tIns="28575" rIns="71438" bIns="28575">
            <a:spAutoFit/>
          </a:bodyPr>
          <a:lstStyle>
            <a:lvl1pPr defTabSz="1371600">
              <a:defRPr sz="2400">
                <a:solidFill>
                  <a:schemeClr val="tx1"/>
                </a:solidFill>
                <a:latin typeface="Times New Roman" panose="02020603050405020304" pitchFamily="18" charset="0"/>
              </a:defRPr>
            </a:lvl1pPr>
            <a:lvl2pPr marL="742950" indent="-285750" defTabSz="1371600">
              <a:defRPr sz="2400">
                <a:solidFill>
                  <a:schemeClr val="tx1"/>
                </a:solidFill>
                <a:latin typeface="Times New Roman" panose="02020603050405020304" pitchFamily="18" charset="0"/>
              </a:defRPr>
            </a:lvl2pPr>
            <a:lvl3pPr marL="1143000" indent="-228600" defTabSz="1371600">
              <a:defRPr sz="2400">
                <a:solidFill>
                  <a:schemeClr val="tx1"/>
                </a:solidFill>
                <a:latin typeface="Times New Roman" panose="02020603050405020304" pitchFamily="18" charset="0"/>
              </a:defRPr>
            </a:lvl3pPr>
            <a:lvl4pPr marL="1600200" indent="-228600" defTabSz="1371600">
              <a:defRPr sz="2400">
                <a:solidFill>
                  <a:schemeClr val="tx1"/>
                </a:solidFill>
                <a:latin typeface="Times New Roman" panose="02020603050405020304" pitchFamily="18" charset="0"/>
              </a:defRPr>
            </a:lvl4pPr>
            <a:lvl5pPr marL="2057400" indent="-228600" defTabSz="1371600">
              <a:defRPr sz="2400">
                <a:solidFill>
                  <a:schemeClr val="tx1"/>
                </a:solidFill>
                <a:latin typeface="Times New Roman" panose="02020603050405020304" pitchFamily="18" charset="0"/>
              </a:defRPr>
            </a:lvl5pPr>
            <a:lvl6pPr marL="2514600" indent="-228600" defTabSz="1371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1371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1371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1371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700"/>
              <a:t>enzyme 5</a:t>
            </a:r>
          </a:p>
        </p:txBody>
      </p:sp>
      <p:sp>
        <p:nvSpPr>
          <p:cNvPr id="20495" name="Text Box 14"/>
          <p:cNvSpPr txBox="1">
            <a:spLocks noChangeArrowheads="1"/>
          </p:cNvSpPr>
          <p:nvPr/>
        </p:nvSpPr>
        <p:spPr bwMode="auto">
          <a:xfrm>
            <a:off x="1946275" y="1466850"/>
            <a:ext cx="80645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t>A                B                C                D                E</a:t>
            </a:r>
          </a:p>
        </p:txBody>
      </p:sp>
      <p:grpSp>
        <p:nvGrpSpPr>
          <p:cNvPr id="2" name="Group 15"/>
          <p:cNvGrpSpPr>
            <a:grpSpLocks/>
          </p:cNvGrpSpPr>
          <p:nvPr/>
        </p:nvGrpSpPr>
        <p:grpSpPr bwMode="auto">
          <a:xfrm>
            <a:off x="2024064" y="2466976"/>
            <a:ext cx="5229225" cy="2855913"/>
            <a:chOff x="315" y="1554"/>
            <a:chExt cx="3294" cy="1799"/>
          </a:xfrm>
        </p:grpSpPr>
        <p:sp>
          <p:nvSpPr>
            <p:cNvPr id="20500" name="Text Box 16"/>
            <p:cNvSpPr txBox="1">
              <a:spLocks noChangeArrowheads="1"/>
            </p:cNvSpPr>
            <p:nvPr/>
          </p:nvSpPr>
          <p:spPr bwMode="auto">
            <a:xfrm>
              <a:off x="315" y="2597"/>
              <a:ext cx="3294" cy="756"/>
            </a:xfrm>
            <a:prstGeom prst="rect">
              <a:avLst/>
            </a:prstGeom>
            <a:solidFill>
              <a:srgbClr val="FFFF00"/>
            </a:solidFill>
            <a:ln w="12700">
              <a:solidFill>
                <a:schemeClr val="bg2"/>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0000"/>
                  </a:solidFill>
                </a:rPr>
                <a:t>Enzymes are very specific. In this case enzyme 1 will catalyze the conversion of A to B only.</a:t>
              </a:r>
            </a:p>
          </p:txBody>
        </p:sp>
        <p:sp>
          <p:nvSpPr>
            <p:cNvPr id="20501" name="AutoShape 17"/>
            <p:cNvSpPr>
              <a:spLocks noChangeArrowheads="1"/>
            </p:cNvSpPr>
            <p:nvPr/>
          </p:nvSpPr>
          <p:spPr bwMode="auto">
            <a:xfrm>
              <a:off x="698" y="1554"/>
              <a:ext cx="443" cy="1112"/>
            </a:xfrm>
            <a:prstGeom prst="upArrow">
              <a:avLst>
                <a:gd name="adj1" fmla="val 50000"/>
                <a:gd name="adj2" fmla="val 62754"/>
              </a:avLst>
            </a:prstGeom>
            <a:solidFill>
              <a:srgbClr val="FF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grpSp>
        <p:nvGrpSpPr>
          <p:cNvPr id="3" name="Group 18"/>
          <p:cNvGrpSpPr>
            <a:grpSpLocks/>
          </p:cNvGrpSpPr>
          <p:nvPr/>
        </p:nvGrpSpPr>
        <p:grpSpPr bwMode="auto">
          <a:xfrm>
            <a:off x="4800601" y="0"/>
            <a:ext cx="5280025" cy="1600200"/>
            <a:chOff x="2064" y="0"/>
            <a:chExt cx="3326" cy="1008"/>
          </a:xfrm>
        </p:grpSpPr>
        <p:sp>
          <p:nvSpPr>
            <p:cNvPr id="20498" name="Line 19"/>
            <p:cNvSpPr>
              <a:spLocks noChangeShapeType="1"/>
            </p:cNvSpPr>
            <p:nvPr/>
          </p:nvSpPr>
          <p:spPr bwMode="auto">
            <a:xfrm>
              <a:off x="2832" y="576"/>
              <a:ext cx="0" cy="432"/>
            </a:xfrm>
            <a:prstGeom prst="line">
              <a:avLst/>
            </a:prstGeom>
            <a:noFill/>
            <a:ln w="7620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0499" name="Text Box 20"/>
            <p:cNvSpPr txBox="1">
              <a:spLocks noChangeArrowheads="1"/>
            </p:cNvSpPr>
            <p:nvPr/>
          </p:nvSpPr>
          <p:spPr bwMode="auto">
            <a:xfrm>
              <a:off x="2064" y="0"/>
              <a:ext cx="3326" cy="756"/>
            </a:xfrm>
            <a:prstGeom prst="rect">
              <a:avLst/>
            </a:prstGeom>
            <a:solidFill>
              <a:srgbClr val="FF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0000"/>
                  </a:solidFill>
                </a:rPr>
                <a:t>Notice that C can produce either D or F. This substrate has two different enzymes that work on it.</a:t>
              </a:r>
            </a:p>
          </p:txBody>
        </p:sp>
      </p:grpSp>
    </p:spTree>
    <p:extLst>
      <p:ext uri="{BB962C8B-B14F-4D97-AF65-F5344CB8AC3E}">
        <p14:creationId xmlns:p14="http://schemas.microsoft.com/office/powerpoint/2010/main" val="38528873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CACF2AF-343D-4CA1-91C4-4AA7E0974931}" type="slidenum">
              <a:rPr lang="en-US" altLang="en-US" sz="1800"/>
              <a:pPr/>
              <a:t>18</a:t>
            </a:fld>
            <a:endParaRPr lang="en-US" altLang="en-US" sz="1800"/>
          </a:p>
        </p:txBody>
      </p:sp>
      <p:sp>
        <p:nvSpPr>
          <p:cNvPr id="21507" name="Rectangle 2"/>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1508" name="Rectangle 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60804" name="Rectangle 4"/>
          <p:cNvSpPr>
            <a:spLocks noGrp="1" noChangeArrowheads="1"/>
          </p:cNvSpPr>
          <p:nvPr>
            <p:ph type="title"/>
          </p:nvPr>
        </p:nvSpPr>
        <p:spPr/>
        <p:txBody>
          <a:bodyPr/>
          <a:lstStyle/>
          <a:p>
            <a:pPr>
              <a:defRPr/>
            </a:pPr>
            <a:r>
              <a:rPr lang="en-US"/>
              <a:t>A Cyclic Metabolic Pathway</a:t>
            </a:r>
          </a:p>
        </p:txBody>
      </p:sp>
      <p:sp>
        <p:nvSpPr>
          <p:cNvPr id="21510" name="Arc 5"/>
          <p:cNvSpPr>
            <a:spLocks/>
          </p:cNvSpPr>
          <p:nvPr/>
        </p:nvSpPr>
        <p:spPr bwMode="auto">
          <a:xfrm>
            <a:off x="4173539" y="2773363"/>
            <a:ext cx="1501775" cy="1503362"/>
          </a:xfrm>
          <a:custGeom>
            <a:avLst/>
            <a:gdLst>
              <a:gd name="T0" fmla="*/ 2147483647 w 21203"/>
              <a:gd name="T1" fmla="*/ 0 h 21208"/>
              <a:gd name="T2" fmla="*/ 2147483647 w 21203"/>
              <a:gd name="T3" fmla="*/ 2147483647 h 21208"/>
              <a:gd name="T4" fmla="*/ 0 w 21203"/>
              <a:gd name="T5" fmla="*/ 2147483647 h 21208"/>
              <a:gd name="T6" fmla="*/ 0 60000 65536"/>
              <a:gd name="T7" fmla="*/ 0 60000 65536"/>
              <a:gd name="T8" fmla="*/ 0 60000 65536"/>
              <a:gd name="T9" fmla="*/ 0 w 21203"/>
              <a:gd name="T10" fmla="*/ 0 h 21208"/>
              <a:gd name="T11" fmla="*/ 21203 w 21203"/>
              <a:gd name="T12" fmla="*/ 21208 h 21208"/>
            </a:gdLst>
            <a:ahLst/>
            <a:cxnLst>
              <a:cxn ang="T6">
                <a:pos x="T0" y="T1"/>
              </a:cxn>
              <a:cxn ang="T7">
                <a:pos x="T2" y="T3"/>
              </a:cxn>
              <a:cxn ang="T8">
                <a:pos x="T4" y="T5"/>
              </a:cxn>
            </a:cxnLst>
            <a:rect l="T9" t="T10" r="T11" b="T12"/>
            <a:pathLst>
              <a:path w="21203" h="21208" fill="none" extrusionOk="0">
                <a:moveTo>
                  <a:pt x="4097" y="0"/>
                </a:moveTo>
                <a:cubicBezTo>
                  <a:pt x="12750" y="1672"/>
                  <a:pt x="19520" y="8433"/>
                  <a:pt x="21202" y="17084"/>
                </a:cubicBezTo>
              </a:path>
              <a:path w="21203" h="21208" stroke="0" extrusionOk="0">
                <a:moveTo>
                  <a:pt x="4097" y="0"/>
                </a:moveTo>
                <a:cubicBezTo>
                  <a:pt x="12750" y="1672"/>
                  <a:pt x="19520" y="8433"/>
                  <a:pt x="21202" y="17084"/>
                </a:cubicBezTo>
                <a:lnTo>
                  <a:pt x="0" y="21208"/>
                </a:lnTo>
                <a:lnTo>
                  <a:pt x="4097" y="0"/>
                </a:lnTo>
                <a:close/>
              </a:path>
            </a:pathLst>
          </a:custGeom>
          <a:noFill/>
          <a:ln w="12700" cap="rnd">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511" name="Rectangle 6"/>
          <p:cNvSpPr>
            <a:spLocks noChangeArrowheads="1"/>
          </p:cNvSpPr>
          <p:nvPr/>
        </p:nvSpPr>
        <p:spPr bwMode="auto">
          <a:xfrm>
            <a:off x="3957639" y="2482851"/>
            <a:ext cx="456857"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t>B</a:t>
            </a:r>
          </a:p>
        </p:txBody>
      </p:sp>
      <p:sp>
        <p:nvSpPr>
          <p:cNvPr id="21512" name="Rectangle 7"/>
          <p:cNvSpPr>
            <a:spLocks noChangeArrowheads="1"/>
          </p:cNvSpPr>
          <p:nvPr/>
        </p:nvSpPr>
        <p:spPr bwMode="auto">
          <a:xfrm>
            <a:off x="5495926" y="3910014"/>
            <a:ext cx="479299"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t>C</a:t>
            </a:r>
          </a:p>
        </p:txBody>
      </p:sp>
      <p:sp>
        <p:nvSpPr>
          <p:cNvPr id="21513" name="Arc 8"/>
          <p:cNvSpPr>
            <a:spLocks/>
          </p:cNvSpPr>
          <p:nvPr/>
        </p:nvSpPr>
        <p:spPr bwMode="auto">
          <a:xfrm>
            <a:off x="4173538" y="4275138"/>
            <a:ext cx="1522412" cy="1516062"/>
          </a:xfrm>
          <a:custGeom>
            <a:avLst/>
            <a:gdLst>
              <a:gd name="T0" fmla="*/ 2147483647 w 21483"/>
              <a:gd name="T1" fmla="*/ 2147483647 h 21390"/>
              <a:gd name="T2" fmla="*/ 2147483647 w 21483"/>
              <a:gd name="T3" fmla="*/ 2147483647 h 21390"/>
              <a:gd name="T4" fmla="*/ 0 w 21483"/>
              <a:gd name="T5" fmla="*/ 0 h 21390"/>
              <a:gd name="T6" fmla="*/ 0 60000 65536"/>
              <a:gd name="T7" fmla="*/ 0 60000 65536"/>
              <a:gd name="T8" fmla="*/ 0 60000 65536"/>
              <a:gd name="T9" fmla="*/ 0 w 21483"/>
              <a:gd name="T10" fmla="*/ 0 h 21390"/>
              <a:gd name="T11" fmla="*/ 21483 w 21483"/>
              <a:gd name="T12" fmla="*/ 21390 h 21390"/>
            </a:gdLst>
            <a:ahLst/>
            <a:cxnLst>
              <a:cxn ang="T6">
                <a:pos x="T0" y="T1"/>
              </a:cxn>
              <a:cxn ang="T7">
                <a:pos x="T2" y="T3"/>
              </a:cxn>
              <a:cxn ang="T8">
                <a:pos x="T4" y="T5"/>
              </a:cxn>
            </a:cxnLst>
            <a:rect l="T9" t="T10" r="T11" b="T12"/>
            <a:pathLst>
              <a:path w="21483" h="21390" fill="none" extrusionOk="0">
                <a:moveTo>
                  <a:pt x="21483" y="2243"/>
                </a:moveTo>
                <a:cubicBezTo>
                  <a:pt x="20452" y="12112"/>
                  <a:pt x="12830" y="20010"/>
                  <a:pt x="3004" y="21390"/>
                </a:cubicBezTo>
              </a:path>
              <a:path w="21483" h="21390" stroke="0" extrusionOk="0">
                <a:moveTo>
                  <a:pt x="21483" y="2243"/>
                </a:moveTo>
                <a:cubicBezTo>
                  <a:pt x="20452" y="12112"/>
                  <a:pt x="12830" y="20010"/>
                  <a:pt x="3004" y="21390"/>
                </a:cubicBezTo>
                <a:lnTo>
                  <a:pt x="0" y="0"/>
                </a:lnTo>
                <a:lnTo>
                  <a:pt x="21483" y="2243"/>
                </a:lnTo>
                <a:close/>
              </a:path>
            </a:pathLst>
          </a:custGeom>
          <a:noFill/>
          <a:ln w="12700" cap="rnd">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514" name="Rectangle 9"/>
          <p:cNvSpPr>
            <a:spLocks noChangeArrowheads="1"/>
          </p:cNvSpPr>
          <p:nvPr/>
        </p:nvSpPr>
        <p:spPr bwMode="auto">
          <a:xfrm>
            <a:off x="3810001" y="5534026"/>
            <a:ext cx="479299"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t>D</a:t>
            </a:r>
          </a:p>
        </p:txBody>
      </p:sp>
      <p:sp>
        <p:nvSpPr>
          <p:cNvPr id="21515" name="Arc 10"/>
          <p:cNvSpPr>
            <a:spLocks/>
          </p:cNvSpPr>
          <p:nvPr/>
        </p:nvSpPr>
        <p:spPr bwMode="auto">
          <a:xfrm>
            <a:off x="2655889" y="4275138"/>
            <a:ext cx="1519237" cy="1477962"/>
          </a:xfrm>
          <a:custGeom>
            <a:avLst/>
            <a:gdLst>
              <a:gd name="T0" fmla="*/ 2147483647 w 21440"/>
              <a:gd name="T1" fmla="*/ 2147483647 h 20861"/>
              <a:gd name="T2" fmla="*/ 0 w 21440"/>
              <a:gd name="T3" fmla="*/ 2147483647 h 20861"/>
              <a:gd name="T4" fmla="*/ 2147483647 w 21440"/>
              <a:gd name="T5" fmla="*/ 0 h 20861"/>
              <a:gd name="T6" fmla="*/ 0 60000 65536"/>
              <a:gd name="T7" fmla="*/ 0 60000 65536"/>
              <a:gd name="T8" fmla="*/ 0 60000 65536"/>
              <a:gd name="T9" fmla="*/ 0 w 21440"/>
              <a:gd name="T10" fmla="*/ 0 h 20861"/>
              <a:gd name="T11" fmla="*/ 21440 w 21440"/>
              <a:gd name="T12" fmla="*/ 20861 h 20861"/>
            </a:gdLst>
            <a:ahLst/>
            <a:cxnLst>
              <a:cxn ang="T6">
                <a:pos x="T0" y="T1"/>
              </a:cxn>
              <a:cxn ang="T7">
                <a:pos x="T2" y="T3"/>
              </a:cxn>
              <a:cxn ang="T8">
                <a:pos x="T4" y="T5"/>
              </a:cxn>
            </a:cxnLst>
            <a:rect l="T9" t="T10" r="T11" b="T12"/>
            <a:pathLst>
              <a:path w="21440" h="20861" fill="none" extrusionOk="0">
                <a:moveTo>
                  <a:pt x="15838" y="20860"/>
                </a:moveTo>
                <a:cubicBezTo>
                  <a:pt x="7334" y="18577"/>
                  <a:pt x="1068" y="11360"/>
                  <a:pt x="-1" y="2621"/>
                </a:cubicBezTo>
              </a:path>
              <a:path w="21440" h="20861" stroke="0" extrusionOk="0">
                <a:moveTo>
                  <a:pt x="15838" y="20860"/>
                </a:moveTo>
                <a:cubicBezTo>
                  <a:pt x="7334" y="18577"/>
                  <a:pt x="1068" y="11360"/>
                  <a:pt x="-1" y="2621"/>
                </a:cubicBezTo>
                <a:lnTo>
                  <a:pt x="21440" y="0"/>
                </a:lnTo>
                <a:lnTo>
                  <a:pt x="15838" y="20860"/>
                </a:lnTo>
                <a:close/>
              </a:path>
            </a:pathLst>
          </a:custGeom>
          <a:noFill/>
          <a:ln w="12700" cap="rnd">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516" name="Rectangle 11"/>
          <p:cNvSpPr>
            <a:spLocks noChangeArrowheads="1"/>
          </p:cNvSpPr>
          <p:nvPr/>
        </p:nvSpPr>
        <p:spPr bwMode="auto">
          <a:xfrm>
            <a:off x="2438400" y="3857626"/>
            <a:ext cx="432812"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t>F</a:t>
            </a:r>
          </a:p>
        </p:txBody>
      </p:sp>
      <p:sp>
        <p:nvSpPr>
          <p:cNvPr id="21517" name="Arc 12"/>
          <p:cNvSpPr>
            <a:spLocks/>
          </p:cNvSpPr>
          <p:nvPr/>
        </p:nvSpPr>
        <p:spPr bwMode="auto">
          <a:xfrm>
            <a:off x="2703513" y="2774951"/>
            <a:ext cx="1471612" cy="1501775"/>
          </a:xfrm>
          <a:custGeom>
            <a:avLst/>
            <a:gdLst>
              <a:gd name="T0" fmla="*/ 0 w 20762"/>
              <a:gd name="T1" fmla="*/ 2147483647 h 21203"/>
              <a:gd name="T2" fmla="*/ 2147483647 w 20762"/>
              <a:gd name="T3" fmla="*/ 0 h 21203"/>
              <a:gd name="T4" fmla="*/ 2147483647 w 20762"/>
              <a:gd name="T5" fmla="*/ 2147483647 h 21203"/>
              <a:gd name="T6" fmla="*/ 0 60000 65536"/>
              <a:gd name="T7" fmla="*/ 0 60000 65536"/>
              <a:gd name="T8" fmla="*/ 0 60000 65536"/>
              <a:gd name="T9" fmla="*/ 0 w 20762"/>
              <a:gd name="T10" fmla="*/ 0 h 21203"/>
              <a:gd name="T11" fmla="*/ 20762 w 20762"/>
              <a:gd name="T12" fmla="*/ 21203 h 21203"/>
            </a:gdLst>
            <a:ahLst/>
            <a:cxnLst>
              <a:cxn ang="T6">
                <a:pos x="T0" y="T1"/>
              </a:cxn>
              <a:cxn ang="T7">
                <a:pos x="T2" y="T3"/>
              </a:cxn>
              <a:cxn ang="T8">
                <a:pos x="T4" y="T5"/>
              </a:cxn>
            </a:cxnLst>
            <a:rect l="T9" t="T10" r="T11" b="T12"/>
            <a:pathLst>
              <a:path w="20762" h="21203" fill="none" extrusionOk="0">
                <a:moveTo>
                  <a:pt x="-1" y="15244"/>
                </a:moveTo>
                <a:cubicBezTo>
                  <a:pt x="2240" y="7438"/>
                  <a:pt x="8669" y="1548"/>
                  <a:pt x="16641" y="-1"/>
                </a:cubicBezTo>
              </a:path>
              <a:path w="20762" h="21203" stroke="0" extrusionOk="0">
                <a:moveTo>
                  <a:pt x="-1" y="15244"/>
                </a:moveTo>
                <a:cubicBezTo>
                  <a:pt x="2240" y="7438"/>
                  <a:pt x="8669" y="1548"/>
                  <a:pt x="16641" y="-1"/>
                </a:cubicBezTo>
                <a:lnTo>
                  <a:pt x="20762" y="21203"/>
                </a:lnTo>
                <a:lnTo>
                  <a:pt x="-1" y="15244"/>
                </a:lnTo>
                <a:close/>
              </a:path>
            </a:pathLst>
          </a:custGeom>
          <a:noFill/>
          <a:ln w="12700" cap="rnd">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518" name="Rectangle 13"/>
          <p:cNvSpPr>
            <a:spLocks noChangeArrowheads="1"/>
          </p:cNvSpPr>
          <p:nvPr/>
        </p:nvSpPr>
        <p:spPr bwMode="auto">
          <a:xfrm>
            <a:off x="2133601" y="2182814"/>
            <a:ext cx="479299"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t>A</a:t>
            </a:r>
          </a:p>
        </p:txBody>
      </p:sp>
      <p:sp>
        <p:nvSpPr>
          <p:cNvPr id="21519" name="Rectangle 14"/>
          <p:cNvSpPr>
            <a:spLocks noChangeArrowheads="1"/>
          </p:cNvSpPr>
          <p:nvPr/>
        </p:nvSpPr>
        <p:spPr bwMode="auto">
          <a:xfrm>
            <a:off x="1676401" y="5732464"/>
            <a:ext cx="456857"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t>E</a:t>
            </a:r>
          </a:p>
        </p:txBody>
      </p:sp>
      <p:sp>
        <p:nvSpPr>
          <p:cNvPr id="21520" name="Arc 15"/>
          <p:cNvSpPr>
            <a:spLocks/>
          </p:cNvSpPr>
          <p:nvPr/>
        </p:nvSpPr>
        <p:spPr bwMode="auto">
          <a:xfrm>
            <a:off x="2154238" y="5494338"/>
            <a:ext cx="1060450" cy="298450"/>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3"/>
                  <a:pt x="9651" y="17"/>
                  <a:pt x="21568" y="0"/>
                </a:cubicBezTo>
              </a:path>
              <a:path w="21600" h="21600" stroke="0" extrusionOk="0">
                <a:moveTo>
                  <a:pt x="0" y="21600"/>
                </a:moveTo>
                <a:cubicBezTo>
                  <a:pt x="0" y="9683"/>
                  <a:pt x="9651" y="17"/>
                  <a:pt x="21568" y="0"/>
                </a:cubicBezTo>
                <a:lnTo>
                  <a:pt x="21600" y="21600"/>
                </a:lnTo>
                <a:lnTo>
                  <a:pt x="0" y="21600"/>
                </a:lnTo>
                <a:close/>
              </a:path>
            </a:pathLst>
          </a:custGeom>
          <a:noFill/>
          <a:ln w="12700" cap="rnd">
            <a:solidFill>
              <a:schemeClr val="tx1"/>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521" name="Arc 16"/>
          <p:cNvSpPr>
            <a:spLocks/>
          </p:cNvSpPr>
          <p:nvPr/>
        </p:nvSpPr>
        <p:spPr bwMode="auto">
          <a:xfrm>
            <a:off x="2608264" y="2438400"/>
            <a:ext cx="1139825" cy="374650"/>
          </a:xfrm>
          <a:custGeom>
            <a:avLst/>
            <a:gdLst>
              <a:gd name="T0" fmla="*/ 2147483647 w 19102"/>
              <a:gd name="T1" fmla="*/ 2147483647 h 21600"/>
              <a:gd name="T2" fmla="*/ 0 w 19102"/>
              <a:gd name="T3" fmla="*/ 2147483647 h 21600"/>
              <a:gd name="T4" fmla="*/ 2147483647 w 19102"/>
              <a:gd name="T5" fmla="*/ 0 h 21600"/>
              <a:gd name="T6" fmla="*/ 0 60000 65536"/>
              <a:gd name="T7" fmla="*/ 0 60000 65536"/>
              <a:gd name="T8" fmla="*/ 0 60000 65536"/>
              <a:gd name="T9" fmla="*/ 0 w 19102"/>
              <a:gd name="T10" fmla="*/ 0 h 21600"/>
              <a:gd name="T11" fmla="*/ 19102 w 19102"/>
              <a:gd name="T12" fmla="*/ 21600 h 21600"/>
            </a:gdLst>
            <a:ahLst/>
            <a:cxnLst>
              <a:cxn ang="T6">
                <a:pos x="T0" y="T1"/>
              </a:cxn>
              <a:cxn ang="T7">
                <a:pos x="T2" y="T3"/>
              </a:cxn>
              <a:cxn ang="T8">
                <a:pos x="T4" y="T5"/>
              </a:cxn>
            </a:cxnLst>
            <a:rect l="T9" t="T10" r="T11" b="T12"/>
            <a:pathLst>
              <a:path w="19102" h="21600" fill="none" extrusionOk="0">
                <a:moveTo>
                  <a:pt x="19102" y="21600"/>
                </a:moveTo>
                <a:cubicBezTo>
                  <a:pt x="11091" y="21600"/>
                  <a:pt x="3739" y="17167"/>
                  <a:pt x="-1" y="10083"/>
                </a:cubicBezTo>
              </a:path>
              <a:path w="19102" h="21600" stroke="0" extrusionOk="0">
                <a:moveTo>
                  <a:pt x="19102" y="21600"/>
                </a:moveTo>
                <a:cubicBezTo>
                  <a:pt x="11091" y="21600"/>
                  <a:pt x="3739" y="17167"/>
                  <a:pt x="-1" y="10083"/>
                </a:cubicBezTo>
                <a:lnTo>
                  <a:pt x="19102" y="0"/>
                </a:lnTo>
                <a:lnTo>
                  <a:pt x="19102" y="21600"/>
                </a:lnTo>
                <a:close/>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522" name="Text Box 17"/>
          <p:cNvSpPr txBox="1">
            <a:spLocks noChangeArrowheads="1"/>
          </p:cNvSpPr>
          <p:nvPr/>
        </p:nvSpPr>
        <p:spPr bwMode="auto">
          <a:xfrm>
            <a:off x="7391401" y="2895601"/>
            <a:ext cx="2273379"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t>A + F </a:t>
            </a:r>
            <a:r>
              <a:rPr lang="en-US" altLang="en-US" sz="3200" b="1">
                <a:sym typeface="Symbol" panose="05050102010706020507" pitchFamily="18" charset="2"/>
              </a:rPr>
              <a:t></a:t>
            </a:r>
            <a:r>
              <a:rPr lang="en-US" altLang="en-US" sz="3200" b="1"/>
              <a:t> B</a:t>
            </a:r>
          </a:p>
          <a:p>
            <a:endParaRPr lang="en-US" altLang="en-US" sz="3200" b="1"/>
          </a:p>
          <a:p>
            <a:r>
              <a:rPr lang="en-US" altLang="en-US" sz="3200" b="1"/>
              <a:t>B </a:t>
            </a:r>
            <a:r>
              <a:rPr lang="en-US" altLang="en-US" sz="3200" b="1">
                <a:sym typeface="Symbol" panose="05050102010706020507" pitchFamily="18" charset="2"/>
              </a:rPr>
              <a:t></a:t>
            </a:r>
            <a:r>
              <a:rPr lang="en-US" altLang="en-US" sz="3200" b="1"/>
              <a:t> C </a:t>
            </a:r>
            <a:r>
              <a:rPr lang="en-US" altLang="en-US" sz="3200" b="1">
                <a:sym typeface="Symbol" panose="05050102010706020507" pitchFamily="18" charset="2"/>
              </a:rPr>
              <a:t></a:t>
            </a:r>
            <a:r>
              <a:rPr lang="en-US" altLang="en-US" sz="3200" b="1"/>
              <a:t> D</a:t>
            </a:r>
          </a:p>
          <a:p>
            <a:endParaRPr lang="en-US" altLang="en-US" sz="3200" b="1"/>
          </a:p>
          <a:p>
            <a:r>
              <a:rPr lang="en-US" altLang="en-US" sz="3200" b="1"/>
              <a:t>D </a:t>
            </a:r>
            <a:r>
              <a:rPr lang="en-US" altLang="en-US" sz="3200" b="1">
                <a:sym typeface="Symbol" panose="05050102010706020507" pitchFamily="18" charset="2"/>
              </a:rPr>
              <a:t></a:t>
            </a:r>
            <a:r>
              <a:rPr lang="en-US" altLang="en-US" sz="3200" b="1"/>
              <a:t> F + E</a:t>
            </a:r>
          </a:p>
        </p:txBody>
      </p:sp>
      <p:sp>
        <p:nvSpPr>
          <p:cNvPr id="460818" name="Text Box 18"/>
          <p:cNvSpPr txBox="1">
            <a:spLocks noChangeArrowheads="1"/>
          </p:cNvSpPr>
          <p:nvPr/>
        </p:nvSpPr>
        <p:spPr bwMode="auto">
          <a:xfrm>
            <a:off x="5105400" y="1219201"/>
            <a:ext cx="4953000" cy="1200329"/>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solidFill>
                  <a:schemeClr val="bg2"/>
                </a:solidFill>
              </a:rPr>
              <a:t>In this pathway, substrate “A” enters the reaction. After several steps, product “E” is produced.</a:t>
            </a:r>
          </a:p>
        </p:txBody>
      </p:sp>
    </p:spTree>
    <p:extLst>
      <p:ext uri="{BB962C8B-B14F-4D97-AF65-F5344CB8AC3E}">
        <p14:creationId xmlns:p14="http://schemas.microsoft.com/office/powerpoint/2010/main" val="28290311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0818"/>
                                        </p:tgtEl>
                                        <p:attrNameLst>
                                          <p:attrName>style.visibility</p:attrName>
                                        </p:attrNameLst>
                                      </p:cBhvr>
                                      <p:to>
                                        <p:strVal val="visible"/>
                                      </p:to>
                                    </p:set>
                                    <p:animEffect transition="in" filter="dissolve">
                                      <p:cBhvr>
                                        <p:cTn id="7" dur="500"/>
                                        <p:tgtEl>
                                          <p:spTgt spid="460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18"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39A0867-3699-474B-A3A8-BB62713EECD9}" type="slidenum">
              <a:rPr lang="en-US" altLang="en-US" sz="1800"/>
              <a:pPr/>
              <a:t>19</a:t>
            </a:fld>
            <a:endParaRPr lang="en-US" altLang="en-US" sz="1800"/>
          </a:p>
        </p:txBody>
      </p:sp>
      <p:sp>
        <p:nvSpPr>
          <p:cNvPr id="386050" name="Rectangle 2050"/>
          <p:cNvSpPr>
            <a:spLocks noGrp="1" noChangeArrowheads="1"/>
          </p:cNvSpPr>
          <p:nvPr>
            <p:ph type="title"/>
          </p:nvPr>
        </p:nvSpPr>
        <p:spPr/>
        <p:txBody>
          <a:bodyPr/>
          <a:lstStyle/>
          <a:p>
            <a:pPr>
              <a:defRPr/>
            </a:pPr>
            <a:r>
              <a:rPr lang="en-US"/>
              <a:t>Regulation of Enzymes</a:t>
            </a:r>
          </a:p>
        </p:txBody>
      </p:sp>
      <p:sp>
        <p:nvSpPr>
          <p:cNvPr id="22532" name="Rectangle 2051"/>
          <p:cNvSpPr>
            <a:spLocks noGrp="1" noChangeArrowheads="1"/>
          </p:cNvSpPr>
          <p:nvPr>
            <p:ph type="body" idx="1"/>
          </p:nvPr>
        </p:nvSpPr>
        <p:spPr/>
        <p:txBody>
          <a:bodyPr/>
          <a:lstStyle/>
          <a:p>
            <a:r>
              <a:rPr lang="en-US" altLang="en-US">
                <a:latin typeface="Times New Roman" panose="02020603050405020304" pitchFamily="18" charset="0"/>
              </a:rPr>
              <a:t>The next several slides illustrate how cells regulate enzymes. For example, it may be necessary to decrease the activity of certain enzymes if the cell no longer needs the product produced by the enzymes.</a:t>
            </a:r>
          </a:p>
        </p:txBody>
      </p:sp>
    </p:spTree>
    <p:extLst>
      <p:ext uri="{BB962C8B-B14F-4D97-AF65-F5344CB8AC3E}">
        <p14:creationId xmlns:p14="http://schemas.microsoft.com/office/powerpoint/2010/main" val="3779289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Rectangle 6"/>
          <p:cNvSpPr>
            <a:spLocks noGrp="1" noChangeArrowheads="1"/>
          </p:cNvSpPr>
          <p:nvPr>
            <p:ph type="title"/>
          </p:nvPr>
        </p:nvSpPr>
        <p:spPr>
          <a:xfrm>
            <a:off x="838200" y="365125"/>
            <a:ext cx="6748463" cy="1325563"/>
          </a:xfrm>
        </p:spPr>
        <p:txBody>
          <a:bodyPr/>
          <a:lstStyle/>
          <a:p>
            <a:r>
              <a:rPr lang="en-SG" altLang="en-US" sz="6000" b="1" dirty="0">
                <a:latin typeface="Calibri" panose="020F0502020204030204" pitchFamily="34" charset="0"/>
              </a:rPr>
              <a:t>Function of Enzymes</a:t>
            </a:r>
          </a:p>
        </p:txBody>
      </p:sp>
      <p:sp>
        <p:nvSpPr>
          <p:cNvPr id="16391" name="Rectangle 7"/>
          <p:cNvSpPr>
            <a:spLocks noGrp="1" noChangeArrowheads="1"/>
          </p:cNvSpPr>
          <p:nvPr>
            <p:ph type="body" idx="1"/>
          </p:nvPr>
        </p:nvSpPr>
        <p:spPr>
          <a:xfrm>
            <a:off x="195264" y="1335087"/>
            <a:ext cx="5033961" cy="4351338"/>
          </a:xfrm>
        </p:spPr>
        <p:txBody>
          <a:bodyPr>
            <a:normAutofit lnSpcReduction="10000"/>
          </a:bodyPr>
          <a:lstStyle/>
          <a:p>
            <a:pPr marL="609600" indent="-609600"/>
            <a:r>
              <a:rPr lang="en-US" altLang="en-US" dirty="0">
                <a:latin typeface="Calibri" panose="020F0502020204030204" pitchFamily="34" charset="0"/>
              </a:rPr>
              <a:t>Enzymes </a:t>
            </a:r>
            <a:r>
              <a:rPr lang="en-US" altLang="en-US" b="1" u="sng" dirty="0">
                <a:latin typeface="Calibri" panose="020F0502020204030204" pitchFamily="34" charset="0"/>
              </a:rPr>
              <a:t>speed up</a:t>
            </a:r>
            <a:r>
              <a:rPr lang="en-US" altLang="en-US" dirty="0">
                <a:latin typeface="Calibri" panose="020F0502020204030204" pitchFamily="34" charset="0"/>
              </a:rPr>
              <a:t> the rate of chemical reactions in the body; both breaking down (e.g.: </a:t>
            </a:r>
            <a:r>
              <a:rPr lang="en-US" altLang="en-US" b="1" u="sng" dirty="0">
                <a:latin typeface="Calibri" panose="020F0502020204030204" pitchFamily="34" charset="0"/>
              </a:rPr>
              <a:t>starch into maltose</a:t>
            </a:r>
            <a:r>
              <a:rPr lang="en-US" altLang="en-US" dirty="0">
                <a:latin typeface="Calibri" panose="020F0502020204030204" pitchFamily="34" charset="0"/>
              </a:rPr>
              <a:t>)                                                                                    and building up reactions. (</a:t>
            </a:r>
            <a:r>
              <a:rPr lang="en-US" altLang="en-US" dirty="0" err="1">
                <a:latin typeface="Calibri" panose="020F0502020204030204" pitchFamily="34" charset="0"/>
              </a:rPr>
              <a:t>e.g</a:t>
            </a:r>
            <a:r>
              <a:rPr lang="en-US" altLang="en-US" dirty="0">
                <a:latin typeface="Calibri" panose="020F0502020204030204" pitchFamily="34" charset="0"/>
              </a:rPr>
              <a:t>: </a:t>
            </a:r>
            <a:r>
              <a:rPr lang="en-US" altLang="en-US" b="1" u="sng" dirty="0">
                <a:latin typeface="Calibri" panose="020F0502020204030204" pitchFamily="34" charset="0"/>
              </a:rPr>
              <a:t>amino acids into proteins</a:t>
            </a:r>
            <a:r>
              <a:rPr lang="en-US" altLang="en-US" dirty="0">
                <a:latin typeface="Calibri" panose="020F0502020204030204" pitchFamily="34" charset="0"/>
              </a:rPr>
              <a:t>).</a:t>
            </a:r>
          </a:p>
          <a:p>
            <a:pPr marL="609600" indent="-609600">
              <a:buNone/>
            </a:pPr>
            <a:r>
              <a:rPr lang="en-US" altLang="en-US" dirty="0">
                <a:latin typeface="Calibri" panose="020F0502020204030204" pitchFamily="34" charset="0"/>
              </a:rPr>
              <a:t>                                                                                </a:t>
            </a:r>
            <a:endParaRPr lang="en-SG" altLang="en-US" dirty="0">
              <a:latin typeface="Calibri" panose="020F0502020204030204" pitchFamily="34" charset="0"/>
            </a:endParaRPr>
          </a:p>
          <a:p>
            <a:pPr marL="609600" indent="-609600"/>
            <a:r>
              <a:rPr lang="en-US" altLang="en-US" dirty="0">
                <a:latin typeface="Calibri" panose="020F0502020204030204" pitchFamily="34" charset="0"/>
              </a:rPr>
              <a:t>Enzymes </a:t>
            </a:r>
            <a:r>
              <a:rPr lang="en-US" altLang="en-US" b="1" u="sng" dirty="0">
                <a:latin typeface="Calibri" panose="020F0502020204030204" pitchFamily="34" charset="0"/>
              </a:rPr>
              <a:t>lower</a:t>
            </a:r>
            <a:r>
              <a:rPr lang="en-US" altLang="en-US" dirty="0">
                <a:latin typeface="Calibri" panose="020F0502020204030204" pitchFamily="34" charset="0"/>
              </a:rPr>
              <a:t> the activation energy required to start a chemical reaction</a:t>
            </a:r>
            <a:r>
              <a:rPr lang="en-SG" altLang="en-US" dirty="0">
                <a:latin typeface="Calibri" panose="020F0502020204030204" pitchFamily="34" charset="0"/>
              </a:rPr>
              <a:t> </a:t>
            </a:r>
          </a:p>
        </p:txBody>
      </p:sp>
      <p:sp>
        <p:nvSpPr>
          <p:cNvPr id="4" name="Rectangle 10"/>
          <p:cNvSpPr txBox="1">
            <a:spLocks noChangeArrowheads="1"/>
          </p:cNvSpPr>
          <p:nvPr/>
        </p:nvSpPr>
        <p:spPr>
          <a:xfrm>
            <a:off x="8029575" y="412750"/>
            <a:ext cx="3806825" cy="28860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SG" altLang="en-US" u="sng" dirty="0">
                <a:latin typeface="Calibri" panose="020F0502020204030204" pitchFamily="34" charset="0"/>
              </a:rPr>
              <a:t>Biological catalysts</a:t>
            </a:r>
            <a:r>
              <a:rPr lang="en-SG" altLang="en-US" dirty="0">
                <a:latin typeface="Calibri" panose="020F0502020204030204" pitchFamily="34" charset="0"/>
              </a:rPr>
              <a:t> made up of </a:t>
            </a:r>
            <a:r>
              <a:rPr lang="en-SG" altLang="en-US" u="sng" dirty="0">
                <a:latin typeface="Calibri" panose="020F0502020204030204" pitchFamily="34" charset="0"/>
              </a:rPr>
              <a:t>proteins</a:t>
            </a:r>
          </a:p>
        </p:txBody>
      </p:sp>
      <p:pic>
        <p:nvPicPr>
          <p:cNvPr id="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3651" y="1274762"/>
            <a:ext cx="5734050" cy="2468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descr="http://image.slidesharecdn.com/enzymes-131026021821-phpapp01/95/enzymes-19-638.jpg?cb=1382772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9225" y="3743325"/>
            <a:ext cx="6962775" cy="302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9374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A8E9F3E-90C5-4CC2-A813-746B84CA7B25}" type="slidenum">
              <a:rPr lang="en-US" altLang="en-US" sz="1800"/>
              <a:pPr/>
              <a:t>20</a:t>
            </a:fld>
            <a:endParaRPr lang="en-US" altLang="en-US" sz="1800"/>
          </a:p>
        </p:txBody>
      </p:sp>
      <p:sp>
        <p:nvSpPr>
          <p:cNvPr id="23555" name="Rectangle 2"/>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3556" name="Rectangle 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95268" name="Rectangle 4"/>
          <p:cNvSpPr>
            <a:spLocks noGrp="1" noChangeArrowheads="1"/>
          </p:cNvSpPr>
          <p:nvPr>
            <p:ph type="title"/>
          </p:nvPr>
        </p:nvSpPr>
        <p:spPr>
          <a:xfrm>
            <a:off x="15875" y="27782"/>
            <a:ext cx="5613400" cy="1325563"/>
          </a:xfrm>
        </p:spPr>
        <p:txBody>
          <a:bodyPr/>
          <a:lstStyle/>
          <a:p>
            <a:pPr>
              <a:defRPr/>
            </a:pPr>
            <a:r>
              <a:rPr lang="en-US" dirty="0"/>
              <a:t>Regulation of Enzymes</a:t>
            </a:r>
          </a:p>
        </p:txBody>
      </p:sp>
      <p:sp>
        <p:nvSpPr>
          <p:cNvPr id="23558" name="AutoShape 5"/>
          <p:cNvSpPr>
            <a:spLocks noChangeArrowheads="1"/>
          </p:cNvSpPr>
          <p:nvPr/>
        </p:nvSpPr>
        <p:spPr bwMode="auto">
          <a:xfrm rot="7560000">
            <a:off x="4121150" y="1758950"/>
            <a:ext cx="1282700" cy="292100"/>
          </a:xfrm>
          <a:prstGeom prst="rightArrow">
            <a:avLst>
              <a:gd name="adj1" fmla="val 50000"/>
              <a:gd name="adj2" fmla="val 117874"/>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3559" name="Rectangle 6"/>
          <p:cNvSpPr>
            <a:spLocks noChangeArrowheads="1"/>
          </p:cNvSpPr>
          <p:nvPr/>
        </p:nvSpPr>
        <p:spPr bwMode="auto">
          <a:xfrm>
            <a:off x="2796739" y="2411414"/>
            <a:ext cx="2059860" cy="1074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200">
                <a:latin typeface="Book Antiqua" panose="02040602050305030304" pitchFamily="18" charset="0"/>
              </a:rPr>
              <a:t>genetic</a:t>
            </a:r>
          </a:p>
          <a:p>
            <a:pPr algn="ctr"/>
            <a:r>
              <a:rPr lang="en-US" altLang="en-US" sz="3200">
                <a:latin typeface="Book Antiqua" panose="02040602050305030304" pitchFamily="18" charset="0"/>
              </a:rPr>
              <a:t>regulation</a:t>
            </a:r>
          </a:p>
        </p:txBody>
      </p:sp>
      <p:sp>
        <p:nvSpPr>
          <p:cNvPr id="23560" name="AutoShape 7"/>
          <p:cNvSpPr>
            <a:spLocks noChangeArrowheads="1"/>
          </p:cNvSpPr>
          <p:nvPr/>
        </p:nvSpPr>
        <p:spPr bwMode="auto">
          <a:xfrm rot="14040000" flipH="1">
            <a:off x="5721350" y="1758950"/>
            <a:ext cx="1282700" cy="292100"/>
          </a:xfrm>
          <a:prstGeom prst="rightArrow">
            <a:avLst>
              <a:gd name="adj1" fmla="val 50000"/>
              <a:gd name="adj2" fmla="val 117874"/>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3561" name="Rectangle 8"/>
          <p:cNvSpPr>
            <a:spLocks noChangeArrowheads="1"/>
          </p:cNvSpPr>
          <p:nvPr/>
        </p:nvSpPr>
        <p:spPr bwMode="auto">
          <a:xfrm>
            <a:off x="6059677" y="2487614"/>
            <a:ext cx="4228723" cy="1074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200" dirty="0">
                <a:latin typeface="Book Antiqua" panose="02040602050305030304" pitchFamily="18" charset="0"/>
              </a:rPr>
              <a:t>regulation of enzymes</a:t>
            </a:r>
          </a:p>
          <a:p>
            <a:pPr algn="ctr"/>
            <a:r>
              <a:rPr lang="en-US" altLang="en-US" sz="3200" dirty="0">
                <a:latin typeface="Book Antiqua" panose="02040602050305030304" pitchFamily="18" charset="0"/>
              </a:rPr>
              <a:t>already produced</a:t>
            </a:r>
          </a:p>
        </p:txBody>
      </p:sp>
      <p:sp>
        <p:nvSpPr>
          <p:cNvPr id="23562" name="AutoShape 9"/>
          <p:cNvSpPr>
            <a:spLocks noChangeArrowheads="1"/>
          </p:cNvSpPr>
          <p:nvPr/>
        </p:nvSpPr>
        <p:spPr bwMode="auto">
          <a:xfrm rot="8940000">
            <a:off x="4632325" y="3970338"/>
            <a:ext cx="1282700" cy="292100"/>
          </a:xfrm>
          <a:prstGeom prst="rightArrow">
            <a:avLst>
              <a:gd name="adj1" fmla="val 50000"/>
              <a:gd name="adj2" fmla="val 117874"/>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3563" name="AutoShape 10"/>
          <p:cNvSpPr>
            <a:spLocks noChangeArrowheads="1"/>
          </p:cNvSpPr>
          <p:nvPr/>
        </p:nvSpPr>
        <p:spPr bwMode="auto">
          <a:xfrm rot="7560000">
            <a:off x="6254750" y="4044950"/>
            <a:ext cx="1282700" cy="292100"/>
          </a:xfrm>
          <a:prstGeom prst="rightArrow">
            <a:avLst>
              <a:gd name="adj1" fmla="val 50000"/>
              <a:gd name="adj2" fmla="val 117874"/>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3564" name="Rectangle 11"/>
          <p:cNvSpPr>
            <a:spLocks noChangeArrowheads="1"/>
          </p:cNvSpPr>
          <p:nvPr/>
        </p:nvSpPr>
        <p:spPr bwMode="auto">
          <a:xfrm>
            <a:off x="2301694" y="4695826"/>
            <a:ext cx="2335577" cy="1074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200">
                <a:latin typeface="Book Antiqua" panose="02040602050305030304" pitchFamily="18" charset="0"/>
              </a:rPr>
              <a:t>competitive</a:t>
            </a:r>
          </a:p>
          <a:p>
            <a:pPr algn="ctr"/>
            <a:r>
              <a:rPr lang="en-US" altLang="en-US" sz="3200">
                <a:latin typeface="Book Antiqua" panose="02040602050305030304" pitchFamily="18" charset="0"/>
              </a:rPr>
              <a:t>inhibition</a:t>
            </a:r>
          </a:p>
        </p:txBody>
      </p:sp>
      <p:sp>
        <p:nvSpPr>
          <p:cNvPr id="23565" name="Rectangle 12"/>
          <p:cNvSpPr>
            <a:spLocks noChangeArrowheads="1"/>
          </p:cNvSpPr>
          <p:nvPr/>
        </p:nvSpPr>
        <p:spPr bwMode="auto">
          <a:xfrm>
            <a:off x="4938311" y="4819651"/>
            <a:ext cx="3037692" cy="144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200" dirty="0">
                <a:latin typeface="Book Antiqua" panose="02040602050305030304" pitchFamily="18" charset="0"/>
              </a:rPr>
              <a:t>noncompetitive</a:t>
            </a:r>
          </a:p>
          <a:p>
            <a:pPr algn="ctr"/>
            <a:r>
              <a:rPr lang="en-US" altLang="en-US" sz="3200" dirty="0">
                <a:latin typeface="Book Antiqua" panose="02040602050305030304" pitchFamily="18" charset="0"/>
              </a:rPr>
              <a:t>Inhibition</a:t>
            </a:r>
          </a:p>
          <a:p>
            <a:pPr algn="ctr"/>
            <a:r>
              <a:rPr lang="en-US" altLang="en-US" dirty="0"/>
              <a:t>(next slide)</a:t>
            </a:r>
            <a:endParaRPr lang="en-US" altLang="en-US" sz="3200" dirty="0">
              <a:latin typeface="Book Antiqua" panose="02040602050305030304" pitchFamily="18" charset="0"/>
            </a:endParaRPr>
          </a:p>
        </p:txBody>
      </p:sp>
      <p:sp>
        <p:nvSpPr>
          <p:cNvPr id="23566" name="TextBox 1"/>
          <p:cNvSpPr txBox="1">
            <a:spLocks noChangeArrowheads="1"/>
          </p:cNvSpPr>
          <p:nvPr/>
        </p:nvSpPr>
        <p:spPr bwMode="auto">
          <a:xfrm>
            <a:off x="1676401" y="1009650"/>
            <a:ext cx="294957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33CC33"/>
                </a:solidFill>
              </a:rPr>
              <a:t>Cell can turn on DNA genes to build more enzymes when needed</a:t>
            </a:r>
          </a:p>
        </p:txBody>
      </p:sp>
      <p:sp>
        <p:nvSpPr>
          <p:cNvPr id="23567" name="TextBox 2"/>
          <p:cNvSpPr txBox="1">
            <a:spLocks noChangeArrowheads="1"/>
          </p:cNvSpPr>
          <p:nvPr/>
        </p:nvSpPr>
        <p:spPr bwMode="auto">
          <a:xfrm>
            <a:off x="7848600" y="3429000"/>
            <a:ext cx="2743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solidFill>
                  <a:srgbClr val="33CC33"/>
                </a:solidFill>
              </a:rPr>
              <a:t>Cells can use certain chemicals to slow down existing enzymes</a:t>
            </a:r>
          </a:p>
        </p:txBody>
      </p:sp>
    </p:spTree>
    <p:extLst>
      <p:ext uri="{BB962C8B-B14F-4D97-AF65-F5344CB8AC3E}">
        <p14:creationId xmlns:p14="http://schemas.microsoft.com/office/powerpoint/2010/main" val="3824980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5C48142-F69A-4E97-A7FD-71B0D26C1C2D}" type="slidenum">
              <a:rPr lang="en-US" altLang="en-US" sz="1800"/>
              <a:pPr/>
              <a:t>21</a:t>
            </a:fld>
            <a:endParaRPr lang="en-US" altLang="en-US" sz="1800"/>
          </a:p>
        </p:txBody>
      </p:sp>
      <p:sp>
        <p:nvSpPr>
          <p:cNvPr id="24579" name="Rectangle 1026"/>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580" name="Rectangle 1027"/>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91172" name="Rectangle 1028"/>
          <p:cNvSpPr>
            <a:spLocks noGrp="1" noChangeArrowheads="1"/>
          </p:cNvSpPr>
          <p:nvPr>
            <p:ph type="title"/>
          </p:nvPr>
        </p:nvSpPr>
        <p:spPr/>
        <p:txBody>
          <a:bodyPr/>
          <a:lstStyle/>
          <a:p>
            <a:pPr>
              <a:defRPr/>
            </a:pPr>
            <a:r>
              <a:rPr lang="en-US"/>
              <a:t>Competitive Inhibition</a:t>
            </a:r>
          </a:p>
        </p:txBody>
      </p:sp>
      <p:grpSp>
        <p:nvGrpSpPr>
          <p:cNvPr id="2" name="Group 1"/>
          <p:cNvGrpSpPr/>
          <p:nvPr/>
        </p:nvGrpSpPr>
        <p:grpSpPr>
          <a:xfrm>
            <a:off x="1524001" y="2054226"/>
            <a:ext cx="6931024" cy="3883024"/>
            <a:chOff x="1524001" y="2054226"/>
            <a:chExt cx="6931024" cy="3883024"/>
          </a:xfrm>
        </p:grpSpPr>
        <p:grpSp>
          <p:nvGrpSpPr>
            <p:cNvPr id="24582" name="Group 1029"/>
            <p:cNvGrpSpPr>
              <a:grpSpLocks/>
            </p:cNvGrpSpPr>
            <p:nvPr/>
          </p:nvGrpSpPr>
          <p:grpSpPr bwMode="auto">
            <a:xfrm>
              <a:off x="6924675" y="2057400"/>
              <a:ext cx="1530350" cy="1600200"/>
              <a:chOff x="3402" y="1296"/>
              <a:chExt cx="964" cy="1008"/>
            </a:xfrm>
          </p:grpSpPr>
          <p:sp>
            <p:nvSpPr>
              <p:cNvPr id="24609" name="Oval 1030"/>
              <p:cNvSpPr>
                <a:spLocks noChangeArrowheads="1"/>
              </p:cNvSpPr>
              <p:nvPr/>
            </p:nvSpPr>
            <p:spPr bwMode="auto">
              <a:xfrm>
                <a:off x="3506" y="1646"/>
                <a:ext cx="658" cy="658"/>
              </a:xfrm>
              <a:prstGeom prst="ellipse">
                <a:avLst/>
              </a:prstGeom>
              <a:solidFill>
                <a:schemeClr val="accent1"/>
              </a:solidFill>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610" name="Line 1031"/>
              <p:cNvSpPr>
                <a:spLocks noChangeShapeType="1"/>
              </p:cNvSpPr>
              <p:nvPr/>
            </p:nvSpPr>
            <p:spPr bwMode="auto">
              <a:xfrm flipV="1">
                <a:off x="3402" y="1296"/>
                <a:ext cx="0" cy="63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1" name="Line 1032"/>
              <p:cNvSpPr>
                <a:spLocks noChangeShapeType="1"/>
              </p:cNvSpPr>
              <p:nvPr/>
            </p:nvSpPr>
            <p:spPr bwMode="auto">
              <a:xfrm>
                <a:off x="3406" y="1300"/>
                <a:ext cx="95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2" name="Line 1033"/>
              <p:cNvSpPr>
                <a:spLocks noChangeShapeType="1"/>
              </p:cNvSpPr>
              <p:nvPr/>
            </p:nvSpPr>
            <p:spPr bwMode="auto">
              <a:xfrm>
                <a:off x="4362" y="1304"/>
                <a:ext cx="0" cy="61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3" name="Line 1034"/>
              <p:cNvSpPr>
                <a:spLocks noChangeShapeType="1"/>
              </p:cNvSpPr>
              <p:nvPr/>
            </p:nvSpPr>
            <p:spPr bwMode="auto">
              <a:xfrm flipH="1">
                <a:off x="4166" y="1924"/>
                <a:ext cx="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4" name="Line 1035"/>
              <p:cNvSpPr>
                <a:spLocks noChangeShapeType="1"/>
              </p:cNvSpPr>
              <p:nvPr/>
            </p:nvSpPr>
            <p:spPr bwMode="auto">
              <a:xfrm>
                <a:off x="3406" y="1924"/>
                <a:ext cx="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5" name="Rectangle 1036"/>
              <p:cNvSpPr>
                <a:spLocks noChangeArrowheads="1"/>
              </p:cNvSpPr>
              <p:nvPr/>
            </p:nvSpPr>
            <p:spPr bwMode="auto">
              <a:xfrm>
                <a:off x="3407" y="1304"/>
                <a:ext cx="952" cy="616"/>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616" name="Rectangle 1037"/>
              <p:cNvSpPr>
                <a:spLocks noChangeArrowheads="1"/>
              </p:cNvSpPr>
              <p:nvPr/>
            </p:nvSpPr>
            <p:spPr bwMode="auto">
              <a:xfrm>
                <a:off x="3514" y="1897"/>
                <a:ext cx="642" cy="96"/>
              </a:xfrm>
              <a:prstGeom prst="rect">
                <a:avLst/>
              </a:prstGeom>
              <a:solidFill>
                <a:schemeClr val="accent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grpSp>
          <p:nvGrpSpPr>
            <p:cNvPr id="24583" name="Group 1038"/>
            <p:cNvGrpSpPr>
              <a:grpSpLocks/>
            </p:cNvGrpSpPr>
            <p:nvPr/>
          </p:nvGrpSpPr>
          <p:grpSpPr bwMode="auto">
            <a:xfrm>
              <a:off x="3943351" y="2054226"/>
              <a:ext cx="1128713" cy="1660525"/>
              <a:chOff x="1524" y="1294"/>
              <a:chExt cx="711" cy="1046"/>
            </a:xfrm>
          </p:grpSpPr>
          <p:sp>
            <p:nvSpPr>
              <p:cNvPr id="24603" name="AutoShape 1039"/>
              <p:cNvSpPr>
                <a:spLocks noChangeArrowheads="1"/>
              </p:cNvSpPr>
              <p:nvPr/>
            </p:nvSpPr>
            <p:spPr bwMode="auto">
              <a:xfrm>
                <a:off x="1760" y="1493"/>
                <a:ext cx="388" cy="847"/>
              </a:xfrm>
              <a:prstGeom prst="diamond">
                <a:avLst/>
              </a:prstGeom>
              <a:solidFill>
                <a:schemeClr val="bg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4604" name="AutoShape 1040"/>
              <p:cNvSpPr>
                <a:spLocks noChangeArrowheads="1"/>
              </p:cNvSpPr>
              <p:nvPr/>
            </p:nvSpPr>
            <p:spPr bwMode="auto">
              <a:xfrm>
                <a:off x="1764" y="1520"/>
                <a:ext cx="380" cy="816"/>
              </a:xfrm>
              <a:prstGeom prst="diamond">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605" name="AutoShape 1041"/>
              <p:cNvSpPr>
                <a:spLocks noChangeArrowheads="1"/>
              </p:cNvSpPr>
              <p:nvPr/>
            </p:nvSpPr>
            <p:spPr bwMode="auto">
              <a:xfrm>
                <a:off x="1764" y="1508"/>
                <a:ext cx="380" cy="816"/>
              </a:xfrm>
              <a:prstGeom prst="diamond">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606" name="AutoShape 1042"/>
              <p:cNvSpPr>
                <a:spLocks noChangeArrowheads="1"/>
              </p:cNvSpPr>
              <p:nvPr/>
            </p:nvSpPr>
            <p:spPr bwMode="auto">
              <a:xfrm>
                <a:off x="1760" y="1493"/>
                <a:ext cx="388" cy="847"/>
              </a:xfrm>
              <a:prstGeom prst="diamond">
                <a:avLst/>
              </a:prstGeom>
              <a:solidFill>
                <a:schemeClr val="bg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607" name="Rectangle 1043"/>
              <p:cNvSpPr>
                <a:spLocks noChangeArrowheads="1"/>
              </p:cNvSpPr>
              <p:nvPr/>
            </p:nvSpPr>
            <p:spPr bwMode="auto">
              <a:xfrm>
                <a:off x="1524" y="1294"/>
                <a:ext cx="711" cy="618"/>
              </a:xfrm>
              <a:prstGeom prst="rect">
                <a:avLst/>
              </a:prstGeom>
              <a:solidFill>
                <a:schemeClr val="bg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608" name="Rectangle 1044"/>
              <p:cNvSpPr>
                <a:spLocks noChangeArrowheads="1"/>
              </p:cNvSpPr>
              <p:nvPr/>
            </p:nvSpPr>
            <p:spPr bwMode="auto">
              <a:xfrm>
                <a:off x="1762" y="1898"/>
                <a:ext cx="384" cy="21"/>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sp useBgFill="1">
          <p:nvSpPr>
            <p:cNvPr id="24584" name="AutoShape 1045"/>
            <p:cNvSpPr>
              <a:spLocks noChangeArrowheads="1"/>
            </p:cNvSpPr>
            <p:nvPr/>
          </p:nvSpPr>
          <p:spPr bwMode="auto">
            <a:xfrm>
              <a:off x="5099050" y="3581400"/>
              <a:ext cx="603250" cy="1295400"/>
            </a:xfrm>
            <a:prstGeom prst="diamond">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585" name="Rectangle 1046"/>
            <p:cNvSpPr>
              <a:spLocks noChangeArrowheads="1"/>
            </p:cNvSpPr>
            <p:nvPr/>
          </p:nvSpPr>
          <p:spPr bwMode="auto">
            <a:xfrm>
              <a:off x="4425950" y="4730750"/>
              <a:ext cx="3340100" cy="1206500"/>
            </a:xfrm>
            <a:prstGeom prst="rect">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4586" name="Oval 1047"/>
            <p:cNvSpPr>
              <a:spLocks noChangeArrowheads="1"/>
            </p:cNvSpPr>
            <p:nvPr/>
          </p:nvSpPr>
          <p:spPr bwMode="auto">
            <a:xfrm>
              <a:off x="6022976" y="4276726"/>
              <a:ext cx="1044575" cy="1044575"/>
            </a:xfrm>
            <a:prstGeom prst="ellipse">
              <a:avLst/>
            </a:prstGeom>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587" name="Line 1048"/>
            <p:cNvSpPr>
              <a:spLocks noChangeShapeType="1"/>
            </p:cNvSpPr>
            <p:nvPr/>
          </p:nvSpPr>
          <p:spPr bwMode="auto">
            <a:xfrm flipV="1">
              <a:off x="5857875" y="3721100"/>
              <a:ext cx="0" cy="1003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8" name="Line 1049"/>
            <p:cNvSpPr>
              <a:spLocks noChangeShapeType="1"/>
            </p:cNvSpPr>
            <p:nvPr/>
          </p:nvSpPr>
          <p:spPr bwMode="auto">
            <a:xfrm flipH="1">
              <a:off x="7070725" y="4718050"/>
              <a:ext cx="3175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9" name="Line 1050"/>
            <p:cNvSpPr>
              <a:spLocks noChangeShapeType="1"/>
            </p:cNvSpPr>
            <p:nvPr/>
          </p:nvSpPr>
          <p:spPr bwMode="auto">
            <a:xfrm>
              <a:off x="5864225" y="4718050"/>
              <a:ext cx="1397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useBgFill="1">
          <p:nvSpPr>
            <p:cNvPr id="24590" name="Rectangle 1051"/>
            <p:cNvSpPr>
              <a:spLocks noChangeArrowheads="1"/>
            </p:cNvSpPr>
            <p:nvPr/>
          </p:nvSpPr>
          <p:spPr bwMode="auto">
            <a:xfrm>
              <a:off x="5859463" y="3727450"/>
              <a:ext cx="1524000" cy="990600"/>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591" name="AutoShape 1052"/>
            <p:cNvSpPr>
              <a:spLocks noChangeArrowheads="1"/>
            </p:cNvSpPr>
            <p:nvPr/>
          </p:nvSpPr>
          <p:spPr bwMode="auto">
            <a:xfrm>
              <a:off x="5092700" y="4046538"/>
              <a:ext cx="615950" cy="1344612"/>
            </a:xfrm>
            <a:prstGeom prst="diamond">
              <a:avLst/>
            </a:prstGeom>
            <a:solidFill>
              <a:schemeClr val="bg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4592" name="AutoShape 1053"/>
            <p:cNvSpPr>
              <a:spLocks noChangeArrowheads="1"/>
            </p:cNvSpPr>
            <p:nvPr/>
          </p:nvSpPr>
          <p:spPr bwMode="auto">
            <a:xfrm>
              <a:off x="5099050" y="4089400"/>
              <a:ext cx="603250" cy="1295400"/>
            </a:xfrm>
            <a:prstGeom prst="diamond">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593" name="AutoShape 1054"/>
            <p:cNvSpPr>
              <a:spLocks noChangeArrowheads="1"/>
            </p:cNvSpPr>
            <p:nvPr/>
          </p:nvSpPr>
          <p:spPr bwMode="auto">
            <a:xfrm>
              <a:off x="5099050" y="4070350"/>
              <a:ext cx="603250" cy="1295400"/>
            </a:xfrm>
            <a:prstGeom prst="diamond">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4594" name="AutoShape 1055"/>
            <p:cNvSpPr>
              <a:spLocks noChangeArrowheads="1"/>
            </p:cNvSpPr>
            <p:nvPr/>
          </p:nvSpPr>
          <p:spPr bwMode="auto">
            <a:xfrm>
              <a:off x="5092700" y="4046538"/>
              <a:ext cx="615950" cy="1344612"/>
            </a:xfrm>
            <a:prstGeom prst="diamond">
              <a:avLst/>
            </a:prstGeom>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4595" name="Rectangle 1056"/>
            <p:cNvSpPr>
              <a:spLocks noChangeArrowheads="1"/>
            </p:cNvSpPr>
            <p:nvPr/>
          </p:nvSpPr>
          <p:spPr bwMode="auto">
            <a:xfrm>
              <a:off x="4711701" y="3724276"/>
              <a:ext cx="1141413" cy="993775"/>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4596" name="Rectangle 1057"/>
            <p:cNvSpPr>
              <a:spLocks noChangeArrowheads="1"/>
            </p:cNvSpPr>
            <p:nvPr/>
          </p:nvSpPr>
          <p:spPr bwMode="auto">
            <a:xfrm>
              <a:off x="5095875" y="4689475"/>
              <a:ext cx="609600" cy="33338"/>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4597" name="Oval 1058"/>
            <p:cNvSpPr>
              <a:spLocks noChangeArrowheads="1"/>
            </p:cNvSpPr>
            <p:nvPr/>
          </p:nvSpPr>
          <p:spPr bwMode="auto">
            <a:xfrm>
              <a:off x="5502276" y="2727326"/>
              <a:ext cx="1044575" cy="1044575"/>
            </a:xfrm>
            <a:prstGeom prst="ellipse">
              <a:avLst/>
            </a:prstGeom>
            <a:solidFill>
              <a:schemeClr val="bg2"/>
            </a:solidFill>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nvGrpSpPr>
            <p:cNvPr id="4" name="Group 1059"/>
            <p:cNvGrpSpPr>
              <a:grpSpLocks/>
            </p:cNvGrpSpPr>
            <p:nvPr/>
          </p:nvGrpSpPr>
          <p:grpSpPr bwMode="auto">
            <a:xfrm>
              <a:off x="1524001" y="3638551"/>
              <a:ext cx="4043363" cy="1971675"/>
              <a:chOff x="0" y="2292"/>
              <a:chExt cx="2547" cy="1242"/>
            </a:xfrm>
          </p:grpSpPr>
          <p:sp>
            <p:nvSpPr>
              <p:cNvPr id="24601" name="Text Box 1060"/>
              <p:cNvSpPr txBox="1">
                <a:spLocks noChangeArrowheads="1"/>
              </p:cNvSpPr>
              <p:nvPr/>
            </p:nvSpPr>
            <p:spPr bwMode="auto">
              <a:xfrm>
                <a:off x="0" y="2548"/>
                <a:ext cx="2184" cy="986"/>
              </a:xfrm>
              <a:prstGeom prst="rect">
                <a:avLst/>
              </a:prstGeom>
              <a:solidFill>
                <a:srgbClr val="FFFF00"/>
              </a:solidFill>
              <a:ln w="12700">
                <a:solidFill>
                  <a:srgbClr val="FFFF00"/>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0000"/>
                    </a:solidFill>
                  </a:rPr>
                  <a:t>In competitive inhibition, a similar-shaped molecule competes with the substrate for active sites.</a:t>
                </a:r>
              </a:p>
            </p:txBody>
          </p:sp>
          <p:sp>
            <p:nvSpPr>
              <p:cNvPr id="24602" name="Line 1061"/>
              <p:cNvSpPr>
                <a:spLocks noChangeShapeType="1"/>
              </p:cNvSpPr>
              <p:nvPr/>
            </p:nvSpPr>
            <p:spPr bwMode="auto">
              <a:xfrm flipV="1">
                <a:off x="2036" y="2292"/>
                <a:ext cx="511" cy="344"/>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useBgFill="1">
          <p:nvSpPr>
            <p:cNvPr id="24599" name="Rectangle 1062"/>
            <p:cNvSpPr>
              <a:spLocks noChangeArrowheads="1"/>
            </p:cNvSpPr>
            <p:nvPr/>
          </p:nvSpPr>
          <p:spPr bwMode="auto">
            <a:xfrm>
              <a:off x="5686425" y="3756026"/>
              <a:ext cx="177800" cy="969963"/>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4600" name="Rectangle 1063"/>
            <p:cNvSpPr>
              <a:spLocks noChangeArrowheads="1"/>
            </p:cNvSpPr>
            <p:nvPr/>
          </p:nvSpPr>
          <p:spPr bwMode="auto">
            <a:xfrm>
              <a:off x="5062539" y="4635500"/>
              <a:ext cx="993775" cy="88900"/>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spTree>
    <p:extLst>
      <p:ext uri="{BB962C8B-B14F-4D97-AF65-F5344CB8AC3E}">
        <p14:creationId xmlns:p14="http://schemas.microsoft.com/office/powerpoint/2010/main" val="2877737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2A741E6-10D7-4F6E-87CE-EF8E1B6FB6E9}" type="slidenum">
              <a:rPr lang="en-US" altLang="en-US" sz="1800"/>
              <a:pPr/>
              <a:t>22</a:t>
            </a:fld>
            <a:endParaRPr lang="en-US" altLang="en-US" sz="1800"/>
          </a:p>
        </p:txBody>
      </p:sp>
      <p:sp>
        <p:nvSpPr>
          <p:cNvPr id="25603" name="Rectangle 2"/>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04" name="Rectangle 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nvGrpSpPr>
          <p:cNvPr id="25605" name="Group 4"/>
          <p:cNvGrpSpPr>
            <a:grpSpLocks/>
          </p:cNvGrpSpPr>
          <p:nvPr/>
        </p:nvGrpSpPr>
        <p:grpSpPr bwMode="auto">
          <a:xfrm>
            <a:off x="6587291" y="1954213"/>
            <a:ext cx="1530350" cy="1600200"/>
            <a:chOff x="3402" y="1296"/>
            <a:chExt cx="964" cy="1008"/>
          </a:xfrm>
        </p:grpSpPr>
        <p:sp>
          <p:nvSpPr>
            <p:cNvPr id="25634" name="Oval 5"/>
            <p:cNvSpPr>
              <a:spLocks noChangeArrowheads="1"/>
            </p:cNvSpPr>
            <p:nvPr/>
          </p:nvSpPr>
          <p:spPr bwMode="auto">
            <a:xfrm>
              <a:off x="3506" y="1646"/>
              <a:ext cx="658" cy="658"/>
            </a:xfrm>
            <a:prstGeom prst="ellipse">
              <a:avLst/>
            </a:prstGeom>
            <a:solidFill>
              <a:schemeClr val="accent1"/>
            </a:solidFill>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35" name="Line 6"/>
            <p:cNvSpPr>
              <a:spLocks noChangeShapeType="1"/>
            </p:cNvSpPr>
            <p:nvPr/>
          </p:nvSpPr>
          <p:spPr bwMode="auto">
            <a:xfrm flipV="1">
              <a:off x="3402" y="1296"/>
              <a:ext cx="0" cy="63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36" name="Line 7"/>
            <p:cNvSpPr>
              <a:spLocks noChangeShapeType="1"/>
            </p:cNvSpPr>
            <p:nvPr/>
          </p:nvSpPr>
          <p:spPr bwMode="auto">
            <a:xfrm>
              <a:off x="3406" y="1300"/>
              <a:ext cx="95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37" name="Line 8"/>
            <p:cNvSpPr>
              <a:spLocks noChangeShapeType="1"/>
            </p:cNvSpPr>
            <p:nvPr/>
          </p:nvSpPr>
          <p:spPr bwMode="auto">
            <a:xfrm>
              <a:off x="4362" y="1304"/>
              <a:ext cx="0" cy="61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38" name="Line 9"/>
            <p:cNvSpPr>
              <a:spLocks noChangeShapeType="1"/>
            </p:cNvSpPr>
            <p:nvPr/>
          </p:nvSpPr>
          <p:spPr bwMode="auto">
            <a:xfrm flipH="1">
              <a:off x="4166" y="1924"/>
              <a:ext cx="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39" name="Line 10"/>
            <p:cNvSpPr>
              <a:spLocks noChangeShapeType="1"/>
            </p:cNvSpPr>
            <p:nvPr/>
          </p:nvSpPr>
          <p:spPr bwMode="auto">
            <a:xfrm>
              <a:off x="3406" y="1924"/>
              <a:ext cx="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40" name="Rectangle 11"/>
            <p:cNvSpPr>
              <a:spLocks noChangeArrowheads="1"/>
            </p:cNvSpPr>
            <p:nvPr/>
          </p:nvSpPr>
          <p:spPr bwMode="auto">
            <a:xfrm>
              <a:off x="3407" y="1304"/>
              <a:ext cx="952" cy="616"/>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41" name="Rectangle 12"/>
            <p:cNvSpPr>
              <a:spLocks noChangeArrowheads="1"/>
            </p:cNvSpPr>
            <p:nvPr/>
          </p:nvSpPr>
          <p:spPr bwMode="auto">
            <a:xfrm>
              <a:off x="3514" y="1897"/>
              <a:ext cx="642" cy="96"/>
            </a:xfrm>
            <a:prstGeom prst="rect">
              <a:avLst/>
            </a:prstGeom>
            <a:solidFill>
              <a:schemeClr val="accent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grpSp>
        <p:nvGrpSpPr>
          <p:cNvPr id="25606" name="Group 13"/>
          <p:cNvGrpSpPr>
            <a:grpSpLocks/>
          </p:cNvGrpSpPr>
          <p:nvPr/>
        </p:nvGrpSpPr>
        <p:grpSpPr bwMode="auto">
          <a:xfrm>
            <a:off x="3943351" y="2054226"/>
            <a:ext cx="1128713" cy="1660525"/>
            <a:chOff x="1524" y="1294"/>
            <a:chExt cx="711" cy="1046"/>
          </a:xfrm>
        </p:grpSpPr>
        <p:sp>
          <p:nvSpPr>
            <p:cNvPr id="25628" name="AutoShape 14"/>
            <p:cNvSpPr>
              <a:spLocks noChangeArrowheads="1"/>
            </p:cNvSpPr>
            <p:nvPr/>
          </p:nvSpPr>
          <p:spPr bwMode="auto">
            <a:xfrm>
              <a:off x="1760" y="1493"/>
              <a:ext cx="388" cy="847"/>
            </a:xfrm>
            <a:prstGeom prst="diamond">
              <a:avLst/>
            </a:prstGeom>
            <a:solidFill>
              <a:schemeClr val="bg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5629" name="AutoShape 15"/>
            <p:cNvSpPr>
              <a:spLocks noChangeArrowheads="1"/>
            </p:cNvSpPr>
            <p:nvPr/>
          </p:nvSpPr>
          <p:spPr bwMode="auto">
            <a:xfrm>
              <a:off x="1764" y="1520"/>
              <a:ext cx="380" cy="816"/>
            </a:xfrm>
            <a:prstGeom prst="diamond">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30" name="AutoShape 16"/>
            <p:cNvSpPr>
              <a:spLocks noChangeArrowheads="1"/>
            </p:cNvSpPr>
            <p:nvPr/>
          </p:nvSpPr>
          <p:spPr bwMode="auto">
            <a:xfrm>
              <a:off x="1764" y="1508"/>
              <a:ext cx="380" cy="816"/>
            </a:xfrm>
            <a:prstGeom prst="diamond">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31" name="AutoShape 17"/>
            <p:cNvSpPr>
              <a:spLocks noChangeArrowheads="1"/>
            </p:cNvSpPr>
            <p:nvPr/>
          </p:nvSpPr>
          <p:spPr bwMode="auto">
            <a:xfrm>
              <a:off x="1760" y="1493"/>
              <a:ext cx="388" cy="847"/>
            </a:xfrm>
            <a:prstGeom prst="diamond">
              <a:avLst/>
            </a:prstGeom>
            <a:solidFill>
              <a:schemeClr val="bg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32" name="Rectangle 18"/>
            <p:cNvSpPr>
              <a:spLocks noChangeArrowheads="1"/>
            </p:cNvSpPr>
            <p:nvPr/>
          </p:nvSpPr>
          <p:spPr bwMode="auto">
            <a:xfrm>
              <a:off x="1524" y="1294"/>
              <a:ext cx="711" cy="618"/>
            </a:xfrm>
            <a:prstGeom prst="rect">
              <a:avLst/>
            </a:prstGeom>
            <a:solidFill>
              <a:schemeClr val="bg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33" name="Rectangle 19"/>
            <p:cNvSpPr>
              <a:spLocks noChangeArrowheads="1"/>
            </p:cNvSpPr>
            <p:nvPr/>
          </p:nvSpPr>
          <p:spPr bwMode="auto">
            <a:xfrm>
              <a:off x="1762" y="1898"/>
              <a:ext cx="384" cy="21"/>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sp useBgFill="1">
        <p:nvSpPr>
          <p:cNvPr id="25607" name="AutoShape 20"/>
          <p:cNvSpPr>
            <a:spLocks noChangeArrowheads="1"/>
          </p:cNvSpPr>
          <p:nvPr/>
        </p:nvSpPr>
        <p:spPr bwMode="auto">
          <a:xfrm>
            <a:off x="5099050" y="3581400"/>
            <a:ext cx="603250" cy="1295400"/>
          </a:xfrm>
          <a:prstGeom prst="diamond">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08" name="Rectangle 21"/>
          <p:cNvSpPr>
            <a:spLocks noChangeArrowheads="1"/>
          </p:cNvSpPr>
          <p:nvPr/>
        </p:nvSpPr>
        <p:spPr bwMode="auto">
          <a:xfrm>
            <a:off x="4425950" y="4730750"/>
            <a:ext cx="3340100" cy="1206500"/>
          </a:xfrm>
          <a:prstGeom prst="rect">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5609" name="Oval 22"/>
          <p:cNvSpPr>
            <a:spLocks noChangeArrowheads="1"/>
          </p:cNvSpPr>
          <p:nvPr/>
        </p:nvSpPr>
        <p:spPr bwMode="auto">
          <a:xfrm>
            <a:off x="6022976" y="4276726"/>
            <a:ext cx="1044575" cy="1044575"/>
          </a:xfrm>
          <a:prstGeom prst="ellipse">
            <a:avLst/>
          </a:prstGeom>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10" name="Line 23"/>
          <p:cNvSpPr>
            <a:spLocks noChangeShapeType="1"/>
          </p:cNvSpPr>
          <p:nvPr/>
        </p:nvSpPr>
        <p:spPr bwMode="auto">
          <a:xfrm flipV="1">
            <a:off x="5857875" y="3721100"/>
            <a:ext cx="0" cy="1003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11" name="Line 24"/>
          <p:cNvSpPr>
            <a:spLocks noChangeShapeType="1"/>
          </p:cNvSpPr>
          <p:nvPr/>
        </p:nvSpPr>
        <p:spPr bwMode="auto">
          <a:xfrm flipH="1">
            <a:off x="7070725" y="4718050"/>
            <a:ext cx="3175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12" name="Line 25"/>
          <p:cNvSpPr>
            <a:spLocks noChangeShapeType="1"/>
          </p:cNvSpPr>
          <p:nvPr/>
        </p:nvSpPr>
        <p:spPr bwMode="auto">
          <a:xfrm>
            <a:off x="5864225" y="4718050"/>
            <a:ext cx="1397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useBgFill="1">
        <p:nvSpPr>
          <p:cNvPr id="25613" name="Rectangle 26"/>
          <p:cNvSpPr>
            <a:spLocks noChangeArrowheads="1"/>
          </p:cNvSpPr>
          <p:nvPr/>
        </p:nvSpPr>
        <p:spPr bwMode="auto">
          <a:xfrm>
            <a:off x="5835650" y="3714750"/>
            <a:ext cx="1563688" cy="1011238"/>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14" name="AutoShape 27"/>
          <p:cNvSpPr>
            <a:spLocks noChangeArrowheads="1"/>
          </p:cNvSpPr>
          <p:nvPr/>
        </p:nvSpPr>
        <p:spPr bwMode="auto">
          <a:xfrm>
            <a:off x="5092700" y="4046538"/>
            <a:ext cx="615950" cy="1344612"/>
          </a:xfrm>
          <a:prstGeom prst="diamond">
            <a:avLst/>
          </a:prstGeom>
          <a:solidFill>
            <a:schemeClr val="bg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5615" name="AutoShape 28"/>
          <p:cNvSpPr>
            <a:spLocks noChangeArrowheads="1"/>
          </p:cNvSpPr>
          <p:nvPr/>
        </p:nvSpPr>
        <p:spPr bwMode="auto">
          <a:xfrm>
            <a:off x="5099050" y="4089400"/>
            <a:ext cx="603250" cy="1295400"/>
          </a:xfrm>
          <a:prstGeom prst="diamond">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16" name="AutoShape 29"/>
          <p:cNvSpPr>
            <a:spLocks noChangeArrowheads="1"/>
          </p:cNvSpPr>
          <p:nvPr/>
        </p:nvSpPr>
        <p:spPr bwMode="auto">
          <a:xfrm>
            <a:off x="5099050" y="4070350"/>
            <a:ext cx="603250" cy="1295400"/>
          </a:xfrm>
          <a:prstGeom prst="diamond">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5617" name="AutoShape 30"/>
          <p:cNvSpPr>
            <a:spLocks noChangeArrowheads="1"/>
          </p:cNvSpPr>
          <p:nvPr/>
        </p:nvSpPr>
        <p:spPr bwMode="auto">
          <a:xfrm>
            <a:off x="5092700" y="4046538"/>
            <a:ext cx="615950" cy="1344612"/>
          </a:xfrm>
          <a:prstGeom prst="diamond">
            <a:avLst/>
          </a:prstGeom>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5618" name="Rectangle 31"/>
          <p:cNvSpPr>
            <a:spLocks noChangeArrowheads="1"/>
          </p:cNvSpPr>
          <p:nvPr/>
        </p:nvSpPr>
        <p:spPr bwMode="auto">
          <a:xfrm>
            <a:off x="4711701" y="3724276"/>
            <a:ext cx="1141413" cy="993775"/>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5619" name="Rectangle 32"/>
          <p:cNvSpPr>
            <a:spLocks noChangeArrowheads="1"/>
          </p:cNvSpPr>
          <p:nvPr/>
        </p:nvSpPr>
        <p:spPr bwMode="auto">
          <a:xfrm>
            <a:off x="5095875" y="4689475"/>
            <a:ext cx="609600" cy="33338"/>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93250" name="Rectangle 34"/>
          <p:cNvSpPr>
            <a:spLocks noGrp="1" noChangeArrowheads="1"/>
          </p:cNvSpPr>
          <p:nvPr>
            <p:ph type="title"/>
          </p:nvPr>
        </p:nvSpPr>
        <p:spPr/>
        <p:txBody>
          <a:bodyPr/>
          <a:lstStyle/>
          <a:p>
            <a:pPr>
              <a:defRPr/>
            </a:pPr>
            <a:r>
              <a:rPr lang="en-US"/>
              <a:t>Competitive Inhibition</a:t>
            </a:r>
          </a:p>
        </p:txBody>
      </p:sp>
      <p:sp useBgFill="1">
        <p:nvSpPr>
          <p:cNvPr id="25621" name="Rectangle 35"/>
          <p:cNvSpPr>
            <a:spLocks noChangeArrowheads="1"/>
          </p:cNvSpPr>
          <p:nvPr/>
        </p:nvSpPr>
        <p:spPr bwMode="auto">
          <a:xfrm>
            <a:off x="5686425" y="3756026"/>
            <a:ext cx="177800" cy="969963"/>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25622" name="Rectangle 36"/>
          <p:cNvSpPr>
            <a:spLocks noChangeArrowheads="1"/>
          </p:cNvSpPr>
          <p:nvPr/>
        </p:nvSpPr>
        <p:spPr bwMode="auto">
          <a:xfrm>
            <a:off x="5062539" y="4635500"/>
            <a:ext cx="993775" cy="88900"/>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23" name="Oval 33"/>
          <p:cNvSpPr>
            <a:spLocks noChangeArrowheads="1"/>
          </p:cNvSpPr>
          <p:nvPr/>
        </p:nvSpPr>
        <p:spPr bwMode="auto">
          <a:xfrm>
            <a:off x="6022976" y="4276726"/>
            <a:ext cx="1044575" cy="1044575"/>
          </a:xfrm>
          <a:prstGeom prst="ellipse">
            <a:avLst/>
          </a:prstGeom>
          <a:solidFill>
            <a:schemeClr val="bg2"/>
          </a:solidFill>
          <a:ln w="12700">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5624" name="TextBox 1"/>
          <p:cNvSpPr txBox="1">
            <a:spLocks noChangeArrowheads="1"/>
          </p:cNvSpPr>
          <p:nvPr/>
        </p:nvSpPr>
        <p:spPr bwMode="auto">
          <a:xfrm>
            <a:off x="1752600" y="3505200"/>
            <a:ext cx="2362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33CC33"/>
                </a:solidFill>
              </a:rPr>
              <a:t>Active site is being occupied by competitive inhibitor</a:t>
            </a:r>
          </a:p>
        </p:txBody>
      </p:sp>
      <p:sp>
        <p:nvSpPr>
          <p:cNvPr id="25625" name="Right Arrow 2"/>
          <p:cNvSpPr>
            <a:spLocks noChangeArrowheads="1"/>
          </p:cNvSpPr>
          <p:nvPr/>
        </p:nvSpPr>
        <p:spPr bwMode="auto">
          <a:xfrm>
            <a:off x="3943351" y="4289426"/>
            <a:ext cx="2060575" cy="447675"/>
          </a:xfrm>
          <a:prstGeom prst="rightArrow">
            <a:avLst>
              <a:gd name="adj1" fmla="val 50000"/>
              <a:gd name="adj2" fmla="val 49928"/>
            </a:avLst>
          </a:prstGeom>
          <a:solidFill>
            <a:schemeClr val="accent1"/>
          </a:solidFill>
          <a:ln w="12700" algn="ctr">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5626" name="TextBox 3"/>
          <p:cNvSpPr txBox="1">
            <a:spLocks noChangeArrowheads="1"/>
          </p:cNvSpPr>
          <p:nvPr/>
        </p:nvSpPr>
        <p:spPr bwMode="auto">
          <a:xfrm>
            <a:off x="8455026" y="2895600"/>
            <a:ext cx="221297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33CC33"/>
                </a:solidFill>
              </a:rPr>
              <a:t>This substrate cannot get into active site at this time</a:t>
            </a:r>
          </a:p>
        </p:txBody>
      </p:sp>
      <p:sp>
        <p:nvSpPr>
          <p:cNvPr id="25627" name="Left Arrow 4"/>
          <p:cNvSpPr>
            <a:spLocks noChangeArrowheads="1"/>
          </p:cNvSpPr>
          <p:nvPr/>
        </p:nvSpPr>
        <p:spPr bwMode="auto">
          <a:xfrm>
            <a:off x="8534400" y="2613026"/>
            <a:ext cx="762000" cy="282575"/>
          </a:xfrm>
          <a:prstGeom prst="leftArrow">
            <a:avLst>
              <a:gd name="adj1" fmla="val 50000"/>
              <a:gd name="adj2" fmla="val 50000"/>
            </a:avLst>
          </a:prstGeom>
          <a:solidFill>
            <a:schemeClr val="accent1"/>
          </a:solidFill>
          <a:ln w="12700" algn="ctr">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32004735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B1823C1-1052-40A5-AF45-05489B47CA7A}" type="slidenum">
              <a:rPr lang="en-US" altLang="en-US" sz="1800"/>
              <a:pPr/>
              <a:t>23</a:t>
            </a:fld>
            <a:endParaRPr lang="en-US" altLang="en-US" sz="1800"/>
          </a:p>
        </p:txBody>
      </p:sp>
      <p:sp>
        <p:nvSpPr>
          <p:cNvPr id="397314" name="Rectangle 2"/>
          <p:cNvSpPr>
            <a:spLocks noGrp="1" noChangeArrowheads="1"/>
          </p:cNvSpPr>
          <p:nvPr>
            <p:ph type="title"/>
          </p:nvPr>
        </p:nvSpPr>
        <p:spPr>
          <a:xfrm>
            <a:off x="2514601" y="0"/>
            <a:ext cx="7775575" cy="685800"/>
          </a:xfrm>
        </p:spPr>
        <p:txBody>
          <a:bodyPr>
            <a:normAutofit fontScale="90000"/>
          </a:bodyPr>
          <a:lstStyle/>
          <a:p>
            <a:pPr>
              <a:defRPr/>
            </a:pPr>
            <a:r>
              <a:rPr lang="en-US"/>
              <a:t>Noncompetitive Inhibition</a:t>
            </a:r>
          </a:p>
        </p:txBody>
      </p:sp>
      <p:sp>
        <p:nvSpPr>
          <p:cNvPr id="26628" name="Rectangle 3"/>
          <p:cNvSpPr>
            <a:spLocks noGrp="1" noChangeArrowheads="1"/>
          </p:cNvSpPr>
          <p:nvPr>
            <p:ph type="body" idx="1"/>
          </p:nvPr>
        </p:nvSpPr>
        <p:spPr>
          <a:xfrm>
            <a:off x="2514601" y="3200400"/>
            <a:ext cx="7762875" cy="2895600"/>
          </a:xfrm>
        </p:spPr>
        <p:txBody>
          <a:bodyPr>
            <a:normAutofit fontScale="92500"/>
          </a:bodyPr>
          <a:lstStyle/>
          <a:p>
            <a:r>
              <a:rPr lang="en-US" altLang="en-US"/>
              <a:t>Another form of inhibition involves an inhibitor that binds to an </a:t>
            </a:r>
            <a:r>
              <a:rPr lang="en-US" altLang="en-US" b="1" i="1">
                <a:solidFill>
                  <a:srgbClr val="FFFF00"/>
                </a:solidFill>
              </a:rPr>
              <a:t>allosteric site</a:t>
            </a:r>
            <a:r>
              <a:rPr lang="en-US" altLang="en-US" b="1">
                <a:solidFill>
                  <a:srgbClr val="FFFF00"/>
                </a:solidFill>
              </a:rPr>
              <a:t> </a:t>
            </a:r>
            <a:r>
              <a:rPr lang="en-US" altLang="en-US"/>
              <a:t>of an enzyme.  An allosteric site is a different location than the active site.</a:t>
            </a:r>
          </a:p>
          <a:p>
            <a:r>
              <a:rPr lang="en-US" altLang="en-US"/>
              <a:t>The binding of an inhibitor to the allosteric site </a:t>
            </a:r>
            <a:r>
              <a:rPr lang="en-US" altLang="en-US">
                <a:solidFill>
                  <a:srgbClr val="FFFF00"/>
                </a:solidFill>
              </a:rPr>
              <a:t>alters the shape of the enzyme, </a:t>
            </a:r>
            <a:r>
              <a:rPr lang="en-US" altLang="en-US"/>
              <a:t>resulting in a distorted active site that does not function properly.</a:t>
            </a:r>
          </a:p>
        </p:txBody>
      </p:sp>
      <p:grpSp>
        <p:nvGrpSpPr>
          <p:cNvPr id="26629" name="Group 5"/>
          <p:cNvGrpSpPr>
            <a:grpSpLocks/>
          </p:cNvGrpSpPr>
          <p:nvPr/>
        </p:nvGrpSpPr>
        <p:grpSpPr bwMode="auto">
          <a:xfrm>
            <a:off x="3048000" y="1289051"/>
            <a:ext cx="2063750" cy="1908175"/>
            <a:chOff x="192" y="1440"/>
            <a:chExt cx="2065" cy="1910"/>
          </a:xfrm>
        </p:grpSpPr>
        <p:sp>
          <p:nvSpPr>
            <p:cNvPr id="26641" name="Arc 6"/>
            <p:cNvSpPr>
              <a:spLocks/>
            </p:cNvSpPr>
            <p:nvPr/>
          </p:nvSpPr>
          <p:spPr bwMode="auto">
            <a:xfrm>
              <a:off x="192" y="1440"/>
              <a:ext cx="2065" cy="1910"/>
            </a:xfrm>
            <a:custGeom>
              <a:avLst/>
              <a:gdLst>
                <a:gd name="T0" fmla="*/ 0 w 43200"/>
                <a:gd name="T1" fmla="*/ 0 h 42973"/>
                <a:gd name="T2" fmla="*/ 0 w 43200"/>
                <a:gd name="T3" fmla="*/ 0 h 42973"/>
                <a:gd name="T4" fmla="*/ 0 w 43200"/>
                <a:gd name="T5" fmla="*/ 0 h 42973"/>
                <a:gd name="T6" fmla="*/ 0 60000 65536"/>
                <a:gd name="T7" fmla="*/ 0 60000 65536"/>
                <a:gd name="T8" fmla="*/ 0 60000 65536"/>
                <a:gd name="T9" fmla="*/ 0 w 43200"/>
                <a:gd name="T10" fmla="*/ 0 h 42973"/>
                <a:gd name="T11" fmla="*/ 43200 w 43200"/>
                <a:gd name="T12" fmla="*/ 42973 h 42973"/>
              </a:gdLst>
              <a:ahLst/>
              <a:cxnLst>
                <a:cxn ang="T6">
                  <a:pos x="T0" y="T1"/>
                </a:cxn>
                <a:cxn ang="T7">
                  <a:pos x="T2" y="T3"/>
                </a:cxn>
                <a:cxn ang="T8">
                  <a:pos x="T4" y="T5"/>
                </a:cxn>
              </a:cxnLst>
              <a:rect l="T9" t="T10" r="T11" b="T12"/>
              <a:pathLst>
                <a:path w="43200" h="42973" fill="none" extrusionOk="0">
                  <a:moveTo>
                    <a:pt x="24724" y="0"/>
                  </a:moveTo>
                  <a:cubicBezTo>
                    <a:pt x="35334" y="1551"/>
                    <a:pt x="43200" y="10650"/>
                    <a:pt x="43200" y="21373"/>
                  </a:cubicBezTo>
                  <a:cubicBezTo>
                    <a:pt x="43200" y="33302"/>
                    <a:pt x="33529" y="42973"/>
                    <a:pt x="21600" y="42973"/>
                  </a:cubicBezTo>
                  <a:cubicBezTo>
                    <a:pt x="9670" y="42973"/>
                    <a:pt x="0" y="33302"/>
                    <a:pt x="0" y="21373"/>
                  </a:cubicBezTo>
                  <a:cubicBezTo>
                    <a:pt x="-1" y="10760"/>
                    <a:pt x="7709" y="1719"/>
                    <a:pt x="18189" y="44"/>
                  </a:cubicBezTo>
                </a:path>
                <a:path w="43200" h="42973" stroke="0" extrusionOk="0">
                  <a:moveTo>
                    <a:pt x="24724" y="0"/>
                  </a:moveTo>
                  <a:cubicBezTo>
                    <a:pt x="35334" y="1551"/>
                    <a:pt x="43200" y="10650"/>
                    <a:pt x="43200" y="21373"/>
                  </a:cubicBezTo>
                  <a:cubicBezTo>
                    <a:pt x="43200" y="33302"/>
                    <a:pt x="33529" y="42973"/>
                    <a:pt x="21600" y="42973"/>
                  </a:cubicBezTo>
                  <a:cubicBezTo>
                    <a:pt x="9670" y="42973"/>
                    <a:pt x="0" y="33302"/>
                    <a:pt x="0" y="21373"/>
                  </a:cubicBezTo>
                  <a:cubicBezTo>
                    <a:pt x="-1" y="10760"/>
                    <a:pt x="7709" y="1719"/>
                    <a:pt x="18189" y="44"/>
                  </a:cubicBezTo>
                  <a:lnTo>
                    <a:pt x="21600" y="21373"/>
                  </a:lnTo>
                  <a:lnTo>
                    <a:pt x="24724" y="0"/>
                  </a:lnTo>
                  <a:close/>
                </a:path>
              </a:pathLst>
            </a:custGeom>
            <a:solidFill>
              <a:schemeClr val="accent2"/>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useBgFill="1">
          <p:nvSpPr>
            <p:cNvPr id="26642" name="Arc 7"/>
            <p:cNvSpPr>
              <a:spLocks/>
            </p:cNvSpPr>
            <p:nvPr/>
          </p:nvSpPr>
          <p:spPr bwMode="auto">
            <a:xfrm flipH="1">
              <a:off x="1988" y="2208"/>
              <a:ext cx="268" cy="384"/>
            </a:xfrm>
            <a:custGeom>
              <a:avLst/>
              <a:gdLst>
                <a:gd name="T0" fmla="*/ 0 w 21600"/>
                <a:gd name="T1" fmla="*/ 0 h 43178"/>
                <a:gd name="T2" fmla="*/ 0 w 21600"/>
                <a:gd name="T3" fmla="*/ 0 h 43178"/>
                <a:gd name="T4" fmla="*/ 0 w 21600"/>
                <a:gd name="T5" fmla="*/ 0 h 43178"/>
                <a:gd name="T6" fmla="*/ 0 60000 65536"/>
                <a:gd name="T7" fmla="*/ 0 60000 65536"/>
                <a:gd name="T8" fmla="*/ 0 60000 65536"/>
                <a:gd name="T9" fmla="*/ 0 w 21600"/>
                <a:gd name="T10" fmla="*/ 0 h 43178"/>
                <a:gd name="T11" fmla="*/ 21600 w 21600"/>
                <a:gd name="T12" fmla="*/ 43178 h 43178"/>
              </a:gdLst>
              <a:ahLst/>
              <a:cxnLst>
                <a:cxn ang="T6">
                  <a:pos x="T0" y="T1"/>
                </a:cxn>
                <a:cxn ang="T7">
                  <a:pos x="T2" y="T3"/>
                </a:cxn>
                <a:cxn ang="T8">
                  <a:pos x="T4" y="T5"/>
                </a:cxn>
              </a:cxnLst>
              <a:rect l="T9" t="T10" r="T11" b="T12"/>
              <a:pathLst>
                <a:path w="21600" h="43178" fill="none" extrusionOk="0">
                  <a:moveTo>
                    <a:pt x="949" y="-1"/>
                  </a:moveTo>
                  <a:cubicBezTo>
                    <a:pt x="12498" y="507"/>
                    <a:pt x="21600" y="10018"/>
                    <a:pt x="21600" y="21579"/>
                  </a:cubicBezTo>
                  <a:cubicBezTo>
                    <a:pt x="21600" y="33438"/>
                    <a:pt x="12037" y="43080"/>
                    <a:pt x="178" y="43178"/>
                  </a:cubicBezTo>
                </a:path>
                <a:path w="21600" h="43178" stroke="0" extrusionOk="0">
                  <a:moveTo>
                    <a:pt x="949" y="-1"/>
                  </a:moveTo>
                  <a:cubicBezTo>
                    <a:pt x="12498" y="507"/>
                    <a:pt x="21600" y="10018"/>
                    <a:pt x="21600" y="21579"/>
                  </a:cubicBezTo>
                  <a:cubicBezTo>
                    <a:pt x="21600" y="33438"/>
                    <a:pt x="12037" y="43080"/>
                    <a:pt x="178" y="43178"/>
                  </a:cubicBezTo>
                  <a:lnTo>
                    <a:pt x="0" y="21579"/>
                  </a:lnTo>
                  <a:lnTo>
                    <a:pt x="949" y="-1"/>
                  </a:lnTo>
                  <a:close/>
                </a:path>
              </a:pathLst>
            </a:custGeom>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sp>
        <p:nvSpPr>
          <p:cNvPr id="26630" name="Oval 8"/>
          <p:cNvSpPr>
            <a:spLocks noChangeArrowheads="1"/>
          </p:cNvSpPr>
          <p:nvPr/>
        </p:nvSpPr>
        <p:spPr bwMode="auto">
          <a:xfrm>
            <a:off x="5445126" y="2057400"/>
            <a:ext cx="288925" cy="287338"/>
          </a:xfrm>
          <a:prstGeom prst="ellipse">
            <a:avLst/>
          </a:prstGeom>
          <a:solidFill>
            <a:srgbClr val="0066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6631" name="Text Box 9"/>
          <p:cNvSpPr txBox="1">
            <a:spLocks noChangeArrowheads="1"/>
          </p:cNvSpPr>
          <p:nvPr/>
        </p:nvSpPr>
        <p:spPr bwMode="auto">
          <a:xfrm>
            <a:off x="3306764" y="685800"/>
            <a:ext cx="14938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Active site</a:t>
            </a:r>
          </a:p>
        </p:txBody>
      </p:sp>
      <p:sp>
        <p:nvSpPr>
          <p:cNvPr id="26632" name="Text Box 10"/>
          <p:cNvSpPr txBox="1">
            <a:spLocks noChangeArrowheads="1"/>
          </p:cNvSpPr>
          <p:nvPr/>
        </p:nvSpPr>
        <p:spPr bwMode="auto">
          <a:xfrm>
            <a:off x="4953001" y="685800"/>
            <a:ext cx="1249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Inhibitor</a:t>
            </a:r>
          </a:p>
        </p:txBody>
      </p:sp>
      <p:sp>
        <p:nvSpPr>
          <p:cNvPr id="26633" name="Line 11"/>
          <p:cNvSpPr>
            <a:spLocks noChangeShapeType="1"/>
          </p:cNvSpPr>
          <p:nvPr/>
        </p:nvSpPr>
        <p:spPr bwMode="auto">
          <a:xfrm>
            <a:off x="4054475" y="1096964"/>
            <a:ext cx="0" cy="28892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34" name="Line 12"/>
          <p:cNvSpPr>
            <a:spLocks noChangeShapeType="1"/>
          </p:cNvSpPr>
          <p:nvPr/>
        </p:nvSpPr>
        <p:spPr bwMode="auto">
          <a:xfrm>
            <a:off x="5589588" y="1096964"/>
            <a:ext cx="0" cy="81597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35" name="Arc 13"/>
          <p:cNvSpPr>
            <a:spLocks/>
          </p:cNvSpPr>
          <p:nvPr/>
        </p:nvSpPr>
        <p:spPr bwMode="auto">
          <a:xfrm>
            <a:off x="7105651" y="1322389"/>
            <a:ext cx="2062163" cy="1876425"/>
          </a:xfrm>
          <a:custGeom>
            <a:avLst/>
            <a:gdLst>
              <a:gd name="T0" fmla="*/ 2147483647 w 43200"/>
              <a:gd name="T1" fmla="*/ 2147483647 h 42262"/>
              <a:gd name="T2" fmla="*/ 2147483647 w 43200"/>
              <a:gd name="T3" fmla="*/ 0 h 42262"/>
              <a:gd name="T4" fmla="*/ 2147483647 w 43200"/>
              <a:gd name="T5" fmla="*/ 2147483647 h 42262"/>
              <a:gd name="T6" fmla="*/ 0 60000 65536"/>
              <a:gd name="T7" fmla="*/ 0 60000 65536"/>
              <a:gd name="T8" fmla="*/ 0 60000 65536"/>
              <a:gd name="T9" fmla="*/ 0 w 43200"/>
              <a:gd name="T10" fmla="*/ 0 h 42262"/>
              <a:gd name="T11" fmla="*/ 43200 w 43200"/>
              <a:gd name="T12" fmla="*/ 42262 h 42262"/>
            </a:gdLst>
            <a:ahLst/>
            <a:cxnLst>
              <a:cxn ang="T6">
                <a:pos x="T0" y="T1"/>
              </a:cxn>
              <a:cxn ang="T7">
                <a:pos x="T2" y="T3"/>
              </a:cxn>
              <a:cxn ang="T8">
                <a:pos x="T4" y="T5"/>
              </a:cxn>
            </a:cxnLst>
            <a:rect l="T9" t="T10" r="T11" b="T12"/>
            <a:pathLst>
              <a:path w="43200" h="42262" fill="none" extrusionOk="0">
                <a:moveTo>
                  <a:pt x="28759" y="282"/>
                </a:moveTo>
                <a:cubicBezTo>
                  <a:pt x="37410" y="3322"/>
                  <a:pt x="43200" y="11492"/>
                  <a:pt x="43200" y="20662"/>
                </a:cubicBezTo>
                <a:cubicBezTo>
                  <a:pt x="43200" y="32591"/>
                  <a:pt x="33529" y="42262"/>
                  <a:pt x="21600" y="42262"/>
                </a:cubicBezTo>
                <a:cubicBezTo>
                  <a:pt x="9670" y="42262"/>
                  <a:pt x="0" y="32591"/>
                  <a:pt x="0" y="20662"/>
                </a:cubicBezTo>
                <a:cubicBezTo>
                  <a:pt x="-1" y="11157"/>
                  <a:pt x="6212" y="2770"/>
                  <a:pt x="15303" y="-1"/>
                </a:cubicBezTo>
              </a:path>
              <a:path w="43200" h="42262" stroke="0" extrusionOk="0">
                <a:moveTo>
                  <a:pt x="28759" y="282"/>
                </a:moveTo>
                <a:cubicBezTo>
                  <a:pt x="37410" y="3322"/>
                  <a:pt x="43200" y="11492"/>
                  <a:pt x="43200" y="20662"/>
                </a:cubicBezTo>
                <a:cubicBezTo>
                  <a:pt x="43200" y="32591"/>
                  <a:pt x="33529" y="42262"/>
                  <a:pt x="21600" y="42262"/>
                </a:cubicBezTo>
                <a:cubicBezTo>
                  <a:pt x="9670" y="42262"/>
                  <a:pt x="0" y="32591"/>
                  <a:pt x="0" y="20662"/>
                </a:cubicBezTo>
                <a:cubicBezTo>
                  <a:pt x="-1" y="11157"/>
                  <a:pt x="6212" y="2770"/>
                  <a:pt x="15303" y="-1"/>
                </a:cubicBezTo>
                <a:lnTo>
                  <a:pt x="21600" y="20662"/>
                </a:lnTo>
                <a:lnTo>
                  <a:pt x="28759" y="282"/>
                </a:lnTo>
                <a:close/>
              </a:path>
            </a:pathLst>
          </a:custGeom>
          <a:solidFill>
            <a:schemeClr val="accent2"/>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26636" name="Oval 14"/>
          <p:cNvSpPr>
            <a:spLocks noChangeArrowheads="1"/>
          </p:cNvSpPr>
          <p:nvPr/>
        </p:nvSpPr>
        <p:spPr bwMode="auto">
          <a:xfrm>
            <a:off x="8974139" y="2105025"/>
            <a:ext cx="287337" cy="287338"/>
          </a:xfrm>
          <a:prstGeom prst="ellipse">
            <a:avLst/>
          </a:prstGeom>
          <a:solidFill>
            <a:srgbClr val="0066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6637" name="Line 15"/>
          <p:cNvSpPr>
            <a:spLocks noChangeShapeType="1"/>
          </p:cNvSpPr>
          <p:nvPr/>
        </p:nvSpPr>
        <p:spPr bwMode="auto">
          <a:xfrm flipV="1">
            <a:off x="6019800" y="2209800"/>
            <a:ext cx="7620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38" name="Text Box 16"/>
          <p:cNvSpPr txBox="1">
            <a:spLocks noChangeArrowheads="1"/>
          </p:cNvSpPr>
          <p:nvPr/>
        </p:nvSpPr>
        <p:spPr bwMode="auto">
          <a:xfrm>
            <a:off x="6934201" y="685800"/>
            <a:ext cx="2397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Altered active site</a:t>
            </a:r>
          </a:p>
        </p:txBody>
      </p:sp>
      <p:sp>
        <p:nvSpPr>
          <p:cNvPr id="26639" name="Line 17"/>
          <p:cNvSpPr>
            <a:spLocks noChangeShapeType="1"/>
          </p:cNvSpPr>
          <p:nvPr/>
        </p:nvSpPr>
        <p:spPr bwMode="auto">
          <a:xfrm>
            <a:off x="8158163" y="1096963"/>
            <a:ext cx="0" cy="48101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40" name="Text Box 18"/>
          <p:cNvSpPr txBox="1">
            <a:spLocks noChangeArrowheads="1"/>
          </p:cNvSpPr>
          <p:nvPr/>
        </p:nvSpPr>
        <p:spPr bwMode="auto">
          <a:xfrm>
            <a:off x="3479800" y="2330450"/>
            <a:ext cx="1181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t>Enzyme</a:t>
            </a:r>
          </a:p>
        </p:txBody>
      </p:sp>
    </p:spTree>
    <p:extLst>
      <p:ext uri="{BB962C8B-B14F-4D97-AF65-F5344CB8AC3E}">
        <p14:creationId xmlns:p14="http://schemas.microsoft.com/office/powerpoint/2010/main" val="769236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C650C54-391A-4E93-A22A-2A0B926B7F56}" type="slidenum">
              <a:rPr lang="en-US" altLang="en-US" sz="1800"/>
              <a:pPr/>
              <a:t>24</a:t>
            </a:fld>
            <a:endParaRPr lang="en-US" altLang="en-US" sz="1800"/>
          </a:p>
        </p:txBody>
      </p:sp>
      <p:sp>
        <p:nvSpPr>
          <p:cNvPr id="425986" name="Rectangle 1026"/>
          <p:cNvSpPr>
            <a:spLocks noGrp="1" noChangeArrowheads="1"/>
          </p:cNvSpPr>
          <p:nvPr>
            <p:ph type="title"/>
          </p:nvPr>
        </p:nvSpPr>
        <p:spPr/>
        <p:txBody>
          <a:bodyPr/>
          <a:lstStyle/>
          <a:p>
            <a:pPr>
              <a:defRPr/>
            </a:pPr>
            <a:r>
              <a:rPr lang="en-US"/>
              <a:t>Noncompetitive Inhibition</a:t>
            </a:r>
          </a:p>
        </p:txBody>
      </p:sp>
      <p:sp>
        <p:nvSpPr>
          <p:cNvPr id="27652" name="Rectangle 1027"/>
          <p:cNvSpPr>
            <a:spLocks noGrp="1" noChangeArrowheads="1"/>
          </p:cNvSpPr>
          <p:nvPr>
            <p:ph type="body" idx="1"/>
          </p:nvPr>
        </p:nvSpPr>
        <p:spPr/>
        <p:txBody>
          <a:bodyPr/>
          <a:lstStyle/>
          <a:p>
            <a:r>
              <a:rPr lang="en-US" altLang="en-US"/>
              <a:t>The binding of an inhibitor to an allosteric site is usually temporary.   Poisons are inhibitors that bind irreversibly. For example, penicillin inhibits an enzyme needed by bacteria to build the cell wall. Bacteria growing (reproducing) without producing cell walls eventually rupture.</a:t>
            </a:r>
          </a:p>
        </p:txBody>
      </p:sp>
    </p:spTree>
    <p:extLst>
      <p:ext uri="{BB962C8B-B14F-4D97-AF65-F5344CB8AC3E}">
        <p14:creationId xmlns:p14="http://schemas.microsoft.com/office/powerpoint/2010/main" val="1078874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3B8954B-A49D-43E2-A44A-AE7D932C9AAC}" type="slidenum">
              <a:rPr lang="en-US" altLang="en-US" sz="1800"/>
              <a:pPr/>
              <a:t>25</a:t>
            </a:fld>
            <a:endParaRPr lang="en-US" altLang="en-US" sz="1800"/>
          </a:p>
        </p:txBody>
      </p:sp>
      <p:sp>
        <p:nvSpPr>
          <p:cNvPr id="28675" name="Text Box 25"/>
          <p:cNvSpPr txBox="1">
            <a:spLocks noChangeArrowheads="1"/>
          </p:cNvSpPr>
          <p:nvPr/>
        </p:nvSpPr>
        <p:spPr bwMode="auto">
          <a:xfrm>
            <a:off x="2151064" y="4625975"/>
            <a:ext cx="817562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Book Antiqua" panose="02040602050305030304" pitchFamily="18" charset="0"/>
              </a:rPr>
              <a:t>Enzyme regulation by negative feedback inhibition is similar to the thermostat example. As an enzyme's product accumulates, it turns off the enzyme just as heat causes a thermostat to turn off the production of heat.</a:t>
            </a:r>
          </a:p>
        </p:txBody>
      </p:sp>
      <p:sp>
        <p:nvSpPr>
          <p:cNvPr id="28676" name="Rectangle 24"/>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8677" name="Rectangle 2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72726" name="Rectangle 22"/>
          <p:cNvSpPr>
            <a:spLocks noGrp="1" noChangeArrowheads="1"/>
          </p:cNvSpPr>
          <p:nvPr>
            <p:ph type="title"/>
          </p:nvPr>
        </p:nvSpPr>
        <p:spPr>
          <a:xfrm>
            <a:off x="63501" y="20223"/>
            <a:ext cx="10515600" cy="1325563"/>
          </a:xfrm>
        </p:spPr>
        <p:txBody>
          <a:bodyPr/>
          <a:lstStyle/>
          <a:p>
            <a:pPr>
              <a:defRPr/>
            </a:pPr>
            <a:r>
              <a:rPr lang="en-US" dirty="0"/>
              <a:t>Feedback Inhibition</a:t>
            </a:r>
          </a:p>
        </p:txBody>
      </p:sp>
      <p:sp>
        <p:nvSpPr>
          <p:cNvPr id="28679" name="Rectangle 21"/>
          <p:cNvSpPr>
            <a:spLocks noChangeArrowheads="1"/>
          </p:cNvSpPr>
          <p:nvPr/>
        </p:nvSpPr>
        <p:spPr bwMode="auto">
          <a:xfrm>
            <a:off x="3109913" y="2730501"/>
            <a:ext cx="6035308"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latin typeface="Book Antiqua" panose="02040602050305030304" pitchFamily="18" charset="0"/>
              </a:rPr>
              <a:t>A          B          C          D</a:t>
            </a:r>
          </a:p>
        </p:txBody>
      </p:sp>
      <p:sp>
        <p:nvSpPr>
          <p:cNvPr id="28680" name="AutoShape 20"/>
          <p:cNvSpPr>
            <a:spLocks noChangeArrowheads="1"/>
          </p:cNvSpPr>
          <p:nvPr/>
        </p:nvSpPr>
        <p:spPr bwMode="auto">
          <a:xfrm>
            <a:off x="38163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8681" name="Rectangle 19"/>
          <p:cNvSpPr>
            <a:spLocks noChangeArrowheads="1"/>
          </p:cNvSpPr>
          <p:nvPr/>
        </p:nvSpPr>
        <p:spPr bwMode="auto">
          <a:xfrm>
            <a:off x="3644901"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1</a:t>
            </a:r>
          </a:p>
        </p:txBody>
      </p:sp>
      <p:sp>
        <p:nvSpPr>
          <p:cNvPr id="28682" name="Rectangle 18"/>
          <p:cNvSpPr>
            <a:spLocks noChangeArrowheads="1"/>
          </p:cNvSpPr>
          <p:nvPr/>
        </p:nvSpPr>
        <p:spPr bwMode="auto">
          <a:xfrm>
            <a:off x="5321301"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2</a:t>
            </a:r>
          </a:p>
        </p:txBody>
      </p:sp>
      <p:sp>
        <p:nvSpPr>
          <p:cNvPr id="28683" name="AutoShape 17"/>
          <p:cNvSpPr>
            <a:spLocks noChangeArrowheads="1"/>
          </p:cNvSpPr>
          <p:nvPr/>
        </p:nvSpPr>
        <p:spPr bwMode="auto">
          <a:xfrm>
            <a:off x="55689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8684" name="AutoShape 16"/>
          <p:cNvSpPr>
            <a:spLocks noChangeArrowheads="1"/>
          </p:cNvSpPr>
          <p:nvPr/>
        </p:nvSpPr>
        <p:spPr bwMode="auto">
          <a:xfrm>
            <a:off x="73977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8685" name="Rectangle 15"/>
          <p:cNvSpPr>
            <a:spLocks noChangeArrowheads="1"/>
          </p:cNvSpPr>
          <p:nvPr/>
        </p:nvSpPr>
        <p:spPr bwMode="auto">
          <a:xfrm>
            <a:off x="7148514"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3</a:t>
            </a:r>
          </a:p>
        </p:txBody>
      </p:sp>
      <p:grpSp>
        <p:nvGrpSpPr>
          <p:cNvPr id="2" name="Group 9"/>
          <p:cNvGrpSpPr>
            <a:grpSpLocks/>
          </p:cNvGrpSpPr>
          <p:nvPr/>
        </p:nvGrpSpPr>
        <p:grpSpPr bwMode="auto">
          <a:xfrm>
            <a:off x="2133600" y="1112839"/>
            <a:ext cx="8212138" cy="5126037"/>
            <a:chOff x="384" y="701"/>
            <a:chExt cx="5173" cy="3229"/>
          </a:xfrm>
        </p:grpSpPr>
        <p:sp useBgFill="1">
          <p:nvSpPr>
            <p:cNvPr id="28694" name="Rectangle 14"/>
            <p:cNvSpPr>
              <a:spLocks noChangeArrowheads="1"/>
            </p:cNvSpPr>
            <p:nvPr/>
          </p:nvSpPr>
          <p:spPr bwMode="auto">
            <a:xfrm>
              <a:off x="384" y="2914"/>
              <a:ext cx="5173" cy="1016"/>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nvGrpSpPr>
            <p:cNvPr id="28695" name="Group 10"/>
            <p:cNvGrpSpPr>
              <a:grpSpLocks/>
            </p:cNvGrpSpPr>
            <p:nvPr/>
          </p:nvGrpSpPr>
          <p:grpSpPr bwMode="auto">
            <a:xfrm>
              <a:off x="1171" y="701"/>
              <a:ext cx="3426" cy="1001"/>
              <a:chOff x="1171" y="701"/>
              <a:chExt cx="3426" cy="1001"/>
            </a:xfrm>
          </p:grpSpPr>
          <p:sp>
            <p:nvSpPr>
              <p:cNvPr id="28696" name="Text Box 13"/>
              <p:cNvSpPr txBox="1">
                <a:spLocks noChangeArrowheads="1"/>
              </p:cNvSpPr>
              <p:nvPr/>
            </p:nvSpPr>
            <p:spPr bwMode="auto">
              <a:xfrm>
                <a:off x="1171" y="701"/>
                <a:ext cx="3426" cy="523"/>
              </a:xfrm>
              <a:prstGeom prst="rect">
                <a:avLst/>
              </a:prstGeom>
              <a:solidFill>
                <a:srgbClr val="FF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rgbClr val="FF0000"/>
                    </a:solidFill>
                  </a:rPr>
                  <a:t>The goal of this hypothetical metabolic pathway is to produce chemical D from A</a:t>
                </a:r>
                <a:r>
                  <a:rPr lang="en-US" altLang="en-US" dirty="0">
                    <a:solidFill>
                      <a:schemeClr val="bg2"/>
                    </a:solidFill>
                  </a:rPr>
                  <a:t>.</a:t>
                </a:r>
              </a:p>
            </p:txBody>
          </p:sp>
          <p:sp>
            <p:nvSpPr>
              <p:cNvPr id="28697" name="Line 12"/>
              <p:cNvSpPr>
                <a:spLocks noChangeShapeType="1"/>
              </p:cNvSpPr>
              <p:nvPr/>
            </p:nvSpPr>
            <p:spPr bwMode="auto">
              <a:xfrm>
                <a:off x="1190" y="1190"/>
                <a:ext cx="0" cy="512"/>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8" name="Line 11"/>
              <p:cNvSpPr>
                <a:spLocks noChangeShapeType="1"/>
              </p:cNvSpPr>
              <p:nvPr/>
            </p:nvSpPr>
            <p:spPr bwMode="auto">
              <a:xfrm>
                <a:off x="4563" y="1210"/>
                <a:ext cx="0" cy="462"/>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grpSp>
        <p:nvGrpSpPr>
          <p:cNvPr id="4" name="Group 5"/>
          <p:cNvGrpSpPr>
            <a:grpSpLocks/>
          </p:cNvGrpSpPr>
          <p:nvPr/>
        </p:nvGrpSpPr>
        <p:grpSpPr bwMode="auto">
          <a:xfrm>
            <a:off x="4381501" y="3467101"/>
            <a:ext cx="3421063" cy="1490663"/>
            <a:chOff x="1800" y="2184"/>
            <a:chExt cx="2155" cy="939"/>
          </a:xfrm>
        </p:grpSpPr>
        <p:sp>
          <p:nvSpPr>
            <p:cNvPr id="28691" name="Text Box 8"/>
            <p:cNvSpPr txBox="1">
              <a:spLocks noChangeArrowheads="1"/>
            </p:cNvSpPr>
            <p:nvPr/>
          </p:nvSpPr>
          <p:spPr bwMode="auto">
            <a:xfrm>
              <a:off x="1800" y="2835"/>
              <a:ext cx="2155" cy="288"/>
            </a:xfrm>
            <a:prstGeom prst="rect">
              <a:avLst/>
            </a:prstGeom>
            <a:solidFill>
              <a:srgbClr val="FF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rgbClr val="FF0000"/>
                  </a:solidFill>
                </a:rPr>
                <a:t>B and C are intermediates</a:t>
              </a:r>
              <a:r>
                <a:rPr lang="en-US" altLang="en-US" dirty="0">
                  <a:solidFill>
                    <a:schemeClr val="bg2"/>
                  </a:solidFill>
                </a:rPr>
                <a:t>.</a:t>
              </a:r>
            </a:p>
          </p:txBody>
        </p:sp>
        <p:sp>
          <p:nvSpPr>
            <p:cNvPr id="28692" name="Line 7"/>
            <p:cNvSpPr>
              <a:spLocks noChangeShapeType="1"/>
            </p:cNvSpPr>
            <p:nvPr/>
          </p:nvSpPr>
          <p:spPr bwMode="auto">
            <a:xfrm flipV="1">
              <a:off x="2322" y="2184"/>
              <a:ext cx="0" cy="688"/>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3" name="Line 6"/>
            <p:cNvSpPr>
              <a:spLocks noChangeShapeType="1"/>
            </p:cNvSpPr>
            <p:nvPr/>
          </p:nvSpPr>
          <p:spPr bwMode="auto">
            <a:xfrm flipV="1">
              <a:off x="3452" y="2203"/>
              <a:ext cx="0" cy="660"/>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5" name="Group 2"/>
          <p:cNvGrpSpPr>
            <a:grpSpLocks/>
          </p:cNvGrpSpPr>
          <p:nvPr/>
        </p:nvGrpSpPr>
        <p:grpSpPr bwMode="auto">
          <a:xfrm>
            <a:off x="4879975" y="3513138"/>
            <a:ext cx="5214938" cy="2855912"/>
            <a:chOff x="2114" y="2213"/>
            <a:chExt cx="3285" cy="1799"/>
          </a:xfrm>
        </p:grpSpPr>
        <p:sp>
          <p:nvSpPr>
            <p:cNvPr id="28689" name="Text Box 4"/>
            <p:cNvSpPr txBox="1">
              <a:spLocks noChangeArrowheads="1"/>
            </p:cNvSpPr>
            <p:nvPr/>
          </p:nvSpPr>
          <p:spPr bwMode="auto">
            <a:xfrm>
              <a:off x="2114" y="3256"/>
              <a:ext cx="3285" cy="756"/>
            </a:xfrm>
            <a:prstGeom prst="rect">
              <a:avLst/>
            </a:prstGeom>
            <a:solidFill>
              <a:srgbClr val="FF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0000"/>
                  </a:solidFill>
                </a:rPr>
                <a:t>The next several slides will show how feedback inhibition regulates the amount of D produced.</a:t>
              </a:r>
            </a:p>
          </p:txBody>
        </p:sp>
        <p:sp>
          <p:nvSpPr>
            <p:cNvPr id="28690" name="Line 3"/>
            <p:cNvSpPr>
              <a:spLocks noChangeShapeType="1"/>
            </p:cNvSpPr>
            <p:nvPr/>
          </p:nvSpPr>
          <p:spPr bwMode="auto">
            <a:xfrm flipV="1">
              <a:off x="4572" y="2213"/>
              <a:ext cx="0" cy="1102"/>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Tree>
    <p:extLst>
      <p:ext uri="{BB962C8B-B14F-4D97-AF65-F5344CB8AC3E}">
        <p14:creationId xmlns:p14="http://schemas.microsoft.com/office/powerpoint/2010/main" val="15346281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2C20F9B-4FF7-48EF-815B-4E18F626E2C0}" type="slidenum">
              <a:rPr lang="en-US" altLang="en-US" sz="1800"/>
              <a:pPr/>
              <a:t>26</a:t>
            </a:fld>
            <a:endParaRPr lang="en-US" altLang="en-US" sz="1800"/>
          </a:p>
        </p:txBody>
      </p:sp>
      <p:sp>
        <p:nvSpPr>
          <p:cNvPr id="29699" name="Rectangle 25"/>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9700" name="Rectangle 24"/>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73751" name="Rectangle 23"/>
          <p:cNvSpPr>
            <a:spLocks noGrp="1" noChangeArrowheads="1"/>
          </p:cNvSpPr>
          <p:nvPr>
            <p:ph type="title"/>
          </p:nvPr>
        </p:nvSpPr>
        <p:spPr>
          <a:xfrm>
            <a:off x="0" y="-36200"/>
            <a:ext cx="10515600" cy="1325563"/>
          </a:xfrm>
        </p:spPr>
        <p:txBody>
          <a:bodyPr/>
          <a:lstStyle/>
          <a:p>
            <a:pPr>
              <a:defRPr/>
            </a:pPr>
            <a:r>
              <a:rPr lang="en-US" dirty="0"/>
              <a:t>Feedback Inhibition</a:t>
            </a:r>
          </a:p>
        </p:txBody>
      </p:sp>
      <p:sp>
        <p:nvSpPr>
          <p:cNvPr id="29702" name="Rectangle 22"/>
          <p:cNvSpPr>
            <a:spLocks noChangeArrowheads="1"/>
          </p:cNvSpPr>
          <p:nvPr/>
        </p:nvSpPr>
        <p:spPr bwMode="auto">
          <a:xfrm>
            <a:off x="3109913" y="2730501"/>
            <a:ext cx="6035308"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latin typeface="Book Antiqua" panose="02040602050305030304" pitchFamily="18" charset="0"/>
              </a:rPr>
              <a:t>A          B          C          D</a:t>
            </a:r>
          </a:p>
        </p:txBody>
      </p:sp>
      <p:sp>
        <p:nvSpPr>
          <p:cNvPr id="29703" name="AutoShape 21"/>
          <p:cNvSpPr>
            <a:spLocks noChangeArrowheads="1"/>
          </p:cNvSpPr>
          <p:nvPr/>
        </p:nvSpPr>
        <p:spPr bwMode="auto">
          <a:xfrm>
            <a:off x="38163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9704" name="Rectangle 20"/>
          <p:cNvSpPr>
            <a:spLocks noChangeArrowheads="1"/>
          </p:cNvSpPr>
          <p:nvPr/>
        </p:nvSpPr>
        <p:spPr bwMode="auto">
          <a:xfrm>
            <a:off x="3644901"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1</a:t>
            </a:r>
          </a:p>
        </p:txBody>
      </p:sp>
      <p:sp>
        <p:nvSpPr>
          <p:cNvPr id="29705" name="Rectangle 19"/>
          <p:cNvSpPr>
            <a:spLocks noChangeArrowheads="1"/>
          </p:cNvSpPr>
          <p:nvPr/>
        </p:nvSpPr>
        <p:spPr bwMode="auto">
          <a:xfrm>
            <a:off x="5321301"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2</a:t>
            </a:r>
          </a:p>
        </p:txBody>
      </p:sp>
      <p:sp>
        <p:nvSpPr>
          <p:cNvPr id="29706" name="AutoShape 18"/>
          <p:cNvSpPr>
            <a:spLocks noChangeArrowheads="1"/>
          </p:cNvSpPr>
          <p:nvPr/>
        </p:nvSpPr>
        <p:spPr bwMode="auto">
          <a:xfrm>
            <a:off x="55689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9707" name="AutoShape 17"/>
          <p:cNvSpPr>
            <a:spLocks noChangeArrowheads="1"/>
          </p:cNvSpPr>
          <p:nvPr/>
        </p:nvSpPr>
        <p:spPr bwMode="auto">
          <a:xfrm>
            <a:off x="73977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29708" name="Rectangle 16"/>
          <p:cNvSpPr>
            <a:spLocks noChangeArrowheads="1"/>
          </p:cNvSpPr>
          <p:nvPr/>
        </p:nvSpPr>
        <p:spPr bwMode="auto">
          <a:xfrm>
            <a:off x="7148514"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3</a:t>
            </a:r>
          </a:p>
        </p:txBody>
      </p:sp>
      <p:sp>
        <p:nvSpPr>
          <p:cNvPr id="29709" name="Arc 15"/>
          <p:cNvSpPr>
            <a:spLocks/>
          </p:cNvSpPr>
          <p:nvPr/>
        </p:nvSpPr>
        <p:spPr bwMode="auto">
          <a:xfrm>
            <a:off x="4614864" y="3454400"/>
            <a:ext cx="4143375" cy="908050"/>
          </a:xfrm>
          <a:custGeom>
            <a:avLst/>
            <a:gdLst>
              <a:gd name="T0" fmla="*/ 2147483647 w 39922"/>
              <a:gd name="T1" fmla="*/ 0 h 21600"/>
              <a:gd name="T2" fmla="*/ 0 w 39922"/>
              <a:gd name="T3" fmla="*/ 2147483647 h 21600"/>
              <a:gd name="T4" fmla="*/ 2147483647 w 39922"/>
              <a:gd name="T5" fmla="*/ 0 h 21600"/>
              <a:gd name="T6" fmla="*/ 0 60000 65536"/>
              <a:gd name="T7" fmla="*/ 0 60000 65536"/>
              <a:gd name="T8" fmla="*/ 0 60000 65536"/>
              <a:gd name="T9" fmla="*/ 0 w 39922"/>
              <a:gd name="T10" fmla="*/ 0 h 21600"/>
              <a:gd name="T11" fmla="*/ 39922 w 39922"/>
              <a:gd name="T12" fmla="*/ 21600 h 21600"/>
            </a:gdLst>
            <a:ahLst/>
            <a:cxnLst>
              <a:cxn ang="T6">
                <a:pos x="T0" y="T1"/>
              </a:cxn>
              <a:cxn ang="T7">
                <a:pos x="T2" y="T3"/>
              </a:cxn>
              <a:cxn ang="T8">
                <a:pos x="T4" y="T5"/>
              </a:cxn>
            </a:cxnLst>
            <a:rect l="T9" t="T10" r="T11" b="T12"/>
            <a:pathLst>
              <a:path w="39922" h="21600" fill="none" extrusionOk="0">
                <a:moveTo>
                  <a:pt x="39922" y="0"/>
                </a:moveTo>
                <a:cubicBezTo>
                  <a:pt x="39922" y="11929"/>
                  <a:pt x="30251" y="21600"/>
                  <a:pt x="18322" y="21600"/>
                </a:cubicBezTo>
                <a:cubicBezTo>
                  <a:pt x="10870" y="21600"/>
                  <a:pt x="3945" y="17759"/>
                  <a:pt x="-1" y="11439"/>
                </a:cubicBezTo>
              </a:path>
              <a:path w="39922" h="21600" stroke="0" extrusionOk="0">
                <a:moveTo>
                  <a:pt x="39922" y="0"/>
                </a:moveTo>
                <a:cubicBezTo>
                  <a:pt x="39922" y="11929"/>
                  <a:pt x="30251" y="21600"/>
                  <a:pt x="18322" y="21600"/>
                </a:cubicBezTo>
                <a:cubicBezTo>
                  <a:pt x="10870" y="21600"/>
                  <a:pt x="3945" y="17759"/>
                  <a:pt x="-1" y="11439"/>
                </a:cubicBezTo>
                <a:lnTo>
                  <a:pt x="18322" y="0"/>
                </a:lnTo>
                <a:lnTo>
                  <a:pt x="39922" y="0"/>
                </a:lnTo>
                <a:close/>
              </a:path>
            </a:pathLst>
          </a:custGeom>
          <a:noFill/>
          <a:ln w="12700" cap="rnd">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9710" name="Rectangle 14"/>
          <p:cNvSpPr>
            <a:spLocks noChangeArrowheads="1"/>
          </p:cNvSpPr>
          <p:nvPr/>
        </p:nvSpPr>
        <p:spPr bwMode="auto">
          <a:xfrm>
            <a:off x="4025900" y="3262314"/>
            <a:ext cx="559450"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b="1">
                <a:solidFill>
                  <a:schemeClr val="accent2"/>
                </a:solidFill>
                <a:latin typeface="Arial" panose="020B0604020202020204" pitchFamily="34" charset="0"/>
              </a:rPr>
              <a:t>X</a:t>
            </a:r>
          </a:p>
        </p:txBody>
      </p:sp>
      <p:sp>
        <p:nvSpPr>
          <p:cNvPr id="29711" name="Text Box 13"/>
          <p:cNvSpPr txBox="1">
            <a:spLocks noChangeArrowheads="1"/>
          </p:cNvSpPr>
          <p:nvPr/>
        </p:nvSpPr>
        <p:spPr bwMode="auto">
          <a:xfrm>
            <a:off x="2538414" y="4949826"/>
            <a:ext cx="6027737" cy="1200329"/>
          </a:xfrm>
          <a:prstGeom prst="rect">
            <a:avLst/>
          </a:prstGeom>
          <a:solidFill>
            <a:srgbClr val="FF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0000"/>
                </a:solidFill>
              </a:rPr>
              <a:t>Enzyme 1 is structured in a way that causes it to interact with D. When the amount of D increases, the enzyme stops functioning</a:t>
            </a:r>
            <a:r>
              <a:rPr lang="en-US" altLang="en-US" dirty="0">
                <a:solidFill>
                  <a:schemeClr val="bg2"/>
                </a:solidFill>
              </a:rPr>
              <a:t>.</a:t>
            </a:r>
          </a:p>
        </p:txBody>
      </p:sp>
      <p:sp>
        <p:nvSpPr>
          <p:cNvPr id="29712" name="Line 12"/>
          <p:cNvSpPr>
            <a:spLocks noChangeShapeType="1"/>
          </p:cNvSpPr>
          <p:nvPr/>
        </p:nvSpPr>
        <p:spPr bwMode="auto">
          <a:xfrm flipV="1">
            <a:off x="4279900" y="3997326"/>
            <a:ext cx="0" cy="1000125"/>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 name="Group 8"/>
          <p:cNvGrpSpPr>
            <a:grpSpLocks/>
          </p:cNvGrpSpPr>
          <p:nvPr/>
        </p:nvGrpSpPr>
        <p:grpSpPr bwMode="auto">
          <a:xfrm>
            <a:off x="1773238" y="984251"/>
            <a:ext cx="4932362" cy="2513013"/>
            <a:chOff x="157" y="620"/>
            <a:chExt cx="3107" cy="1583"/>
          </a:xfrm>
        </p:grpSpPr>
        <p:sp>
          <p:nvSpPr>
            <p:cNvPr id="29720" name="Rectangle 11"/>
            <p:cNvSpPr>
              <a:spLocks noChangeArrowheads="1"/>
            </p:cNvSpPr>
            <p:nvPr/>
          </p:nvSpPr>
          <p:spPr bwMode="auto">
            <a:xfrm>
              <a:off x="2152" y="1720"/>
              <a:ext cx="352" cy="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b="1">
                  <a:solidFill>
                    <a:schemeClr val="accent2"/>
                  </a:solidFill>
                  <a:latin typeface="Arial" panose="020B0604020202020204" pitchFamily="34" charset="0"/>
                </a:rPr>
                <a:t>X</a:t>
              </a:r>
            </a:p>
          </p:txBody>
        </p:sp>
        <p:sp>
          <p:nvSpPr>
            <p:cNvPr id="29721" name="Text Box 10"/>
            <p:cNvSpPr txBox="1">
              <a:spLocks noChangeArrowheads="1"/>
            </p:cNvSpPr>
            <p:nvPr/>
          </p:nvSpPr>
          <p:spPr bwMode="auto">
            <a:xfrm>
              <a:off x="157" y="620"/>
              <a:ext cx="3107" cy="523"/>
            </a:xfrm>
            <a:prstGeom prst="rect">
              <a:avLst/>
            </a:prstGeom>
            <a:solidFill>
              <a:srgbClr val="FF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0000"/>
                  </a:solidFill>
                </a:rPr>
                <a:t>The amount of B in the cell will decrease if enzyme 1 is inhibited.</a:t>
              </a:r>
            </a:p>
          </p:txBody>
        </p:sp>
        <p:sp>
          <p:nvSpPr>
            <p:cNvPr id="29722" name="Line 9"/>
            <p:cNvSpPr>
              <a:spLocks noChangeShapeType="1"/>
            </p:cNvSpPr>
            <p:nvPr/>
          </p:nvSpPr>
          <p:spPr bwMode="auto">
            <a:xfrm>
              <a:off x="2321" y="1112"/>
              <a:ext cx="0" cy="600"/>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 name="Group 2"/>
          <p:cNvGrpSpPr>
            <a:grpSpLocks/>
          </p:cNvGrpSpPr>
          <p:nvPr/>
        </p:nvGrpSpPr>
        <p:grpSpPr bwMode="auto">
          <a:xfrm>
            <a:off x="6691314" y="327025"/>
            <a:ext cx="3692525" cy="3170238"/>
            <a:chOff x="3255" y="206"/>
            <a:chExt cx="2326" cy="1997"/>
          </a:xfrm>
        </p:grpSpPr>
        <p:sp>
          <p:nvSpPr>
            <p:cNvPr id="29715" name="Rectangle 7"/>
            <p:cNvSpPr>
              <a:spLocks noChangeArrowheads="1"/>
            </p:cNvSpPr>
            <p:nvPr/>
          </p:nvSpPr>
          <p:spPr bwMode="auto">
            <a:xfrm>
              <a:off x="3255" y="1720"/>
              <a:ext cx="352" cy="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b="1">
                  <a:solidFill>
                    <a:schemeClr val="accent2"/>
                  </a:solidFill>
                  <a:latin typeface="Arial" panose="020B0604020202020204" pitchFamily="34" charset="0"/>
                </a:rPr>
                <a:t>X</a:t>
              </a:r>
            </a:p>
          </p:txBody>
        </p:sp>
        <p:sp>
          <p:nvSpPr>
            <p:cNvPr id="29716" name="Rectangle 6"/>
            <p:cNvSpPr>
              <a:spLocks noChangeArrowheads="1"/>
            </p:cNvSpPr>
            <p:nvPr/>
          </p:nvSpPr>
          <p:spPr bwMode="auto">
            <a:xfrm>
              <a:off x="4407" y="1720"/>
              <a:ext cx="352" cy="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b="1">
                  <a:solidFill>
                    <a:schemeClr val="accent2"/>
                  </a:solidFill>
                  <a:latin typeface="Arial" panose="020B0604020202020204" pitchFamily="34" charset="0"/>
                </a:rPr>
                <a:t>X</a:t>
              </a:r>
            </a:p>
          </p:txBody>
        </p:sp>
        <p:sp>
          <p:nvSpPr>
            <p:cNvPr id="29717" name="Text Box 5"/>
            <p:cNvSpPr txBox="1">
              <a:spLocks noChangeArrowheads="1"/>
            </p:cNvSpPr>
            <p:nvPr/>
          </p:nvSpPr>
          <p:spPr bwMode="auto">
            <a:xfrm>
              <a:off x="3593" y="206"/>
              <a:ext cx="1988" cy="989"/>
            </a:xfrm>
            <a:prstGeom prst="rect">
              <a:avLst/>
            </a:prstGeom>
            <a:solidFill>
              <a:srgbClr val="FF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0000"/>
                  </a:solidFill>
                </a:rPr>
                <a:t>C and D will decrease because B is needed to produce C and C is needed to produce D.</a:t>
              </a:r>
            </a:p>
          </p:txBody>
        </p:sp>
        <p:sp>
          <p:nvSpPr>
            <p:cNvPr id="29718" name="Line 4"/>
            <p:cNvSpPr>
              <a:spLocks noChangeShapeType="1"/>
            </p:cNvSpPr>
            <p:nvPr/>
          </p:nvSpPr>
          <p:spPr bwMode="auto">
            <a:xfrm flipH="1">
              <a:off x="3540" y="1141"/>
              <a:ext cx="197" cy="590"/>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19" name="Line 3"/>
            <p:cNvSpPr>
              <a:spLocks noChangeShapeType="1"/>
            </p:cNvSpPr>
            <p:nvPr/>
          </p:nvSpPr>
          <p:spPr bwMode="auto">
            <a:xfrm>
              <a:off x="4524" y="1151"/>
              <a:ext cx="0" cy="551"/>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Tree>
    <p:extLst>
      <p:ext uri="{BB962C8B-B14F-4D97-AF65-F5344CB8AC3E}">
        <p14:creationId xmlns:p14="http://schemas.microsoft.com/office/powerpoint/2010/main" val="25642385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A4DE4C9-3760-4A73-88A5-8C428611BB2E}" type="slidenum">
              <a:rPr lang="en-US" altLang="en-US" sz="1800"/>
              <a:pPr/>
              <a:t>27</a:t>
            </a:fld>
            <a:endParaRPr lang="en-US" altLang="en-US" sz="1800"/>
          </a:p>
        </p:txBody>
      </p:sp>
      <p:sp>
        <p:nvSpPr>
          <p:cNvPr id="30723" name="Rectangle 2"/>
          <p:cNvSpPr>
            <a:spLocks noChangeArrowheads="1"/>
          </p:cNvSpPr>
          <p:nvPr/>
        </p:nvSpPr>
        <p:spPr bwMode="auto">
          <a:xfrm>
            <a:off x="3109913" y="2730501"/>
            <a:ext cx="6035308"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latin typeface="Book Antiqua" panose="02040602050305030304" pitchFamily="18" charset="0"/>
              </a:rPr>
              <a:t>A          B          C          D</a:t>
            </a:r>
          </a:p>
        </p:txBody>
      </p:sp>
      <p:sp>
        <p:nvSpPr>
          <p:cNvPr id="30724" name="Rectangle 3"/>
          <p:cNvSpPr>
            <a:spLocks noChangeArrowheads="1"/>
          </p:cNvSpPr>
          <p:nvPr/>
        </p:nvSpPr>
        <p:spPr bwMode="auto">
          <a:xfrm>
            <a:off x="4940300" y="2730501"/>
            <a:ext cx="559450"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b="1">
                <a:solidFill>
                  <a:schemeClr val="accent2"/>
                </a:solidFill>
                <a:latin typeface="Arial" panose="020B0604020202020204" pitchFamily="34" charset="0"/>
              </a:rPr>
              <a:t>X</a:t>
            </a:r>
          </a:p>
        </p:txBody>
      </p:sp>
      <p:sp>
        <p:nvSpPr>
          <p:cNvPr id="30725" name="Rectangle 4"/>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0726" name="Rectangle 5"/>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406534" name="Rectangle 6"/>
          <p:cNvSpPr>
            <a:spLocks noGrp="1" noChangeArrowheads="1"/>
          </p:cNvSpPr>
          <p:nvPr>
            <p:ph type="title"/>
          </p:nvPr>
        </p:nvSpPr>
        <p:spPr/>
        <p:txBody>
          <a:bodyPr/>
          <a:lstStyle/>
          <a:p>
            <a:pPr>
              <a:defRPr/>
            </a:pPr>
            <a:r>
              <a:rPr lang="en-US"/>
              <a:t>Feedback Inhibition</a:t>
            </a:r>
          </a:p>
        </p:txBody>
      </p:sp>
      <p:sp>
        <p:nvSpPr>
          <p:cNvPr id="30728" name="AutoShape 7"/>
          <p:cNvSpPr>
            <a:spLocks noChangeArrowheads="1"/>
          </p:cNvSpPr>
          <p:nvPr/>
        </p:nvSpPr>
        <p:spPr bwMode="auto">
          <a:xfrm>
            <a:off x="38163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0729" name="Rectangle 8"/>
          <p:cNvSpPr>
            <a:spLocks noChangeArrowheads="1"/>
          </p:cNvSpPr>
          <p:nvPr/>
        </p:nvSpPr>
        <p:spPr bwMode="auto">
          <a:xfrm>
            <a:off x="3644901"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1</a:t>
            </a:r>
          </a:p>
        </p:txBody>
      </p:sp>
      <p:sp>
        <p:nvSpPr>
          <p:cNvPr id="30730" name="Rectangle 9"/>
          <p:cNvSpPr>
            <a:spLocks noChangeArrowheads="1"/>
          </p:cNvSpPr>
          <p:nvPr/>
        </p:nvSpPr>
        <p:spPr bwMode="auto">
          <a:xfrm>
            <a:off x="5321301"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2</a:t>
            </a:r>
          </a:p>
        </p:txBody>
      </p:sp>
      <p:sp>
        <p:nvSpPr>
          <p:cNvPr id="30731" name="AutoShape 10"/>
          <p:cNvSpPr>
            <a:spLocks noChangeArrowheads="1"/>
          </p:cNvSpPr>
          <p:nvPr/>
        </p:nvSpPr>
        <p:spPr bwMode="auto">
          <a:xfrm>
            <a:off x="55689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0732" name="AutoShape 11"/>
          <p:cNvSpPr>
            <a:spLocks noChangeArrowheads="1"/>
          </p:cNvSpPr>
          <p:nvPr/>
        </p:nvSpPr>
        <p:spPr bwMode="auto">
          <a:xfrm>
            <a:off x="73977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0733" name="Rectangle 12"/>
          <p:cNvSpPr>
            <a:spLocks noChangeArrowheads="1"/>
          </p:cNvSpPr>
          <p:nvPr/>
        </p:nvSpPr>
        <p:spPr bwMode="auto">
          <a:xfrm>
            <a:off x="7148514"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3</a:t>
            </a:r>
          </a:p>
        </p:txBody>
      </p:sp>
      <p:sp>
        <p:nvSpPr>
          <p:cNvPr id="30734" name="Rectangle 13"/>
          <p:cNvSpPr>
            <a:spLocks noChangeArrowheads="1"/>
          </p:cNvSpPr>
          <p:nvPr/>
        </p:nvSpPr>
        <p:spPr bwMode="auto">
          <a:xfrm>
            <a:off x="6691313" y="2730501"/>
            <a:ext cx="559450"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b="1">
                <a:solidFill>
                  <a:schemeClr val="accent2"/>
                </a:solidFill>
                <a:latin typeface="Arial" panose="020B0604020202020204" pitchFamily="34" charset="0"/>
              </a:rPr>
              <a:t>X</a:t>
            </a:r>
          </a:p>
        </p:txBody>
      </p:sp>
      <p:sp>
        <p:nvSpPr>
          <p:cNvPr id="30735" name="Rectangle 14"/>
          <p:cNvSpPr>
            <a:spLocks noChangeArrowheads="1"/>
          </p:cNvSpPr>
          <p:nvPr/>
        </p:nvSpPr>
        <p:spPr bwMode="auto">
          <a:xfrm>
            <a:off x="8520113" y="2730501"/>
            <a:ext cx="559450"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b="1">
                <a:solidFill>
                  <a:schemeClr val="accent2"/>
                </a:solidFill>
                <a:latin typeface="Arial" panose="020B0604020202020204" pitchFamily="34" charset="0"/>
              </a:rPr>
              <a:t>X</a:t>
            </a:r>
          </a:p>
        </p:txBody>
      </p:sp>
      <p:grpSp>
        <p:nvGrpSpPr>
          <p:cNvPr id="30736" name="Group 15"/>
          <p:cNvGrpSpPr>
            <a:grpSpLocks/>
          </p:cNvGrpSpPr>
          <p:nvPr/>
        </p:nvGrpSpPr>
        <p:grpSpPr bwMode="auto">
          <a:xfrm>
            <a:off x="2757489" y="3935413"/>
            <a:ext cx="3463925" cy="2011362"/>
            <a:chOff x="777" y="2479"/>
            <a:chExt cx="2182" cy="1267"/>
          </a:xfrm>
        </p:grpSpPr>
        <p:sp>
          <p:nvSpPr>
            <p:cNvPr id="30747" name="Text Box 16"/>
            <p:cNvSpPr txBox="1">
              <a:spLocks noChangeArrowheads="1"/>
            </p:cNvSpPr>
            <p:nvPr/>
          </p:nvSpPr>
          <p:spPr bwMode="auto">
            <a:xfrm>
              <a:off x="777" y="2990"/>
              <a:ext cx="2182" cy="756"/>
            </a:xfrm>
            <a:prstGeom prst="rect">
              <a:avLst/>
            </a:prstGeom>
            <a:solidFill>
              <a:srgbClr val="FF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0000"/>
                  </a:solidFill>
                </a:rPr>
                <a:t>When the amount of D drops, enzyme 1 will no longer be inhibited by it.</a:t>
              </a:r>
            </a:p>
          </p:txBody>
        </p:sp>
        <p:sp>
          <p:nvSpPr>
            <p:cNvPr id="30748" name="Line 17"/>
            <p:cNvSpPr>
              <a:spLocks noChangeShapeType="1"/>
            </p:cNvSpPr>
            <p:nvPr/>
          </p:nvSpPr>
          <p:spPr bwMode="auto">
            <a:xfrm flipV="1">
              <a:off x="1741" y="2479"/>
              <a:ext cx="0" cy="561"/>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 name="Group 18"/>
          <p:cNvGrpSpPr>
            <a:grpSpLocks/>
          </p:cNvGrpSpPr>
          <p:nvPr/>
        </p:nvGrpSpPr>
        <p:grpSpPr bwMode="auto">
          <a:xfrm>
            <a:off x="4943475" y="2732088"/>
            <a:ext cx="528638" cy="762000"/>
            <a:chOff x="2685" y="924"/>
            <a:chExt cx="333" cy="480"/>
          </a:xfrm>
        </p:grpSpPr>
        <p:sp useBgFill="1">
          <p:nvSpPr>
            <p:cNvPr id="30745" name="Rectangle 19"/>
            <p:cNvSpPr>
              <a:spLocks noChangeArrowheads="1"/>
            </p:cNvSpPr>
            <p:nvPr/>
          </p:nvSpPr>
          <p:spPr bwMode="auto">
            <a:xfrm>
              <a:off x="2685" y="983"/>
              <a:ext cx="324" cy="335"/>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0746" name="Text Box 20"/>
            <p:cNvSpPr txBox="1">
              <a:spLocks noChangeArrowheads="1"/>
            </p:cNvSpPr>
            <p:nvPr/>
          </p:nvSpPr>
          <p:spPr bwMode="auto">
            <a:xfrm>
              <a:off x="2687" y="924"/>
              <a:ext cx="331"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latin typeface="Book Antiqua" panose="02040602050305030304" pitchFamily="18" charset="0"/>
                </a:rPr>
                <a:t>B</a:t>
              </a:r>
            </a:p>
          </p:txBody>
        </p:sp>
      </p:grpSp>
      <p:sp useBgFill="1">
        <p:nvSpPr>
          <p:cNvPr id="406549" name="Rectangle 21"/>
          <p:cNvSpPr>
            <a:spLocks noChangeArrowheads="1"/>
          </p:cNvSpPr>
          <p:nvPr/>
        </p:nvSpPr>
        <p:spPr bwMode="auto">
          <a:xfrm>
            <a:off x="6691314" y="2843213"/>
            <a:ext cx="547687" cy="531812"/>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400">
                <a:latin typeface="Book Antiqua" panose="02040602050305030304" pitchFamily="18" charset="0"/>
              </a:rPr>
              <a:t>C</a:t>
            </a:r>
            <a:endParaRPr lang="en-US" altLang="en-US"/>
          </a:p>
        </p:txBody>
      </p:sp>
      <p:sp useBgFill="1">
        <p:nvSpPr>
          <p:cNvPr id="406550" name="Rectangle 22"/>
          <p:cNvSpPr>
            <a:spLocks noChangeArrowheads="1"/>
          </p:cNvSpPr>
          <p:nvPr/>
        </p:nvSpPr>
        <p:spPr bwMode="auto">
          <a:xfrm>
            <a:off x="8499475" y="2843213"/>
            <a:ext cx="547688" cy="531812"/>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400">
                <a:latin typeface="Book Antiqua" panose="02040602050305030304" pitchFamily="18" charset="0"/>
              </a:rPr>
              <a:t>D</a:t>
            </a:r>
            <a:endParaRPr lang="en-US" altLang="en-US"/>
          </a:p>
        </p:txBody>
      </p:sp>
      <p:grpSp>
        <p:nvGrpSpPr>
          <p:cNvPr id="4" name="Group 23"/>
          <p:cNvGrpSpPr>
            <a:grpSpLocks/>
          </p:cNvGrpSpPr>
          <p:nvPr/>
        </p:nvGrpSpPr>
        <p:grpSpPr bwMode="auto">
          <a:xfrm>
            <a:off x="4835525" y="1330325"/>
            <a:ext cx="4668838" cy="996950"/>
            <a:chOff x="2086" y="838"/>
            <a:chExt cx="2941" cy="628"/>
          </a:xfrm>
        </p:grpSpPr>
        <p:sp>
          <p:nvSpPr>
            <p:cNvPr id="30741" name="Text Box 24"/>
            <p:cNvSpPr txBox="1">
              <a:spLocks noChangeArrowheads="1"/>
            </p:cNvSpPr>
            <p:nvPr/>
          </p:nvSpPr>
          <p:spPr bwMode="auto">
            <a:xfrm>
              <a:off x="2086" y="838"/>
              <a:ext cx="2941" cy="288"/>
            </a:xfrm>
            <a:prstGeom prst="rect">
              <a:avLst/>
            </a:prstGeom>
            <a:solidFill>
              <a:srgbClr val="FF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rgbClr val="FF0000"/>
                  </a:solidFill>
                </a:rPr>
                <a:t>B, C, and D can now be synthesized.</a:t>
              </a:r>
            </a:p>
          </p:txBody>
        </p:sp>
        <p:sp>
          <p:nvSpPr>
            <p:cNvPr id="30742" name="Line 25"/>
            <p:cNvSpPr>
              <a:spLocks noChangeShapeType="1"/>
            </p:cNvSpPr>
            <p:nvPr/>
          </p:nvSpPr>
          <p:spPr bwMode="auto">
            <a:xfrm>
              <a:off x="2341" y="1092"/>
              <a:ext cx="0" cy="364"/>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43" name="Line 26"/>
            <p:cNvSpPr>
              <a:spLocks noChangeShapeType="1"/>
            </p:cNvSpPr>
            <p:nvPr/>
          </p:nvSpPr>
          <p:spPr bwMode="auto">
            <a:xfrm>
              <a:off x="2488" y="1082"/>
              <a:ext cx="502" cy="384"/>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744" name="Line 27"/>
            <p:cNvSpPr>
              <a:spLocks noChangeShapeType="1"/>
            </p:cNvSpPr>
            <p:nvPr/>
          </p:nvSpPr>
          <p:spPr bwMode="auto">
            <a:xfrm>
              <a:off x="2665" y="1082"/>
              <a:ext cx="659" cy="285"/>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Tree>
    <p:extLst>
      <p:ext uri="{BB962C8B-B14F-4D97-AF65-F5344CB8AC3E}">
        <p14:creationId xmlns:p14="http://schemas.microsoft.com/office/powerpoint/2010/main" val="28212953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6549"/>
                                        </p:tgtEl>
                                        <p:attrNameLst>
                                          <p:attrName>style.visibility</p:attrName>
                                        </p:attrNameLst>
                                      </p:cBhvr>
                                      <p:to>
                                        <p:strVal val="visible"/>
                                      </p:to>
                                    </p:set>
                                    <p:animEffect transition="in" filter="dissolve">
                                      <p:cBhvr>
                                        <p:cTn id="17" dur="500"/>
                                        <p:tgtEl>
                                          <p:spTgt spid="40654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6550"/>
                                        </p:tgtEl>
                                        <p:attrNameLst>
                                          <p:attrName>style.visibility</p:attrName>
                                        </p:attrNameLst>
                                      </p:cBhvr>
                                      <p:to>
                                        <p:strVal val="visible"/>
                                      </p:to>
                                    </p:set>
                                    <p:animEffect transition="in" filter="dissolve">
                                      <p:cBhvr>
                                        <p:cTn id="22" dur="500"/>
                                        <p:tgtEl>
                                          <p:spTgt spid="4065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49" grpId="0" animBg="1" autoUpdateAnimBg="0"/>
      <p:bldP spid="406550"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0636665-D27C-4F72-9F70-30ACB28DDEC2}" type="slidenum">
              <a:rPr lang="en-US" altLang="en-US" sz="1800"/>
              <a:pPr/>
              <a:t>28</a:t>
            </a:fld>
            <a:endParaRPr lang="en-US" altLang="en-US" sz="1800"/>
          </a:p>
        </p:txBody>
      </p:sp>
      <p:sp>
        <p:nvSpPr>
          <p:cNvPr id="31747" name="Rectangle 14"/>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1748" name="Rectangle 1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75788" name="Rectangle 12"/>
          <p:cNvSpPr>
            <a:spLocks noGrp="1" noChangeArrowheads="1"/>
          </p:cNvSpPr>
          <p:nvPr>
            <p:ph type="title"/>
          </p:nvPr>
        </p:nvSpPr>
        <p:spPr/>
        <p:txBody>
          <a:bodyPr/>
          <a:lstStyle/>
          <a:p>
            <a:pPr>
              <a:defRPr/>
            </a:pPr>
            <a:r>
              <a:rPr lang="en-US"/>
              <a:t>Feedback Inhibition</a:t>
            </a:r>
          </a:p>
        </p:txBody>
      </p:sp>
      <p:sp>
        <p:nvSpPr>
          <p:cNvPr id="31750" name="Rectangle 11"/>
          <p:cNvSpPr>
            <a:spLocks noChangeArrowheads="1"/>
          </p:cNvSpPr>
          <p:nvPr/>
        </p:nvSpPr>
        <p:spPr bwMode="auto">
          <a:xfrm>
            <a:off x="3109913" y="2730501"/>
            <a:ext cx="6035308"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latin typeface="Book Antiqua" panose="02040602050305030304" pitchFamily="18" charset="0"/>
              </a:rPr>
              <a:t>A          B          C          D</a:t>
            </a:r>
          </a:p>
        </p:txBody>
      </p:sp>
      <p:sp>
        <p:nvSpPr>
          <p:cNvPr id="31751" name="AutoShape 10"/>
          <p:cNvSpPr>
            <a:spLocks noChangeArrowheads="1"/>
          </p:cNvSpPr>
          <p:nvPr/>
        </p:nvSpPr>
        <p:spPr bwMode="auto">
          <a:xfrm>
            <a:off x="38163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1752" name="Rectangle 9"/>
          <p:cNvSpPr>
            <a:spLocks noChangeArrowheads="1"/>
          </p:cNvSpPr>
          <p:nvPr/>
        </p:nvSpPr>
        <p:spPr bwMode="auto">
          <a:xfrm>
            <a:off x="3644901"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1</a:t>
            </a:r>
          </a:p>
        </p:txBody>
      </p:sp>
      <p:sp>
        <p:nvSpPr>
          <p:cNvPr id="31753" name="Rectangle 8"/>
          <p:cNvSpPr>
            <a:spLocks noChangeArrowheads="1"/>
          </p:cNvSpPr>
          <p:nvPr/>
        </p:nvSpPr>
        <p:spPr bwMode="auto">
          <a:xfrm>
            <a:off x="5321301"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2</a:t>
            </a:r>
          </a:p>
        </p:txBody>
      </p:sp>
      <p:sp>
        <p:nvSpPr>
          <p:cNvPr id="31754" name="AutoShape 7"/>
          <p:cNvSpPr>
            <a:spLocks noChangeArrowheads="1"/>
          </p:cNvSpPr>
          <p:nvPr/>
        </p:nvSpPr>
        <p:spPr bwMode="auto">
          <a:xfrm>
            <a:off x="55689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1755" name="AutoShape 6"/>
          <p:cNvSpPr>
            <a:spLocks noChangeArrowheads="1"/>
          </p:cNvSpPr>
          <p:nvPr/>
        </p:nvSpPr>
        <p:spPr bwMode="auto">
          <a:xfrm>
            <a:off x="7397750" y="2901950"/>
            <a:ext cx="1054100" cy="368300"/>
          </a:xfrm>
          <a:prstGeom prst="rightArrow">
            <a:avLst>
              <a:gd name="adj1" fmla="val 50000"/>
              <a:gd name="adj2" fmla="val 105963"/>
            </a:avLst>
          </a:prstGeom>
          <a:solidFill>
            <a:schemeClr val="accent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31756" name="Rectangle 5"/>
          <p:cNvSpPr>
            <a:spLocks noChangeArrowheads="1"/>
          </p:cNvSpPr>
          <p:nvPr/>
        </p:nvSpPr>
        <p:spPr bwMode="auto">
          <a:xfrm>
            <a:off x="7148514" y="3338513"/>
            <a:ext cx="1485985"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Book Antiqua" panose="02040602050305030304" pitchFamily="18" charset="0"/>
              </a:rPr>
              <a:t>enzyme 3</a:t>
            </a:r>
          </a:p>
        </p:txBody>
      </p:sp>
      <p:sp>
        <p:nvSpPr>
          <p:cNvPr id="31757" name="Arc 4"/>
          <p:cNvSpPr>
            <a:spLocks/>
          </p:cNvSpPr>
          <p:nvPr/>
        </p:nvSpPr>
        <p:spPr bwMode="auto">
          <a:xfrm>
            <a:off x="4614864" y="3454400"/>
            <a:ext cx="4143375" cy="908050"/>
          </a:xfrm>
          <a:custGeom>
            <a:avLst/>
            <a:gdLst>
              <a:gd name="T0" fmla="*/ 2147483647 w 39922"/>
              <a:gd name="T1" fmla="*/ 0 h 21600"/>
              <a:gd name="T2" fmla="*/ 0 w 39922"/>
              <a:gd name="T3" fmla="*/ 2147483647 h 21600"/>
              <a:gd name="T4" fmla="*/ 2147483647 w 39922"/>
              <a:gd name="T5" fmla="*/ 0 h 21600"/>
              <a:gd name="T6" fmla="*/ 0 60000 65536"/>
              <a:gd name="T7" fmla="*/ 0 60000 65536"/>
              <a:gd name="T8" fmla="*/ 0 60000 65536"/>
              <a:gd name="T9" fmla="*/ 0 w 39922"/>
              <a:gd name="T10" fmla="*/ 0 h 21600"/>
              <a:gd name="T11" fmla="*/ 39922 w 39922"/>
              <a:gd name="T12" fmla="*/ 21600 h 21600"/>
            </a:gdLst>
            <a:ahLst/>
            <a:cxnLst>
              <a:cxn ang="T6">
                <a:pos x="T0" y="T1"/>
              </a:cxn>
              <a:cxn ang="T7">
                <a:pos x="T2" y="T3"/>
              </a:cxn>
              <a:cxn ang="T8">
                <a:pos x="T4" y="T5"/>
              </a:cxn>
            </a:cxnLst>
            <a:rect l="T9" t="T10" r="T11" b="T12"/>
            <a:pathLst>
              <a:path w="39922" h="21600" fill="none" extrusionOk="0">
                <a:moveTo>
                  <a:pt x="39922" y="0"/>
                </a:moveTo>
                <a:cubicBezTo>
                  <a:pt x="39922" y="11929"/>
                  <a:pt x="30251" y="21600"/>
                  <a:pt x="18322" y="21600"/>
                </a:cubicBezTo>
                <a:cubicBezTo>
                  <a:pt x="10870" y="21600"/>
                  <a:pt x="3945" y="17759"/>
                  <a:pt x="-1" y="11439"/>
                </a:cubicBezTo>
              </a:path>
              <a:path w="39922" h="21600" stroke="0" extrusionOk="0">
                <a:moveTo>
                  <a:pt x="39922" y="0"/>
                </a:moveTo>
                <a:cubicBezTo>
                  <a:pt x="39922" y="11929"/>
                  <a:pt x="30251" y="21600"/>
                  <a:pt x="18322" y="21600"/>
                </a:cubicBezTo>
                <a:cubicBezTo>
                  <a:pt x="10870" y="21600"/>
                  <a:pt x="3945" y="17759"/>
                  <a:pt x="-1" y="11439"/>
                </a:cubicBezTo>
                <a:lnTo>
                  <a:pt x="18322" y="0"/>
                </a:lnTo>
                <a:lnTo>
                  <a:pt x="39922" y="0"/>
                </a:lnTo>
                <a:close/>
              </a:path>
            </a:pathLst>
          </a:custGeom>
          <a:noFill/>
          <a:ln w="12700" cap="rnd">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58" name="Rectangle 3"/>
          <p:cNvSpPr>
            <a:spLocks noChangeArrowheads="1"/>
          </p:cNvSpPr>
          <p:nvPr/>
        </p:nvSpPr>
        <p:spPr bwMode="auto">
          <a:xfrm>
            <a:off x="4025900" y="3262314"/>
            <a:ext cx="559450"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b="1">
                <a:solidFill>
                  <a:schemeClr val="accent2"/>
                </a:solidFill>
                <a:latin typeface="Arial" panose="020B0604020202020204" pitchFamily="34" charset="0"/>
              </a:rPr>
              <a:t>X</a:t>
            </a:r>
          </a:p>
        </p:txBody>
      </p:sp>
      <p:sp>
        <p:nvSpPr>
          <p:cNvPr id="31759" name="Text Box 2"/>
          <p:cNvSpPr txBox="1">
            <a:spLocks noChangeArrowheads="1"/>
          </p:cNvSpPr>
          <p:nvPr/>
        </p:nvSpPr>
        <p:spPr bwMode="auto">
          <a:xfrm>
            <a:off x="3271839" y="4964114"/>
            <a:ext cx="5557837" cy="830997"/>
          </a:xfrm>
          <a:prstGeom prst="rect">
            <a:avLst/>
          </a:prstGeom>
          <a:solidFill>
            <a:srgbClr val="FFFF00"/>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solidFill>
                  <a:srgbClr val="FF0000"/>
                </a:solidFill>
              </a:rPr>
              <a:t>As D begins to increase, it inhibits enzyme 1 again and the cycle repeats itself.</a:t>
            </a:r>
          </a:p>
        </p:txBody>
      </p:sp>
    </p:spTree>
    <p:extLst>
      <p:ext uri="{BB962C8B-B14F-4D97-AF65-F5344CB8AC3E}">
        <p14:creationId xmlns:p14="http://schemas.microsoft.com/office/powerpoint/2010/main" val="3301849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Grp="1" noChangeArrowheads="1"/>
          </p:cNvSpPr>
          <p:nvPr>
            <p:ph type="ctrTitle"/>
          </p:nvPr>
        </p:nvSpPr>
        <p:spPr/>
        <p:txBody>
          <a:bodyPr/>
          <a:lstStyle/>
          <a:p>
            <a:r>
              <a:rPr lang="en-GB" altLang="en-US" b="1"/>
              <a:t>ENZYME INHIBITION</a:t>
            </a:r>
          </a:p>
        </p:txBody>
      </p:sp>
    </p:spTree>
    <p:extLst>
      <p:ext uri="{BB962C8B-B14F-4D97-AF65-F5344CB8AC3E}">
        <p14:creationId xmlns:p14="http://schemas.microsoft.com/office/powerpoint/2010/main" val="3202096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1981200" y="381001"/>
            <a:ext cx="7374968"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                  Examples of each type of metabolism:</a:t>
            </a:r>
          </a:p>
          <a:p>
            <a:endParaRPr lang="en-US" altLang="en-US"/>
          </a:p>
          <a:p>
            <a:r>
              <a:rPr lang="en-US" altLang="en-US"/>
              <a:t>Anabolic Pathways				Catabolic Pathways</a:t>
            </a:r>
          </a:p>
          <a:p>
            <a:endParaRPr lang="en-US" altLang="en-US"/>
          </a:p>
          <a:p>
            <a:r>
              <a:rPr lang="en-US" altLang="en-US"/>
              <a:t>Protein Biosynthesis				Glycolysis</a:t>
            </a:r>
          </a:p>
          <a:p>
            <a:r>
              <a:rPr lang="en-US" altLang="en-US"/>
              <a:t>Glycogenesis					TCA (Krebs cycle)</a:t>
            </a:r>
          </a:p>
          <a:p>
            <a:r>
              <a:rPr lang="en-US" altLang="en-US"/>
              <a:t>Gluconeogenesis				ß-oxidation</a:t>
            </a:r>
          </a:p>
          <a:p>
            <a:r>
              <a:rPr lang="en-US" altLang="en-US"/>
              <a:t>Fatty Acid Synthesis				Respiratory Chain</a:t>
            </a:r>
          </a:p>
          <a:p>
            <a:endParaRPr lang="en-US" altLang="en-US"/>
          </a:p>
          <a:p>
            <a:endParaRPr lang="en-US" altLang="en-US"/>
          </a:p>
          <a:p>
            <a:r>
              <a:rPr lang="en-US" altLang="en-US"/>
              <a:t>Other useful generalizations:</a:t>
            </a:r>
          </a:p>
          <a:p>
            <a:endParaRPr lang="en-US" altLang="en-US"/>
          </a:p>
          <a:p>
            <a:r>
              <a:rPr lang="en-US" altLang="en-US"/>
              <a:t>Some of the steps in the anabolic path (going “uphill”) may not be</a:t>
            </a:r>
          </a:p>
          <a:p>
            <a:r>
              <a:rPr lang="en-US" altLang="en-US"/>
              <a:t>identical to the catabolic path--but some are shared.</a:t>
            </a:r>
          </a:p>
          <a:p>
            <a:endParaRPr lang="en-US" altLang="en-US"/>
          </a:p>
          <a:p>
            <a:endParaRPr lang="en-US" altLang="en-US"/>
          </a:p>
        </p:txBody>
      </p:sp>
      <p:sp>
        <p:nvSpPr>
          <p:cNvPr id="23555" name="AutoShape 3"/>
          <p:cNvSpPr>
            <a:spLocks noChangeArrowheads="1"/>
          </p:cNvSpPr>
          <p:nvPr/>
        </p:nvSpPr>
        <p:spPr bwMode="auto">
          <a:xfrm>
            <a:off x="5105400" y="1905000"/>
            <a:ext cx="2209800" cy="1447800"/>
          </a:xfrm>
          <a:prstGeom prst="leftArrowCallout">
            <a:avLst>
              <a:gd name="adj1" fmla="val 25000"/>
              <a:gd name="adj2" fmla="val 25000"/>
              <a:gd name="adj3" fmla="val 25439"/>
              <a:gd name="adj4" fmla="val 6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Text Box 4"/>
          <p:cNvSpPr txBox="1">
            <a:spLocks noChangeArrowheads="1"/>
          </p:cNvSpPr>
          <p:nvPr/>
        </p:nvSpPr>
        <p:spPr bwMode="auto">
          <a:xfrm>
            <a:off x="5927726" y="2005014"/>
            <a:ext cx="138271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latin typeface="Helvetica" panose="020B0604020202020204" pitchFamily="34" charset="0"/>
              </a:rPr>
              <a:t>ATP</a:t>
            </a:r>
          </a:p>
          <a:p>
            <a:r>
              <a:rPr lang="en-US" altLang="en-US" sz="2000">
                <a:latin typeface="Helvetica" panose="020B0604020202020204" pitchFamily="34" charset="0"/>
              </a:rPr>
              <a:t>Generated</a:t>
            </a:r>
          </a:p>
          <a:p>
            <a:r>
              <a:rPr lang="en-US" altLang="en-US" sz="2000">
                <a:latin typeface="Helvetica" panose="020B0604020202020204" pitchFamily="34" charset="0"/>
              </a:rPr>
              <a:t>Provides</a:t>
            </a:r>
          </a:p>
          <a:p>
            <a:r>
              <a:rPr lang="en-US" altLang="en-US" sz="2000">
                <a:latin typeface="Helvetica" panose="020B0604020202020204" pitchFamily="34" charset="0"/>
              </a:rPr>
              <a:t>Energy</a:t>
            </a:r>
          </a:p>
        </p:txBody>
      </p:sp>
      <p:sp>
        <p:nvSpPr>
          <p:cNvPr id="23557" name="Text Box 5"/>
          <p:cNvSpPr txBox="1">
            <a:spLocks noChangeArrowheads="1"/>
          </p:cNvSpPr>
          <p:nvPr/>
        </p:nvSpPr>
        <p:spPr bwMode="auto">
          <a:xfrm>
            <a:off x="5181601" y="2438401"/>
            <a:ext cx="720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latin typeface="Helvetica" panose="020B0604020202020204" pitchFamily="34" charset="0"/>
              </a:rPr>
              <a:t>FOR</a:t>
            </a:r>
          </a:p>
        </p:txBody>
      </p:sp>
    </p:spTree>
    <p:extLst>
      <p:ext uri="{BB962C8B-B14F-4D97-AF65-F5344CB8AC3E}">
        <p14:creationId xmlns:p14="http://schemas.microsoft.com/office/powerpoint/2010/main" val="3765399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fr-FR" altLang="en-US" b="1"/>
              <a:t>Inhibitors</a:t>
            </a:r>
          </a:p>
        </p:txBody>
      </p:sp>
      <p:sp>
        <p:nvSpPr>
          <p:cNvPr id="59395" name="Rectangle 3"/>
          <p:cNvSpPr>
            <a:spLocks noGrp="1" noChangeArrowheads="1"/>
          </p:cNvSpPr>
          <p:nvPr>
            <p:ph type="body" idx="1"/>
          </p:nvPr>
        </p:nvSpPr>
        <p:spPr/>
        <p:txBody>
          <a:bodyPr/>
          <a:lstStyle/>
          <a:p>
            <a:r>
              <a:rPr lang="en-GB" altLang="en-US"/>
              <a:t>Inhibitors are chemicals that reduce the rate of enzymic reactions</a:t>
            </a:r>
          </a:p>
          <a:p>
            <a:r>
              <a:rPr lang="en-GB" altLang="en-US"/>
              <a:t>The are usually specific and they work at low concentrations</a:t>
            </a:r>
          </a:p>
          <a:p>
            <a:r>
              <a:rPr lang="en-GB" altLang="en-US"/>
              <a:t>They block the enzyme but they do not usually destroy it</a:t>
            </a:r>
          </a:p>
          <a:p>
            <a:r>
              <a:rPr lang="en-GB" altLang="en-US"/>
              <a:t>Many drugs and poisons are inhibitors of enzymes in the nervous system</a:t>
            </a:r>
            <a:endParaRPr lang="fr-FR" altLang="en-US"/>
          </a:p>
        </p:txBody>
      </p:sp>
    </p:spTree>
    <p:extLst>
      <p:ext uri="{BB962C8B-B14F-4D97-AF65-F5344CB8AC3E}">
        <p14:creationId xmlns:p14="http://schemas.microsoft.com/office/powerpoint/2010/main" val="28652476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297728" presetClass="entr" presetSubtype="48151232" fill="hold" grpId="0" nodeType="clickEffect">
                                  <p:stCondLst>
                                    <p:cond delay="0"/>
                                  </p:stCondLst>
                                  <p:childTnLst>
                                    <p:set>
                                      <p:cBhvr>
                                        <p:cTn id="6" dur="1" fill="hold">
                                          <p:stCondLst>
                                            <p:cond delay="499"/>
                                          </p:stCondLst>
                                        </p:cTn>
                                        <p:tgtEl>
                                          <p:spTgt spid="593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2297728" presetClass="entr" presetSubtype="48151232" fill="hold" grpId="0" nodeType="clickEffect">
                                  <p:stCondLst>
                                    <p:cond delay="0"/>
                                  </p:stCondLst>
                                  <p:childTnLst>
                                    <p:set>
                                      <p:cBhvr>
                                        <p:cTn id="10" dur="1" fill="hold">
                                          <p:stCondLst>
                                            <p:cond delay="499"/>
                                          </p:stCondLst>
                                        </p:cTn>
                                        <p:tgtEl>
                                          <p:spTgt spid="593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52297728" presetClass="entr" presetSubtype="48151232" fill="hold" grpId="0" nodeType="clickEffect">
                                  <p:stCondLst>
                                    <p:cond delay="0"/>
                                  </p:stCondLst>
                                  <p:childTnLst>
                                    <p:set>
                                      <p:cBhvr>
                                        <p:cTn id="14" dur="1" fill="hold">
                                          <p:stCondLst>
                                            <p:cond delay="499"/>
                                          </p:stCondLst>
                                        </p:cTn>
                                        <p:tgtEl>
                                          <p:spTgt spid="593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52297728" presetClass="entr" presetSubtype="48151232" fill="hold" grpId="0" nodeType="clickEffect">
                                  <p:stCondLst>
                                    <p:cond delay="0"/>
                                  </p:stCondLst>
                                  <p:childTnLst>
                                    <p:set>
                                      <p:cBhvr>
                                        <p:cTn id="18" dur="1" fill="hold">
                                          <p:stCondLst>
                                            <p:cond delay="499"/>
                                          </p:stCondLst>
                                        </p:cTn>
                                        <p:tgtEl>
                                          <p:spTgt spid="593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altLang="en-US" b="1"/>
              <a:t>The effect of enzyme inhibition</a:t>
            </a:r>
            <a:endParaRPr lang="fr-FR" altLang="en-US" b="1"/>
          </a:p>
        </p:txBody>
      </p:sp>
      <p:sp>
        <p:nvSpPr>
          <p:cNvPr id="45059" name="Rectangle 3"/>
          <p:cNvSpPr>
            <a:spLocks noGrp="1" noChangeArrowheads="1"/>
          </p:cNvSpPr>
          <p:nvPr>
            <p:ph type="body" idx="1"/>
          </p:nvPr>
        </p:nvSpPr>
        <p:spPr/>
        <p:txBody>
          <a:bodyPr/>
          <a:lstStyle/>
          <a:p>
            <a:r>
              <a:rPr lang="en-GB" altLang="en-US" b="1"/>
              <a:t>Irreversible inhibitors: </a:t>
            </a:r>
            <a:r>
              <a:rPr lang="en-GB" altLang="en-US"/>
              <a:t>Combine with the functional groups of the amino acids in the active site, irreversibly</a:t>
            </a:r>
            <a:endParaRPr lang="en-GB" altLang="en-US" b="1"/>
          </a:p>
          <a:p>
            <a:pPr>
              <a:buFont typeface="Wingdings" panose="05000000000000000000" pitchFamily="2" charset="2"/>
              <a:buNone/>
            </a:pPr>
            <a:r>
              <a:rPr lang="en-GB" altLang="en-US" b="1"/>
              <a:t>Examples:</a:t>
            </a:r>
            <a:r>
              <a:rPr lang="en-GB" altLang="en-US"/>
              <a:t> nerve gases and pesticides, containing organophosphorus, combine with serine residues in the enzyme acetylcholine esterase</a:t>
            </a:r>
            <a:endParaRPr lang="fr-FR" altLang="en-US"/>
          </a:p>
        </p:txBody>
      </p:sp>
    </p:spTree>
    <p:extLst>
      <p:ext uri="{BB962C8B-B14F-4D97-AF65-F5344CB8AC3E}">
        <p14:creationId xmlns:p14="http://schemas.microsoft.com/office/powerpoint/2010/main" val="16115149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6572" presetClass="entr" presetSubtype="52309664" fill="hold" grpId="0" nodeType="clickEffect">
                                  <p:stCondLst>
                                    <p:cond delay="0"/>
                                  </p:stCondLst>
                                  <p:childTnLst>
                                    <p:set>
                                      <p:cBhvr>
                                        <p:cTn id="6" dur="1" fill="hold">
                                          <p:stCondLst>
                                            <p:cond delay="499"/>
                                          </p:stCondLst>
                                        </p:cTn>
                                        <p:tgtEl>
                                          <p:spTgt spid="450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96572" presetClass="entr" presetSubtype="52309664" fill="hold" grpId="0" nodeType="clickEffect">
                                  <p:stCondLst>
                                    <p:cond delay="0"/>
                                  </p:stCondLst>
                                  <p:childTnLst>
                                    <p:set>
                                      <p:cBhvr>
                                        <p:cTn id="10" dur="1" fill="hold">
                                          <p:stCondLst>
                                            <p:cond delay="499"/>
                                          </p:stCondLst>
                                        </p:cTn>
                                        <p:tgtEl>
                                          <p:spTgt spid="450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GB" altLang="en-US" b="1"/>
              <a:t>The effect of enzyme inhibition</a:t>
            </a:r>
            <a:endParaRPr lang="fr-FR" altLang="en-US" b="1"/>
          </a:p>
        </p:txBody>
      </p:sp>
      <p:sp>
        <p:nvSpPr>
          <p:cNvPr id="46083" name="Rectangle 3"/>
          <p:cNvSpPr>
            <a:spLocks noGrp="1" noChangeArrowheads="1"/>
          </p:cNvSpPr>
          <p:nvPr>
            <p:ph type="body" idx="1"/>
          </p:nvPr>
        </p:nvSpPr>
        <p:spPr/>
        <p:txBody>
          <a:bodyPr/>
          <a:lstStyle/>
          <a:p>
            <a:r>
              <a:rPr lang="en-GB" altLang="en-US" b="1" dirty="0"/>
              <a:t>Reversible inhibitors:</a:t>
            </a:r>
            <a:r>
              <a:rPr lang="en-GB" altLang="en-US" dirty="0"/>
              <a:t> These can be washed out of the solution of enzyme by dialysis. </a:t>
            </a:r>
          </a:p>
          <a:p>
            <a:pPr>
              <a:buFont typeface="Wingdings" panose="05000000000000000000" pitchFamily="2" charset="2"/>
              <a:buNone/>
            </a:pPr>
            <a:r>
              <a:rPr lang="en-GB" altLang="en-US" dirty="0"/>
              <a:t>There are two categories: </a:t>
            </a:r>
          </a:p>
          <a:p>
            <a:pPr lvl="3"/>
            <a:r>
              <a:rPr lang="en-GB" altLang="en-US" sz="2400" dirty="0" err="1"/>
              <a:t>Competative</a:t>
            </a:r>
            <a:r>
              <a:rPr lang="en-GB" altLang="en-US" sz="2400" dirty="0"/>
              <a:t> </a:t>
            </a:r>
          </a:p>
          <a:p>
            <a:pPr lvl="3"/>
            <a:r>
              <a:rPr lang="en-GB" altLang="en-US" sz="2400" dirty="0"/>
              <a:t>Non </a:t>
            </a:r>
            <a:r>
              <a:rPr lang="en-GB" altLang="en-US" sz="2400" dirty="0" err="1"/>
              <a:t>Competative</a:t>
            </a:r>
            <a:endParaRPr lang="fr-FR" altLang="en-US" sz="2400" dirty="0"/>
          </a:p>
        </p:txBody>
      </p:sp>
    </p:spTree>
    <p:extLst>
      <p:ext uri="{BB962C8B-B14F-4D97-AF65-F5344CB8AC3E}">
        <p14:creationId xmlns:p14="http://schemas.microsoft.com/office/powerpoint/2010/main" val="11698545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7164" presetClass="entr" presetSubtype="52312708" fill="hold" grpId="0" nodeType="clickEffect">
                                  <p:stCondLst>
                                    <p:cond delay="0"/>
                                  </p:stCondLst>
                                  <p:childTnLst>
                                    <p:set>
                                      <p:cBhvr>
                                        <p:cTn id="6" dur="1" fill="hold">
                                          <p:stCondLst>
                                            <p:cond delay="499"/>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97164" presetClass="entr" presetSubtype="52312708" fill="hold" grpId="0" nodeType="clickEffect">
                                  <p:stCondLst>
                                    <p:cond delay="0"/>
                                  </p:stCondLst>
                                  <p:childTnLst>
                                    <p:set>
                                      <p:cBhvr>
                                        <p:cTn id="10" dur="1" fill="hold">
                                          <p:stCondLst>
                                            <p:cond delay="499"/>
                                          </p:stCondLst>
                                        </p:cTn>
                                        <p:tgtEl>
                                          <p:spTgt spid="46083">
                                            <p:txEl>
                                              <p:pRg st="1" end="1"/>
                                            </p:txEl>
                                          </p:spTgt>
                                        </p:tgtEl>
                                        <p:attrNameLst>
                                          <p:attrName>style.visibility</p:attrName>
                                        </p:attrNameLst>
                                      </p:cBhvr>
                                      <p:to>
                                        <p:strVal val="visible"/>
                                      </p:to>
                                    </p:set>
                                  </p:childTnLst>
                                </p:cTn>
                              </p:par>
                              <p:par>
                                <p:cTn id="11" presetID="1297164" presetClass="entr" presetSubtype="52312708" fill="hold" grpId="0" nodeType="withEffect">
                                  <p:stCondLst>
                                    <p:cond delay="0"/>
                                  </p:stCondLst>
                                  <p:childTnLst>
                                    <p:set>
                                      <p:cBhvr>
                                        <p:cTn id="12" dur="1" fill="hold">
                                          <p:stCondLst>
                                            <p:cond delay="499"/>
                                          </p:stCondLst>
                                        </p:cTn>
                                        <p:tgtEl>
                                          <p:spTgt spid="46083">
                                            <p:txEl>
                                              <p:pRg st="2" end="2"/>
                                            </p:txEl>
                                          </p:spTgt>
                                        </p:tgtEl>
                                        <p:attrNameLst>
                                          <p:attrName>style.visibility</p:attrName>
                                        </p:attrNameLst>
                                      </p:cBhvr>
                                      <p:to>
                                        <p:strVal val="visible"/>
                                      </p:to>
                                    </p:set>
                                  </p:childTnLst>
                                </p:cTn>
                              </p:par>
                              <p:par>
                                <p:cTn id="13" presetID="1297164" presetClass="entr" presetSubtype="52312708" fill="hold" grpId="0" nodeType="withEffect">
                                  <p:stCondLst>
                                    <p:cond delay="0"/>
                                  </p:stCondLst>
                                  <p:childTnLst>
                                    <p:set>
                                      <p:cBhvr>
                                        <p:cTn id="14" dur="1" fill="hold">
                                          <p:stCondLst>
                                            <p:cond delay="499"/>
                                          </p:stCondLst>
                                        </p:cTn>
                                        <p:tgtEl>
                                          <p:spTgt spid="460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GB" altLang="en-US" b="1"/>
              <a:t>The effect of enzyme inhibition</a:t>
            </a:r>
            <a:endParaRPr lang="fr-FR" altLang="en-US" b="1"/>
          </a:p>
        </p:txBody>
      </p:sp>
      <p:sp>
        <p:nvSpPr>
          <p:cNvPr id="47107" name="Rectangle 3"/>
          <p:cNvSpPr>
            <a:spLocks noGrp="1" noChangeArrowheads="1"/>
          </p:cNvSpPr>
          <p:nvPr>
            <p:ph type="body" idx="1"/>
          </p:nvPr>
        </p:nvSpPr>
        <p:spPr>
          <a:xfrm>
            <a:off x="149753" y="1296195"/>
            <a:ext cx="4194175" cy="4154488"/>
          </a:xfrm>
        </p:spPr>
        <p:txBody>
          <a:bodyPr/>
          <a:lstStyle/>
          <a:p>
            <a:pPr marL="609600" indent="-609600">
              <a:buFont typeface="Wingdings" panose="05000000000000000000" pitchFamily="2" charset="2"/>
              <a:buAutoNum type="arabicPeriod"/>
            </a:pPr>
            <a:r>
              <a:rPr lang="en-GB" altLang="en-US" b="1" dirty="0"/>
              <a:t>Competitive: </a:t>
            </a:r>
            <a:r>
              <a:rPr lang="en-GB" altLang="en-US" dirty="0"/>
              <a:t>These compete with the substrate molecules for the active site</a:t>
            </a:r>
          </a:p>
          <a:p>
            <a:pPr marL="609600" indent="-609600">
              <a:buNone/>
            </a:pPr>
            <a:r>
              <a:rPr lang="en-GB" altLang="en-US" dirty="0"/>
              <a:t>The inhibitor’s action is proportional to its concentration</a:t>
            </a:r>
          </a:p>
          <a:p>
            <a:pPr marL="609600" indent="-609600">
              <a:buNone/>
            </a:pPr>
            <a:r>
              <a:rPr lang="en-GB" altLang="en-US" dirty="0"/>
              <a:t>Resembles the substrate’s structure closely</a:t>
            </a:r>
            <a:endParaRPr lang="fr-FR" altLang="en-US" dirty="0"/>
          </a:p>
        </p:txBody>
      </p:sp>
      <p:grpSp>
        <p:nvGrpSpPr>
          <p:cNvPr id="47121" name="Group 17"/>
          <p:cNvGrpSpPr>
            <a:grpSpLocks/>
          </p:cNvGrpSpPr>
          <p:nvPr/>
        </p:nvGrpSpPr>
        <p:grpSpPr bwMode="auto">
          <a:xfrm>
            <a:off x="6770688" y="1395414"/>
            <a:ext cx="4318000" cy="1978025"/>
            <a:chOff x="2900" y="1761"/>
            <a:chExt cx="2410" cy="1086"/>
          </a:xfrm>
        </p:grpSpPr>
        <p:grpSp>
          <p:nvGrpSpPr>
            <p:cNvPr id="47119" name="Group 15"/>
            <p:cNvGrpSpPr>
              <a:grpSpLocks/>
            </p:cNvGrpSpPr>
            <p:nvPr/>
          </p:nvGrpSpPr>
          <p:grpSpPr bwMode="auto">
            <a:xfrm>
              <a:off x="2911" y="1776"/>
              <a:ext cx="2378" cy="1039"/>
              <a:chOff x="2911" y="1678"/>
              <a:chExt cx="2378" cy="1039"/>
            </a:xfrm>
          </p:grpSpPr>
          <p:grpSp>
            <p:nvGrpSpPr>
              <p:cNvPr id="47110" name="Group 6"/>
              <p:cNvGrpSpPr>
                <a:grpSpLocks/>
              </p:cNvGrpSpPr>
              <p:nvPr/>
            </p:nvGrpSpPr>
            <p:grpSpPr bwMode="auto">
              <a:xfrm>
                <a:off x="3638" y="1769"/>
                <a:ext cx="335" cy="109"/>
                <a:chOff x="5805" y="5385"/>
                <a:chExt cx="615" cy="135"/>
              </a:xfrm>
            </p:grpSpPr>
            <p:sp>
              <p:nvSpPr>
                <p:cNvPr id="47111" name="Line 7"/>
                <p:cNvSpPr>
                  <a:spLocks noChangeShapeType="1"/>
                </p:cNvSpPr>
                <p:nvPr/>
              </p:nvSpPr>
              <p:spPr bwMode="auto">
                <a:xfrm>
                  <a:off x="5865" y="5385"/>
                  <a:ext cx="55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12" name="Line 8"/>
                <p:cNvSpPr>
                  <a:spLocks noChangeShapeType="1"/>
                </p:cNvSpPr>
                <p:nvPr/>
              </p:nvSpPr>
              <p:spPr bwMode="auto">
                <a:xfrm flipH="1">
                  <a:off x="5805" y="5520"/>
                  <a:ext cx="55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7113" name="Text Box 9"/>
              <p:cNvSpPr txBox="1">
                <a:spLocks noChangeArrowheads="1"/>
              </p:cNvSpPr>
              <p:nvPr/>
            </p:nvSpPr>
            <p:spPr bwMode="auto">
              <a:xfrm>
                <a:off x="4080" y="2085"/>
                <a:ext cx="1209"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000">
                    <a:latin typeface="Arial" panose="020B0604020202020204" pitchFamily="34" charset="0"/>
                  </a:rPr>
                  <a:t>Enzyme inhibitor complex</a:t>
                </a:r>
                <a:endParaRPr lang="fr-FR" altLang="en-US" sz="2000"/>
              </a:p>
            </p:txBody>
          </p:sp>
          <p:sp>
            <p:nvSpPr>
              <p:cNvPr id="47114" name="Text Box 10"/>
              <p:cNvSpPr txBox="1">
                <a:spLocks noChangeArrowheads="1"/>
              </p:cNvSpPr>
              <p:nvPr/>
            </p:nvSpPr>
            <p:spPr bwMode="auto">
              <a:xfrm>
                <a:off x="2911" y="2109"/>
                <a:ext cx="801" cy="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000">
                    <a:latin typeface="Arial" panose="020B0604020202020204" pitchFamily="34" charset="0"/>
                  </a:rPr>
                  <a:t>Reversible reaction</a:t>
                </a:r>
                <a:endParaRPr lang="fr-FR" altLang="en-US" sz="2000"/>
              </a:p>
            </p:txBody>
          </p:sp>
          <p:sp>
            <p:nvSpPr>
              <p:cNvPr id="47115" name="Line 11"/>
              <p:cNvSpPr>
                <a:spLocks noChangeShapeType="1"/>
              </p:cNvSpPr>
              <p:nvPr/>
            </p:nvSpPr>
            <p:spPr bwMode="auto">
              <a:xfrm flipV="1">
                <a:off x="3597" y="1891"/>
                <a:ext cx="221" cy="3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6" name="Line 12"/>
              <p:cNvSpPr>
                <a:spLocks noChangeShapeType="1"/>
              </p:cNvSpPr>
              <p:nvPr/>
            </p:nvSpPr>
            <p:spPr bwMode="auto">
              <a:xfrm flipH="1" flipV="1">
                <a:off x="4264" y="1913"/>
                <a:ext cx="82" cy="21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7" name="Text Box 13"/>
              <p:cNvSpPr txBox="1">
                <a:spLocks noChangeArrowheads="1"/>
              </p:cNvSpPr>
              <p:nvPr/>
            </p:nvSpPr>
            <p:spPr bwMode="auto">
              <a:xfrm>
                <a:off x="3081" y="1678"/>
                <a:ext cx="4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000" b="1">
                    <a:latin typeface="Arial" panose="020B0604020202020204" pitchFamily="34" charset="0"/>
                  </a:rPr>
                  <a:t>E + I</a:t>
                </a:r>
                <a:endParaRPr lang="fr-FR" altLang="en-US" sz="2000" b="1"/>
              </a:p>
            </p:txBody>
          </p:sp>
          <p:sp>
            <p:nvSpPr>
              <p:cNvPr id="47118" name="Text Box 14"/>
              <p:cNvSpPr txBox="1">
                <a:spLocks noChangeArrowheads="1"/>
              </p:cNvSpPr>
              <p:nvPr/>
            </p:nvSpPr>
            <p:spPr bwMode="auto">
              <a:xfrm>
                <a:off x="4041" y="1702"/>
                <a:ext cx="416"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000" b="1">
                    <a:latin typeface="Arial" panose="020B0604020202020204" pitchFamily="34" charset="0"/>
                  </a:rPr>
                  <a:t>EI</a:t>
                </a:r>
                <a:endParaRPr lang="fr-FR" altLang="en-US"/>
              </a:p>
            </p:txBody>
          </p:sp>
        </p:grpSp>
        <p:sp>
          <p:nvSpPr>
            <p:cNvPr id="47120" name="Rectangle 16"/>
            <p:cNvSpPr>
              <a:spLocks noChangeArrowheads="1"/>
            </p:cNvSpPr>
            <p:nvPr/>
          </p:nvSpPr>
          <p:spPr bwMode="auto">
            <a:xfrm>
              <a:off x="2900" y="1761"/>
              <a:ext cx="2410" cy="1086"/>
            </a:xfrm>
            <a:prstGeom prst="rect">
              <a:avLst/>
            </a:prstGeom>
            <a:noFill/>
            <a:ln w="28575">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3" name="Picture 2"/>
          <p:cNvPicPr>
            <a:picLocks noChangeAspect="1"/>
          </p:cNvPicPr>
          <p:nvPr/>
        </p:nvPicPr>
        <p:blipFill>
          <a:blip r:embed="rId3"/>
          <a:stretch>
            <a:fillRect/>
          </a:stretch>
        </p:blipFill>
        <p:spPr>
          <a:xfrm>
            <a:off x="5023012" y="3766649"/>
            <a:ext cx="7023201" cy="2994280"/>
          </a:xfrm>
          <a:prstGeom prst="rect">
            <a:avLst/>
          </a:prstGeom>
        </p:spPr>
      </p:pic>
    </p:spTree>
    <p:extLst>
      <p:ext uri="{BB962C8B-B14F-4D97-AF65-F5344CB8AC3E}">
        <p14:creationId xmlns:p14="http://schemas.microsoft.com/office/powerpoint/2010/main" val="38171695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6572" presetClass="entr" presetSubtype="52298464" fill="hold" grpId="0" nodeType="clickEffect">
                                  <p:stCondLst>
                                    <p:cond delay="0"/>
                                  </p:stCondLst>
                                  <p:childTnLst>
                                    <p:set>
                                      <p:cBhvr>
                                        <p:cTn id="6" dur="1" fill="hold">
                                          <p:stCondLst>
                                            <p:cond delay="499"/>
                                          </p:stCondLst>
                                        </p:cTn>
                                        <p:tgtEl>
                                          <p:spTgt spid="47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96572" presetClass="entr" presetSubtype="52298464" fill="hold" grpId="0" nodeType="clickEffect">
                                  <p:stCondLst>
                                    <p:cond delay="0"/>
                                  </p:stCondLst>
                                  <p:childTnLst>
                                    <p:set>
                                      <p:cBhvr>
                                        <p:cTn id="10" dur="1" fill="hold">
                                          <p:stCondLst>
                                            <p:cond delay="499"/>
                                          </p:stCondLst>
                                        </p:cTn>
                                        <p:tgtEl>
                                          <p:spTgt spid="471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296572" presetClass="entr" presetSubtype="52298464" fill="hold" grpId="0" nodeType="clickEffect">
                                  <p:stCondLst>
                                    <p:cond delay="0"/>
                                  </p:stCondLst>
                                  <p:childTnLst>
                                    <p:set>
                                      <p:cBhvr>
                                        <p:cTn id="14" dur="1" fill="hold">
                                          <p:stCondLst>
                                            <p:cond delay="499"/>
                                          </p:stCondLst>
                                        </p:cTn>
                                        <p:tgtEl>
                                          <p:spTgt spid="471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7121"/>
                                        </p:tgtEl>
                                        <p:attrNameLst>
                                          <p:attrName>style.visibility</p:attrName>
                                        </p:attrNameLst>
                                      </p:cBhvr>
                                      <p:to>
                                        <p:strVal val="visible"/>
                                      </p:to>
                                    </p:set>
                                    <p:anim calcmode="lin" valueType="num">
                                      <p:cBhvr additive="base">
                                        <p:cTn id="19" dur="500" fill="hold"/>
                                        <p:tgtEl>
                                          <p:spTgt spid="47121"/>
                                        </p:tgtEl>
                                        <p:attrNameLst>
                                          <p:attrName>ppt_x</p:attrName>
                                        </p:attrNameLst>
                                      </p:cBhvr>
                                      <p:tavLst>
                                        <p:tav tm="0">
                                          <p:val>
                                            <p:strVal val="#ppt_x"/>
                                          </p:val>
                                        </p:tav>
                                        <p:tav tm="100000">
                                          <p:val>
                                            <p:strVal val="#ppt_x"/>
                                          </p:val>
                                        </p:tav>
                                      </p:tavLst>
                                    </p:anim>
                                    <p:anim calcmode="lin" valueType="num">
                                      <p:cBhvr additive="base">
                                        <p:cTn id="20" dur="500" fill="hold"/>
                                        <p:tgtEl>
                                          <p:spTgt spid="471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GB" altLang="en-US" b="1"/>
              <a:t>The effect of enzyme inhibition</a:t>
            </a:r>
            <a:endParaRPr lang="fr-FR" altLang="en-US" b="1"/>
          </a:p>
        </p:txBody>
      </p:sp>
      <p:sp>
        <p:nvSpPr>
          <p:cNvPr id="60423" name="Text Box 7"/>
          <p:cNvSpPr txBox="1">
            <a:spLocks noChangeArrowheads="1"/>
          </p:cNvSpPr>
          <p:nvPr/>
        </p:nvSpPr>
        <p:spPr bwMode="auto">
          <a:xfrm>
            <a:off x="1931988" y="2328863"/>
            <a:ext cx="1357312"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ts val="1200"/>
              </a:spcBef>
            </a:pPr>
            <a:r>
              <a:rPr lang="en-GB" altLang="en-US" sz="2000" b="1"/>
              <a:t>Succinate</a:t>
            </a:r>
            <a:endParaRPr lang="fr-FR" altLang="en-US"/>
          </a:p>
        </p:txBody>
      </p:sp>
      <p:sp>
        <p:nvSpPr>
          <p:cNvPr id="60424" name="Text Box 8"/>
          <p:cNvSpPr txBox="1">
            <a:spLocks noChangeArrowheads="1"/>
          </p:cNvSpPr>
          <p:nvPr/>
        </p:nvSpPr>
        <p:spPr bwMode="auto">
          <a:xfrm>
            <a:off x="7405688" y="2095500"/>
            <a:ext cx="26844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de-DE" altLang="en-US" sz="1400" b="1"/>
          </a:p>
          <a:p>
            <a:pPr algn="ctr"/>
            <a:r>
              <a:rPr lang="de-DE" altLang="en-US" sz="2000" b="1"/>
              <a:t>Fumarate + 2H</a:t>
            </a:r>
            <a:r>
              <a:rPr lang="de-DE" altLang="en-US" sz="2000" b="1" baseline="30000"/>
              <a:t>+</a:t>
            </a:r>
            <a:r>
              <a:rPr lang="de-DE" altLang="en-US" sz="2000" b="1"/>
              <a:t>+ 2e</a:t>
            </a:r>
            <a:r>
              <a:rPr lang="de-DE" altLang="en-US" sz="2000" b="1" baseline="30000"/>
              <a:t>-</a:t>
            </a:r>
            <a:endParaRPr lang="fr-FR" altLang="en-US"/>
          </a:p>
        </p:txBody>
      </p:sp>
      <p:sp>
        <p:nvSpPr>
          <p:cNvPr id="60425" name="Line 9"/>
          <p:cNvSpPr>
            <a:spLocks noChangeShapeType="1"/>
          </p:cNvSpPr>
          <p:nvPr/>
        </p:nvSpPr>
        <p:spPr bwMode="auto">
          <a:xfrm>
            <a:off x="3363913" y="2543175"/>
            <a:ext cx="3935412"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0426" name="Text Box 10"/>
          <p:cNvSpPr txBox="1">
            <a:spLocks noChangeArrowheads="1"/>
          </p:cNvSpPr>
          <p:nvPr/>
        </p:nvSpPr>
        <p:spPr bwMode="auto">
          <a:xfrm>
            <a:off x="3441701" y="2603500"/>
            <a:ext cx="3719513"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ts val="600"/>
              </a:spcBef>
            </a:pPr>
            <a:r>
              <a:rPr lang="en-GB" altLang="en-US" sz="2400" b="1" i="1">
                <a:solidFill>
                  <a:srgbClr val="FF0000"/>
                </a:solidFill>
              </a:rPr>
              <a:t>Succinate dehydrogenase</a:t>
            </a:r>
            <a:endParaRPr lang="fr-FR" altLang="en-US"/>
          </a:p>
        </p:txBody>
      </p:sp>
      <p:grpSp>
        <p:nvGrpSpPr>
          <p:cNvPr id="60441" name="Group 25"/>
          <p:cNvGrpSpPr>
            <a:grpSpLocks/>
          </p:cNvGrpSpPr>
          <p:nvPr/>
        </p:nvGrpSpPr>
        <p:grpSpPr bwMode="auto">
          <a:xfrm>
            <a:off x="1917700" y="3600450"/>
            <a:ext cx="1555750" cy="1855788"/>
            <a:chOff x="766" y="2308"/>
            <a:chExt cx="833" cy="1102"/>
          </a:xfrm>
        </p:grpSpPr>
        <p:sp>
          <p:nvSpPr>
            <p:cNvPr id="60428" name="Text Box 12"/>
            <p:cNvSpPr txBox="1">
              <a:spLocks noChangeArrowheads="1"/>
            </p:cNvSpPr>
            <p:nvPr/>
          </p:nvSpPr>
          <p:spPr bwMode="auto">
            <a:xfrm>
              <a:off x="766" y="2308"/>
              <a:ext cx="833"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1200"/>
                </a:spcBef>
              </a:pPr>
              <a:r>
                <a:rPr lang="fr-FR" altLang="en-US" sz="2000" b="1"/>
                <a:t>CH</a:t>
              </a:r>
              <a:r>
                <a:rPr lang="fr-FR" altLang="en-US" sz="2000" b="1" baseline="-25000"/>
                <a:t>2</a:t>
              </a:r>
              <a:r>
                <a:rPr lang="fr-FR" altLang="en-US" sz="2000" b="1"/>
                <a:t>COOH</a:t>
              </a:r>
              <a:endParaRPr lang="fr-FR" altLang="en-US" sz="2000"/>
            </a:p>
          </p:txBody>
        </p:sp>
        <p:sp>
          <p:nvSpPr>
            <p:cNvPr id="60429" name="Text Box 13"/>
            <p:cNvSpPr txBox="1">
              <a:spLocks noChangeArrowheads="1"/>
            </p:cNvSpPr>
            <p:nvPr/>
          </p:nvSpPr>
          <p:spPr bwMode="auto">
            <a:xfrm>
              <a:off x="766" y="3160"/>
              <a:ext cx="83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600"/>
                </a:spcBef>
              </a:pPr>
              <a:r>
                <a:rPr lang="fr-FR" altLang="en-US" sz="2000" b="1"/>
                <a:t>CH</a:t>
              </a:r>
              <a:r>
                <a:rPr lang="fr-FR" altLang="en-US" sz="2000" b="1" baseline="-25000"/>
                <a:t>2</a:t>
              </a:r>
              <a:r>
                <a:rPr lang="fr-FR" altLang="en-US" sz="2000" b="1"/>
                <a:t>COOH</a:t>
              </a:r>
              <a:endParaRPr lang="fr-FR" altLang="en-US" sz="2000"/>
            </a:p>
          </p:txBody>
        </p:sp>
        <p:sp>
          <p:nvSpPr>
            <p:cNvPr id="60430" name="Line 14"/>
            <p:cNvSpPr>
              <a:spLocks noChangeShapeType="1"/>
            </p:cNvSpPr>
            <p:nvPr/>
          </p:nvSpPr>
          <p:spPr bwMode="auto">
            <a:xfrm>
              <a:off x="889" y="2559"/>
              <a:ext cx="0" cy="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0442" name="Group 26"/>
          <p:cNvGrpSpPr>
            <a:grpSpLocks/>
          </p:cNvGrpSpPr>
          <p:nvPr/>
        </p:nvGrpSpPr>
        <p:grpSpPr bwMode="auto">
          <a:xfrm>
            <a:off x="7467600" y="3600450"/>
            <a:ext cx="1555750" cy="1822450"/>
            <a:chOff x="3738" y="2308"/>
            <a:chExt cx="833" cy="1083"/>
          </a:xfrm>
        </p:grpSpPr>
        <p:sp>
          <p:nvSpPr>
            <p:cNvPr id="60432" name="Text Box 16"/>
            <p:cNvSpPr txBox="1">
              <a:spLocks noChangeArrowheads="1"/>
            </p:cNvSpPr>
            <p:nvPr/>
          </p:nvSpPr>
          <p:spPr bwMode="auto">
            <a:xfrm>
              <a:off x="3738" y="3160"/>
              <a:ext cx="83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600"/>
                </a:spcBef>
              </a:pPr>
              <a:r>
                <a:rPr lang="fr-FR" altLang="en-US" sz="2000" b="1"/>
                <a:t>CHCOOH</a:t>
              </a:r>
              <a:endParaRPr lang="fr-FR" altLang="en-US" sz="2000"/>
            </a:p>
          </p:txBody>
        </p:sp>
        <p:sp>
          <p:nvSpPr>
            <p:cNvPr id="60433" name="Text Box 17"/>
            <p:cNvSpPr txBox="1">
              <a:spLocks noChangeArrowheads="1"/>
            </p:cNvSpPr>
            <p:nvPr/>
          </p:nvSpPr>
          <p:spPr bwMode="auto">
            <a:xfrm>
              <a:off x="3738" y="2308"/>
              <a:ext cx="833" cy="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1200"/>
                </a:spcBef>
              </a:pPr>
              <a:r>
                <a:rPr lang="fr-FR" altLang="en-US" sz="2000" b="1"/>
                <a:t>CHCOOH</a:t>
              </a:r>
              <a:endParaRPr lang="fr-FR" altLang="en-US"/>
            </a:p>
          </p:txBody>
        </p:sp>
        <p:sp>
          <p:nvSpPr>
            <p:cNvPr id="60434" name="Line 18"/>
            <p:cNvSpPr>
              <a:spLocks noChangeShapeType="1"/>
            </p:cNvSpPr>
            <p:nvPr/>
          </p:nvSpPr>
          <p:spPr bwMode="auto">
            <a:xfrm>
              <a:off x="3854" y="2566"/>
              <a:ext cx="0" cy="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0446" name="Group 30"/>
          <p:cNvGrpSpPr>
            <a:grpSpLocks/>
          </p:cNvGrpSpPr>
          <p:nvPr/>
        </p:nvGrpSpPr>
        <p:grpSpPr bwMode="auto">
          <a:xfrm>
            <a:off x="4630738" y="3611564"/>
            <a:ext cx="2025650" cy="2441575"/>
            <a:chOff x="2219" y="2315"/>
            <a:chExt cx="1084" cy="1450"/>
          </a:xfrm>
        </p:grpSpPr>
        <p:grpSp>
          <p:nvGrpSpPr>
            <p:cNvPr id="60443" name="Group 27"/>
            <p:cNvGrpSpPr>
              <a:grpSpLocks/>
            </p:cNvGrpSpPr>
            <p:nvPr/>
          </p:nvGrpSpPr>
          <p:grpSpPr bwMode="auto">
            <a:xfrm>
              <a:off x="2219" y="2315"/>
              <a:ext cx="1001" cy="1176"/>
              <a:chOff x="2219" y="2315"/>
              <a:chExt cx="1001" cy="1176"/>
            </a:xfrm>
          </p:grpSpPr>
          <p:sp>
            <p:nvSpPr>
              <p:cNvPr id="60436" name="Text Box 20"/>
              <p:cNvSpPr txBox="1">
                <a:spLocks noChangeArrowheads="1"/>
              </p:cNvSpPr>
              <p:nvPr/>
            </p:nvSpPr>
            <p:spPr bwMode="auto">
              <a:xfrm>
                <a:off x="2603" y="3273"/>
                <a:ext cx="617"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1200"/>
                  </a:spcBef>
                </a:pPr>
                <a:r>
                  <a:rPr lang="fr-FR" altLang="en-US" sz="2000" b="1"/>
                  <a:t>COOH</a:t>
                </a:r>
                <a:endParaRPr lang="fr-FR" altLang="en-US" sz="2000"/>
              </a:p>
            </p:txBody>
          </p:sp>
          <p:sp>
            <p:nvSpPr>
              <p:cNvPr id="60437" name="Text Box 21"/>
              <p:cNvSpPr txBox="1">
                <a:spLocks noChangeArrowheads="1"/>
              </p:cNvSpPr>
              <p:nvPr/>
            </p:nvSpPr>
            <p:spPr bwMode="auto">
              <a:xfrm>
                <a:off x="2603" y="2315"/>
                <a:ext cx="617"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1200"/>
                  </a:spcBef>
                </a:pPr>
                <a:r>
                  <a:rPr lang="fr-FR" altLang="en-US" sz="2000" b="1"/>
                  <a:t>COOH</a:t>
                </a:r>
                <a:endParaRPr lang="fr-FR" altLang="en-US"/>
              </a:p>
            </p:txBody>
          </p:sp>
          <p:sp>
            <p:nvSpPr>
              <p:cNvPr id="60438" name="Text Box 22"/>
              <p:cNvSpPr txBox="1">
                <a:spLocks noChangeArrowheads="1"/>
              </p:cNvSpPr>
              <p:nvPr/>
            </p:nvSpPr>
            <p:spPr bwMode="auto">
              <a:xfrm>
                <a:off x="2219" y="2808"/>
                <a:ext cx="463"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1200"/>
                  </a:spcBef>
                </a:pPr>
                <a:r>
                  <a:rPr lang="fr-FR" altLang="en-US" sz="2000" b="1"/>
                  <a:t>CH</a:t>
                </a:r>
                <a:r>
                  <a:rPr lang="fr-FR" altLang="en-US" sz="2000" b="1" baseline="-25000"/>
                  <a:t>2</a:t>
                </a:r>
                <a:endParaRPr lang="fr-FR" altLang="en-US"/>
              </a:p>
            </p:txBody>
          </p:sp>
          <p:sp>
            <p:nvSpPr>
              <p:cNvPr id="60439" name="Line 23"/>
              <p:cNvSpPr>
                <a:spLocks noChangeShapeType="1"/>
              </p:cNvSpPr>
              <p:nvPr/>
            </p:nvSpPr>
            <p:spPr bwMode="auto">
              <a:xfrm flipH="1">
                <a:off x="2382" y="2525"/>
                <a:ext cx="278" cy="30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0440" name="Line 24"/>
              <p:cNvSpPr>
                <a:spLocks noChangeShapeType="1"/>
              </p:cNvSpPr>
              <p:nvPr/>
            </p:nvSpPr>
            <p:spPr bwMode="auto">
              <a:xfrm flipH="1" flipV="1">
                <a:off x="2382" y="3041"/>
                <a:ext cx="278" cy="26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0444" name="Text Box 28"/>
            <p:cNvSpPr txBox="1">
              <a:spLocks noChangeArrowheads="1"/>
            </p:cNvSpPr>
            <p:nvPr/>
          </p:nvSpPr>
          <p:spPr bwMode="auto">
            <a:xfrm>
              <a:off x="2304" y="3529"/>
              <a:ext cx="999" cy="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altLang="en-US" sz="2000" b="1">
                  <a:solidFill>
                    <a:srgbClr val="669900"/>
                  </a:solidFill>
                  <a:latin typeface="Arial" panose="020B0604020202020204" pitchFamily="34" charset="0"/>
                </a:rPr>
                <a:t>Malonate</a:t>
              </a:r>
            </a:p>
          </p:txBody>
        </p:sp>
      </p:grpSp>
    </p:spTree>
    <p:extLst>
      <p:ext uri="{BB962C8B-B14F-4D97-AF65-F5344CB8AC3E}">
        <p14:creationId xmlns:p14="http://schemas.microsoft.com/office/powerpoint/2010/main" val="3030500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7164" presetClass="entr" presetSubtype="52318104" fill="hold" grpId="0" nodeType="clickEffect">
                                  <p:stCondLst>
                                    <p:cond delay="0"/>
                                  </p:stCondLst>
                                  <p:childTnLst>
                                    <p:set>
                                      <p:cBhvr>
                                        <p:cTn id="6" dur="1" fill="hold">
                                          <p:stCondLst>
                                            <p:cond delay="499"/>
                                          </p:stCondLst>
                                        </p:cTn>
                                        <p:tgtEl>
                                          <p:spTgt spid="604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60425"/>
                                        </p:tgtEl>
                                        <p:attrNameLst>
                                          <p:attrName>style.visibility</p:attrName>
                                        </p:attrNameLst>
                                      </p:cBhvr>
                                      <p:to>
                                        <p:strVal val="visible"/>
                                      </p:to>
                                    </p:set>
                                    <p:animEffect transition="in" filter="wipe(left)">
                                      <p:cBhvr>
                                        <p:cTn id="11" dur="500"/>
                                        <p:tgtEl>
                                          <p:spTgt spid="6042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0" presetClass="entr" presetSubtype="52318784" fill="hold" grpId="0" nodeType="clickEffect">
                                  <p:stCondLst>
                                    <p:cond delay="0"/>
                                  </p:stCondLst>
                                  <p:childTnLst>
                                    <p:set>
                                      <p:cBhvr>
                                        <p:cTn id="15" dur="1" fill="hold">
                                          <p:stCondLst>
                                            <p:cond delay="499"/>
                                          </p:stCondLst>
                                        </p:cTn>
                                        <p:tgtEl>
                                          <p:spTgt spid="6042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0426"/>
                                        </p:tgtEl>
                                        <p:attrNameLst>
                                          <p:attrName>style.visibility</p:attrName>
                                        </p:attrNameLst>
                                      </p:cBhvr>
                                      <p:to>
                                        <p:strVal val="visible"/>
                                      </p:to>
                                    </p:set>
                                    <p:anim calcmode="lin" valueType="num">
                                      <p:cBhvr additive="base">
                                        <p:cTn id="20" dur="500" fill="hold"/>
                                        <p:tgtEl>
                                          <p:spTgt spid="60426"/>
                                        </p:tgtEl>
                                        <p:attrNameLst>
                                          <p:attrName>ppt_x</p:attrName>
                                        </p:attrNameLst>
                                      </p:cBhvr>
                                      <p:tavLst>
                                        <p:tav tm="0">
                                          <p:val>
                                            <p:strVal val="#ppt_x"/>
                                          </p:val>
                                        </p:tav>
                                        <p:tav tm="100000">
                                          <p:val>
                                            <p:strVal val="#ppt_x"/>
                                          </p:val>
                                        </p:tav>
                                      </p:tavLst>
                                    </p:anim>
                                    <p:anim calcmode="lin" valueType="num">
                                      <p:cBhvr additive="base">
                                        <p:cTn id="21" dur="500" fill="hold"/>
                                        <p:tgtEl>
                                          <p:spTgt spid="60426"/>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0" presetClass="entr" presetSubtype="52321592" fill="hold" nodeType="clickEffect">
                                  <p:stCondLst>
                                    <p:cond delay="0"/>
                                  </p:stCondLst>
                                  <p:childTnLst>
                                    <p:set>
                                      <p:cBhvr>
                                        <p:cTn id="25" dur="1" fill="hold">
                                          <p:stCondLst>
                                            <p:cond delay="499"/>
                                          </p:stCondLst>
                                        </p:cTn>
                                        <p:tgtEl>
                                          <p:spTgt spid="60441"/>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0" presetClass="entr" presetSubtype="52324804" fill="hold" nodeType="clickEffect">
                                  <p:stCondLst>
                                    <p:cond delay="0"/>
                                  </p:stCondLst>
                                  <p:childTnLst>
                                    <p:set>
                                      <p:cBhvr>
                                        <p:cTn id="29" dur="1" fill="hold">
                                          <p:stCondLst>
                                            <p:cond delay="499"/>
                                          </p:stCondLst>
                                        </p:cTn>
                                        <p:tgtEl>
                                          <p:spTgt spid="60442"/>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0" presetClass="entr" presetSubtype="52327576" fill="hold" nodeType="clickEffect">
                                  <p:stCondLst>
                                    <p:cond delay="0"/>
                                  </p:stCondLst>
                                  <p:childTnLst>
                                    <p:set>
                                      <p:cBhvr>
                                        <p:cTn id="33" dur="1" fill="hold">
                                          <p:stCondLst>
                                            <p:cond delay="499"/>
                                          </p:stCondLst>
                                        </p:cTn>
                                        <p:tgtEl>
                                          <p:spTgt spid="604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3" grpId="0" autoUpdateAnimBg="0"/>
      <p:bldP spid="60424" grpId="0" autoUpdateAnimBg="0"/>
      <p:bldP spid="60425" grpId="0" animBg="1"/>
      <p:bldP spid="60426"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GB" altLang="en-US" b="1"/>
              <a:t>The effect of enzyme inhibition</a:t>
            </a:r>
            <a:endParaRPr lang="fr-FR" altLang="en-US" b="1"/>
          </a:p>
        </p:txBody>
      </p:sp>
      <p:sp>
        <p:nvSpPr>
          <p:cNvPr id="48131" name="Rectangle 3"/>
          <p:cNvSpPr>
            <a:spLocks noGrp="1" noChangeArrowheads="1"/>
          </p:cNvSpPr>
          <p:nvPr>
            <p:ph type="body" idx="1"/>
          </p:nvPr>
        </p:nvSpPr>
        <p:spPr/>
        <p:txBody>
          <a:bodyPr/>
          <a:lstStyle/>
          <a:p>
            <a:pPr marL="533400" indent="-533400">
              <a:buFont typeface="Wingdings" panose="05000000000000000000" pitchFamily="2" charset="2"/>
              <a:buAutoNum type="arabicPeriod" startAt="2"/>
            </a:pPr>
            <a:r>
              <a:rPr lang="en-GB" altLang="en-US" b="1"/>
              <a:t>Non-competitive:</a:t>
            </a:r>
            <a:r>
              <a:rPr lang="en-GB" altLang="en-US"/>
              <a:t> These are not influenced by the concentration of the substrate. It inhibits by binding irreversibly to the enzyme but </a:t>
            </a:r>
            <a:r>
              <a:rPr lang="en-GB" altLang="en-US" b="1"/>
              <a:t>not at the active site</a:t>
            </a:r>
          </a:p>
          <a:p>
            <a:pPr marL="533400" indent="-533400">
              <a:buNone/>
            </a:pPr>
            <a:r>
              <a:rPr lang="en-GB" altLang="en-US" b="1"/>
              <a:t>Examples </a:t>
            </a:r>
            <a:endParaRPr lang="en-GB" altLang="en-US"/>
          </a:p>
          <a:p>
            <a:pPr marL="533400" indent="-533400"/>
            <a:r>
              <a:rPr lang="en-GB" altLang="en-US"/>
              <a:t>Cyanide combines with the Iron in the enzymes cytochrome oxidase</a:t>
            </a:r>
          </a:p>
          <a:p>
            <a:pPr marL="533400" indent="-533400"/>
            <a:r>
              <a:rPr lang="en-GB" altLang="en-US"/>
              <a:t>Heavy metals, </a:t>
            </a:r>
            <a:r>
              <a:rPr lang="en-GB" altLang="en-US" b="1"/>
              <a:t>Ag</a:t>
            </a:r>
            <a:r>
              <a:rPr lang="en-GB" altLang="en-US"/>
              <a:t> or </a:t>
            </a:r>
            <a:r>
              <a:rPr lang="en-GB" altLang="en-US" b="1"/>
              <a:t>Hg</a:t>
            </a:r>
            <a:r>
              <a:rPr lang="en-GB" altLang="en-US"/>
              <a:t>, combine with </a:t>
            </a:r>
            <a:r>
              <a:rPr lang="en-GB" altLang="en-US" b="1"/>
              <a:t>–SH</a:t>
            </a:r>
            <a:r>
              <a:rPr lang="en-GB" altLang="en-US"/>
              <a:t> groups. </a:t>
            </a:r>
          </a:p>
          <a:p>
            <a:pPr marL="533400" indent="-533400">
              <a:buNone/>
            </a:pPr>
            <a:r>
              <a:rPr lang="en-GB" altLang="en-US"/>
              <a:t>These can be removed by using a chelating agent such as EDTA</a:t>
            </a:r>
            <a:endParaRPr lang="fr-FR" altLang="en-US"/>
          </a:p>
        </p:txBody>
      </p:sp>
    </p:spTree>
    <p:extLst>
      <p:ext uri="{BB962C8B-B14F-4D97-AF65-F5344CB8AC3E}">
        <p14:creationId xmlns:p14="http://schemas.microsoft.com/office/powerpoint/2010/main" val="27921620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7164" presetClass="entr" presetSubtype="52351828" fill="hold" grpId="0" nodeType="clickEffect">
                                  <p:stCondLst>
                                    <p:cond delay="0"/>
                                  </p:stCondLst>
                                  <p:childTnLst>
                                    <p:set>
                                      <p:cBhvr>
                                        <p:cTn id="6" dur="1" fill="hold">
                                          <p:stCondLst>
                                            <p:cond delay="499"/>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97164" presetClass="entr" presetSubtype="52351828" fill="hold" grpId="0" nodeType="clickEffect">
                                  <p:stCondLst>
                                    <p:cond delay="0"/>
                                  </p:stCondLst>
                                  <p:childTnLst>
                                    <p:set>
                                      <p:cBhvr>
                                        <p:cTn id="10" dur="1" fill="hold">
                                          <p:stCondLst>
                                            <p:cond delay="499"/>
                                          </p:stCondLst>
                                        </p:cTn>
                                        <p:tgtEl>
                                          <p:spTgt spid="481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297164" presetClass="entr" presetSubtype="52351828" fill="hold" grpId="0" nodeType="clickEffect">
                                  <p:stCondLst>
                                    <p:cond delay="0"/>
                                  </p:stCondLst>
                                  <p:childTnLst>
                                    <p:set>
                                      <p:cBhvr>
                                        <p:cTn id="14" dur="1" fill="hold">
                                          <p:stCondLst>
                                            <p:cond delay="499"/>
                                          </p:stCondLst>
                                        </p:cTn>
                                        <p:tgtEl>
                                          <p:spTgt spid="481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97164" presetClass="entr" presetSubtype="52351828" fill="hold" grpId="0" nodeType="clickEffect">
                                  <p:stCondLst>
                                    <p:cond delay="0"/>
                                  </p:stCondLst>
                                  <p:childTnLst>
                                    <p:set>
                                      <p:cBhvr>
                                        <p:cTn id="18" dur="1" fill="hold">
                                          <p:stCondLst>
                                            <p:cond delay="499"/>
                                          </p:stCondLst>
                                        </p:cTn>
                                        <p:tgtEl>
                                          <p:spTgt spid="4813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297164" presetClass="entr" presetSubtype="52351828" fill="hold" grpId="0" nodeType="clickEffect">
                                  <p:stCondLst>
                                    <p:cond delay="0"/>
                                  </p:stCondLst>
                                  <p:childTnLst>
                                    <p:set>
                                      <p:cBhvr>
                                        <p:cTn id="22" dur="1" fill="hold">
                                          <p:stCondLst>
                                            <p:cond delay="499"/>
                                          </p:stCondLst>
                                        </p:cTn>
                                        <p:tgtEl>
                                          <p:spTgt spid="481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GB" altLang="en-US" b="1"/>
              <a:t>Applications of inhibitors</a:t>
            </a:r>
            <a:endParaRPr lang="fr-FR" altLang="en-US" b="1"/>
          </a:p>
        </p:txBody>
      </p:sp>
      <p:sp>
        <p:nvSpPr>
          <p:cNvPr id="49155" name="Rectangle 3"/>
          <p:cNvSpPr>
            <a:spLocks noGrp="1" noChangeArrowheads="1"/>
          </p:cNvSpPr>
          <p:nvPr>
            <p:ph type="body" idx="1"/>
          </p:nvPr>
        </p:nvSpPr>
        <p:spPr>
          <a:xfrm>
            <a:off x="1981200" y="1828800"/>
            <a:ext cx="8229600" cy="3282950"/>
          </a:xfrm>
        </p:spPr>
        <p:txBody>
          <a:bodyPr/>
          <a:lstStyle/>
          <a:p>
            <a:r>
              <a:rPr lang="en-GB" altLang="en-US" b="1"/>
              <a:t>Negative feedback</a:t>
            </a:r>
            <a:r>
              <a:rPr lang="en-GB" altLang="en-US"/>
              <a:t>: end point or end product inhibition</a:t>
            </a:r>
          </a:p>
          <a:p>
            <a:r>
              <a:rPr lang="en-GB" altLang="en-US" b="1"/>
              <a:t>Poisons</a:t>
            </a:r>
            <a:r>
              <a:rPr lang="en-GB" altLang="en-US"/>
              <a:t> snake bite, plant alkaloids and nerve gases</a:t>
            </a:r>
          </a:p>
          <a:p>
            <a:r>
              <a:rPr lang="en-GB" altLang="en-US" b="1"/>
              <a:t>Medicine</a:t>
            </a:r>
            <a:r>
              <a:rPr lang="en-GB" altLang="en-US"/>
              <a:t> antibiotics, sulphonamides, sedatives and stimulants</a:t>
            </a:r>
            <a:r>
              <a:rPr lang="fr-FR" altLang="en-US"/>
              <a:t> </a:t>
            </a:r>
          </a:p>
        </p:txBody>
      </p:sp>
    </p:spTree>
    <p:extLst>
      <p:ext uri="{BB962C8B-B14F-4D97-AF65-F5344CB8AC3E}">
        <p14:creationId xmlns:p14="http://schemas.microsoft.com/office/powerpoint/2010/main" val="42709316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7164" presetClass="entr" presetSubtype="52497176" fill="hold" grpId="0" nodeType="clickEffect">
                                  <p:stCondLst>
                                    <p:cond delay="0"/>
                                  </p:stCondLst>
                                  <p:childTnLst>
                                    <p:set>
                                      <p:cBhvr>
                                        <p:cTn id="6" dur="1" fill="hold">
                                          <p:stCondLst>
                                            <p:cond delay="499"/>
                                          </p:stCondLst>
                                        </p:cTn>
                                        <p:tgtEl>
                                          <p:spTgt spid="491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97164" presetClass="entr" presetSubtype="52497176" fill="hold" grpId="0" nodeType="clickEffect">
                                  <p:stCondLst>
                                    <p:cond delay="0"/>
                                  </p:stCondLst>
                                  <p:childTnLst>
                                    <p:set>
                                      <p:cBhvr>
                                        <p:cTn id="10" dur="1" fill="hold">
                                          <p:stCondLst>
                                            <p:cond delay="499"/>
                                          </p:stCondLst>
                                        </p:cTn>
                                        <p:tgtEl>
                                          <p:spTgt spid="491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297164" presetClass="entr" presetSubtype="52497176" fill="hold" grpId="0" nodeType="clickEffect">
                                  <p:stCondLst>
                                    <p:cond delay="0"/>
                                  </p:stCondLst>
                                  <p:childTnLst>
                                    <p:set>
                                      <p:cBhvr>
                                        <p:cTn id="14" dur="1" fill="hold">
                                          <p:stCondLst>
                                            <p:cond delay="499"/>
                                          </p:stCondLst>
                                        </p:cTn>
                                        <p:tgtEl>
                                          <p:spTgt spid="491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1981200" y="1828801"/>
            <a:ext cx="8197850" cy="2568575"/>
          </a:xfrm>
        </p:spPr>
        <p:txBody>
          <a:bodyPr/>
          <a:lstStyle/>
          <a:p>
            <a:pPr marL="0" indent="0">
              <a:buNone/>
            </a:pPr>
            <a:r>
              <a:rPr lang="en-GB" altLang="en-US" sz="2400"/>
              <a:t>Cell processes (e.g. respiration or photosynthesis) consist of series of pathways controlled by enzymes</a:t>
            </a:r>
          </a:p>
          <a:p>
            <a:pPr marL="0" indent="0">
              <a:buNone/>
            </a:pPr>
            <a:endParaRPr lang="en-GB" altLang="en-US" sz="2400"/>
          </a:p>
          <a:p>
            <a:pPr marL="0" indent="0">
              <a:buNone/>
            </a:pPr>
            <a:r>
              <a:rPr lang="en-GB" altLang="en-US"/>
              <a:t>		A	B	C	D	E	F</a:t>
            </a:r>
          </a:p>
          <a:p>
            <a:pPr marL="0" indent="0">
              <a:buNone/>
            </a:pPr>
            <a:endParaRPr lang="en-GB" altLang="en-US"/>
          </a:p>
          <a:p>
            <a:pPr marL="0" indent="0">
              <a:buNone/>
            </a:pPr>
            <a:endParaRPr lang="en-GB" altLang="en-US"/>
          </a:p>
        </p:txBody>
      </p:sp>
      <p:sp>
        <p:nvSpPr>
          <p:cNvPr id="64514" name="Rectangle 2"/>
          <p:cNvSpPr>
            <a:spLocks noGrp="1" noChangeArrowheads="1"/>
          </p:cNvSpPr>
          <p:nvPr>
            <p:ph type="title"/>
          </p:nvPr>
        </p:nvSpPr>
        <p:spPr/>
        <p:txBody>
          <a:bodyPr/>
          <a:lstStyle/>
          <a:p>
            <a:r>
              <a:rPr lang="en-GB" altLang="en-US" b="1"/>
              <a:t>Enzyme pathways</a:t>
            </a:r>
          </a:p>
        </p:txBody>
      </p:sp>
      <p:grpSp>
        <p:nvGrpSpPr>
          <p:cNvPr id="64516" name="Group 4"/>
          <p:cNvGrpSpPr>
            <a:grpSpLocks/>
          </p:cNvGrpSpPr>
          <p:nvPr/>
        </p:nvGrpSpPr>
        <p:grpSpPr bwMode="auto">
          <a:xfrm>
            <a:off x="4083050" y="2727325"/>
            <a:ext cx="4370388" cy="654050"/>
            <a:chOff x="4220" y="3527"/>
            <a:chExt cx="3420" cy="553"/>
          </a:xfrm>
        </p:grpSpPr>
        <p:sp>
          <p:nvSpPr>
            <p:cNvPr id="64517" name="Text Box 5"/>
            <p:cNvSpPr txBox="1">
              <a:spLocks noChangeArrowheads="1"/>
            </p:cNvSpPr>
            <p:nvPr/>
          </p:nvSpPr>
          <p:spPr bwMode="auto">
            <a:xfrm>
              <a:off x="7020" y="3537"/>
              <a:ext cx="620" cy="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400" b="1"/>
                <a:t>e</a:t>
              </a:r>
              <a:r>
                <a:rPr lang="fr-FR" altLang="en-US" sz="2400" b="1" baseline="-25000"/>
                <a:t>F</a:t>
              </a:r>
              <a:endParaRPr lang="en-GB" altLang="en-US" sz="2400"/>
            </a:p>
          </p:txBody>
        </p:sp>
        <p:grpSp>
          <p:nvGrpSpPr>
            <p:cNvPr id="64518" name="Group 6"/>
            <p:cNvGrpSpPr>
              <a:grpSpLocks/>
            </p:cNvGrpSpPr>
            <p:nvPr/>
          </p:nvGrpSpPr>
          <p:grpSpPr bwMode="auto">
            <a:xfrm>
              <a:off x="4220" y="3527"/>
              <a:ext cx="3400" cy="553"/>
              <a:chOff x="4220" y="3527"/>
              <a:chExt cx="3400" cy="553"/>
            </a:xfrm>
          </p:grpSpPr>
          <p:sp>
            <p:nvSpPr>
              <p:cNvPr id="64519" name="Text Box 7"/>
              <p:cNvSpPr txBox="1">
                <a:spLocks noChangeArrowheads="1"/>
              </p:cNvSpPr>
              <p:nvPr/>
            </p:nvSpPr>
            <p:spPr bwMode="auto">
              <a:xfrm>
                <a:off x="6310" y="3527"/>
                <a:ext cx="620" cy="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400" b="1"/>
                  <a:t>e</a:t>
                </a:r>
                <a:r>
                  <a:rPr lang="fr-FR" altLang="en-US" sz="2400" b="1" baseline="-25000"/>
                  <a:t>D</a:t>
                </a:r>
                <a:endParaRPr lang="en-GB" altLang="en-US" sz="2400"/>
              </a:p>
            </p:txBody>
          </p:sp>
          <p:grpSp>
            <p:nvGrpSpPr>
              <p:cNvPr id="64520" name="Group 8"/>
              <p:cNvGrpSpPr>
                <a:grpSpLocks/>
              </p:cNvGrpSpPr>
              <p:nvPr/>
            </p:nvGrpSpPr>
            <p:grpSpPr bwMode="auto">
              <a:xfrm>
                <a:off x="4220" y="3527"/>
                <a:ext cx="3400" cy="553"/>
                <a:chOff x="4220" y="3527"/>
                <a:chExt cx="3400" cy="553"/>
              </a:xfrm>
            </p:grpSpPr>
            <p:sp>
              <p:nvSpPr>
                <p:cNvPr id="64521" name="Text Box 9"/>
                <p:cNvSpPr txBox="1">
                  <a:spLocks noChangeArrowheads="1"/>
                </p:cNvSpPr>
                <p:nvPr/>
              </p:nvSpPr>
              <p:spPr bwMode="auto">
                <a:xfrm>
                  <a:off x="5610" y="3527"/>
                  <a:ext cx="620" cy="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400" b="1"/>
                    <a:t>e</a:t>
                  </a:r>
                  <a:r>
                    <a:rPr lang="fr-FR" altLang="en-US" sz="2400" b="1" baseline="-25000"/>
                    <a:t>C</a:t>
                  </a:r>
                  <a:endParaRPr lang="en-GB" altLang="en-US" sz="2400"/>
                </a:p>
              </p:txBody>
            </p:sp>
            <p:grpSp>
              <p:nvGrpSpPr>
                <p:cNvPr id="64522" name="Group 10"/>
                <p:cNvGrpSpPr>
                  <a:grpSpLocks/>
                </p:cNvGrpSpPr>
                <p:nvPr/>
              </p:nvGrpSpPr>
              <p:grpSpPr bwMode="auto">
                <a:xfrm>
                  <a:off x="4220" y="3527"/>
                  <a:ext cx="3400" cy="553"/>
                  <a:chOff x="4220" y="3527"/>
                  <a:chExt cx="3400" cy="553"/>
                </a:xfrm>
              </p:grpSpPr>
              <p:grpSp>
                <p:nvGrpSpPr>
                  <p:cNvPr id="64523" name="Group 11"/>
                  <p:cNvGrpSpPr>
                    <a:grpSpLocks/>
                  </p:cNvGrpSpPr>
                  <p:nvPr/>
                </p:nvGrpSpPr>
                <p:grpSpPr bwMode="auto">
                  <a:xfrm>
                    <a:off x="4220" y="3547"/>
                    <a:ext cx="3400" cy="533"/>
                    <a:chOff x="4220" y="3547"/>
                    <a:chExt cx="3400" cy="533"/>
                  </a:xfrm>
                </p:grpSpPr>
                <p:grpSp>
                  <p:nvGrpSpPr>
                    <p:cNvPr id="64524" name="Group 12"/>
                    <p:cNvGrpSpPr>
                      <a:grpSpLocks/>
                    </p:cNvGrpSpPr>
                    <p:nvPr/>
                  </p:nvGrpSpPr>
                  <p:grpSpPr bwMode="auto">
                    <a:xfrm>
                      <a:off x="4320" y="4070"/>
                      <a:ext cx="3300" cy="10"/>
                      <a:chOff x="4320" y="4070"/>
                      <a:chExt cx="3300" cy="10"/>
                    </a:xfrm>
                  </p:grpSpPr>
                  <p:sp>
                    <p:nvSpPr>
                      <p:cNvPr id="64525" name="Line 13"/>
                      <p:cNvSpPr>
                        <a:spLocks noChangeShapeType="1"/>
                      </p:cNvSpPr>
                      <p:nvPr/>
                    </p:nvSpPr>
                    <p:spPr bwMode="auto">
                      <a:xfrm>
                        <a:off x="4320" y="4080"/>
                        <a:ext cx="480" cy="0"/>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4526" name="Line 14"/>
                      <p:cNvSpPr>
                        <a:spLocks noChangeShapeType="1"/>
                      </p:cNvSpPr>
                      <p:nvPr/>
                    </p:nvSpPr>
                    <p:spPr bwMode="auto">
                      <a:xfrm>
                        <a:off x="5010" y="4080"/>
                        <a:ext cx="480" cy="0"/>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4527" name="Line 15"/>
                      <p:cNvSpPr>
                        <a:spLocks noChangeShapeType="1"/>
                      </p:cNvSpPr>
                      <p:nvPr/>
                    </p:nvSpPr>
                    <p:spPr bwMode="auto">
                      <a:xfrm>
                        <a:off x="5740" y="4070"/>
                        <a:ext cx="480" cy="0"/>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4528" name="Line 16"/>
                      <p:cNvSpPr>
                        <a:spLocks noChangeShapeType="1"/>
                      </p:cNvSpPr>
                      <p:nvPr/>
                    </p:nvSpPr>
                    <p:spPr bwMode="auto">
                      <a:xfrm>
                        <a:off x="6440" y="4070"/>
                        <a:ext cx="480" cy="0"/>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4529" name="Line 17"/>
                      <p:cNvSpPr>
                        <a:spLocks noChangeShapeType="1"/>
                      </p:cNvSpPr>
                      <p:nvPr/>
                    </p:nvSpPr>
                    <p:spPr bwMode="auto">
                      <a:xfrm>
                        <a:off x="7140" y="4070"/>
                        <a:ext cx="480" cy="0"/>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4530" name="Text Box 18"/>
                    <p:cNvSpPr txBox="1">
                      <a:spLocks noChangeArrowheads="1"/>
                    </p:cNvSpPr>
                    <p:nvPr/>
                  </p:nvSpPr>
                  <p:spPr bwMode="auto">
                    <a:xfrm>
                      <a:off x="4220" y="3547"/>
                      <a:ext cx="620" cy="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400" b="1"/>
                        <a:t>e</a:t>
                      </a:r>
                      <a:r>
                        <a:rPr lang="fr-FR" altLang="en-US" sz="2400" b="1" baseline="-25000"/>
                        <a:t>A</a:t>
                      </a:r>
                      <a:endParaRPr lang="en-GB" altLang="en-US" sz="2400"/>
                    </a:p>
                  </p:txBody>
                </p:sp>
              </p:grpSp>
              <p:sp>
                <p:nvSpPr>
                  <p:cNvPr id="64531" name="Text Box 19"/>
                  <p:cNvSpPr txBox="1">
                    <a:spLocks noChangeArrowheads="1"/>
                  </p:cNvSpPr>
                  <p:nvPr/>
                </p:nvSpPr>
                <p:spPr bwMode="auto">
                  <a:xfrm>
                    <a:off x="4920" y="3527"/>
                    <a:ext cx="620" cy="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400" b="1"/>
                      <a:t>e</a:t>
                    </a:r>
                    <a:r>
                      <a:rPr lang="fr-FR" altLang="en-US" sz="2400" b="1" baseline="-25000"/>
                      <a:t>B</a:t>
                    </a:r>
                    <a:endParaRPr lang="en-GB" altLang="en-US" sz="2400"/>
                  </a:p>
                </p:txBody>
              </p:sp>
            </p:grpSp>
          </p:grpSp>
        </p:grpSp>
      </p:grpSp>
      <p:sp>
        <p:nvSpPr>
          <p:cNvPr id="64532" name="Text Box 20"/>
          <p:cNvSpPr txBox="1">
            <a:spLocks noChangeArrowheads="1"/>
          </p:cNvSpPr>
          <p:nvPr/>
        </p:nvSpPr>
        <p:spPr bwMode="auto">
          <a:xfrm>
            <a:off x="2144713" y="3908426"/>
            <a:ext cx="81661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a:t>Each step is controlled by a different enzyme (</a:t>
            </a:r>
            <a:r>
              <a:rPr lang="en-GB" altLang="en-US" sz="2400" b="1"/>
              <a:t>e</a:t>
            </a:r>
            <a:r>
              <a:rPr lang="en-GB" altLang="en-US" sz="2400" b="1" baseline="-25000"/>
              <a:t>A</a:t>
            </a:r>
            <a:r>
              <a:rPr lang="en-GB" altLang="en-US" sz="2400"/>
              <a:t>, </a:t>
            </a:r>
            <a:r>
              <a:rPr lang="en-GB" altLang="en-US" sz="2400" b="1"/>
              <a:t>e</a:t>
            </a:r>
            <a:r>
              <a:rPr lang="en-GB" altLang="en-US" sz="2400" b="1" baseline="-25000"/>
              <a:t>B</a:t>
            </a:r>
            <a:r>
              <a:rPr lang="en-GB" altLang="en-US" sz="2400"/>
              <a:t>, </a:t>
            </a:r>
            <a:r>
              <a:rPr lang="en-GB" altLang="en-US" sz="2400" b="1"/>
              <a:t>e</a:t>
            </a:r>
            <a:r>
              <a:rPr lang="en-GB" altLang="en-US" sz="2400" b="1" baseline="-25000"/>
              <a:t>C</a:t>
            </a:r>
            <a:r>
              <a:rPr lang="en-GB" altLang="en-US" sz="2400"/>
              <a:t> etc) </a:t>
            </a:r>
            <a:br>
              <a:rPr lang="en-GB" altLang="en-US" sz="2400"/>
            </a:br>
            <a:endParaRPr lang="en-US" altLang="en-US" sz="2400"/>
          </a:p>
          <a:p>
            <a:r>
              <a:rPr lang="en-GB" altLang="en-US" sz="2400"/>
              <a:t>This is possible because of enzyme specificity</a:t>
            </a:r>
          </a:p>
        </p:txBody>
      </p:sp>
    </p:spTree>
    <p:extLst>
      <p:ext uri="{BB962C8B-B14F-4D97-AF65-F5344CB8AC3E}">
        <p14:creationId xmlns:p14="http://schemas.microsoft.com/office/powerpoint/2010/main" val="24932849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7164" presetClass="entr" presetSubtype="52362808" fill="hold" grpId="0" nodeType="clickEffect">
                                  <p:stCondLst>
                                    <p:cond delay="0"/>
                                  </p:stCondLst>
                                  <p:childTnLst>
                                    <p:set>
                                      <p:cBhvr>
                                        <p:cTn id="6" dur="1" fill="hold">
                                          <p:stCondLst>
                                            <p:cond delay="499"/>
                                          </p:stCondLst>
                                        </p:cTn>
                                        <p:tgtEl>
                                          <p:spTgt spid="645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97164" presetClass="entr" presetSubtype="52362808" fill="hold" grpId="0" nodeType="clickEffect">
                                  <p:stCondLst>
                                    <p:cond delay="0"/>
                                  </p:stCondLst>
                                  <p:childTnLst>
                                    <p:set>
                                      <p:cBhvr>
                                        <p:cTn id="10" dur="1" fill="hold">
                                          <p:stCondLst>
                                            <p:cond delay="499"/>
                                          </p:stCondLst>
                                        </p:cTn>
                                        <p:tgtEl>
                                          <p:spTgt spid="645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64516"/>
                                        </p:tgtEl>
                                        <p:attrNameLst>
                                          <p:attrName>style.visibility</p:attrName>
                                        </p:attrNameLst>
                                      </p:cBhvr>
                                      <p:to>
                                        <p:strVal val="visible"/>
                                      </p:to>
                                    </p:set>
                                    <p:animEffect transition="in" filter="wipe(left)">
                                      <p:cBhvr>
                                        <p:cTn id="15" dur="500"/>
                                        <p:tgtEl>
                                          <p:spTgt spid="6451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0" presetClass="entr" presetSubtype="52504156" fill="hold" grpId="0" nodeType="clickEffect">
                                  <p:stCondLst>
                                    <p:cond delay="0"/>
                                  </p:stCondLst>
                                  <p:childTnLst>
                                    <p:set>
                                      <p:cBhvr>
                                        <p:cTn id="19" dur="1" fill="hold">
                                          <p:stCondLst>
                                            <p:cond delay="499"/>
                                          </p:stCondLst>
                                        </p:cTn>
                                        <p:tgtEl>
                                          <p:spTgt spid="645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P spid="64532"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altLang="en-US" b="1"/>
              <a:t>End point inhibition</a:t>
            </a:r>
          </a:p>
        </p:txBody>
      </p:sp>
      <p:sp>
        <p:nvSpPr>
          <p:cNvPr id="65540" name="Rectangle 4"/>
          <p:cNvSpPr>
            <a:spLocks noGrp="1" noChangeArrowheads="1"/>
          </p:cNvSpPr>
          <p:nvPr>
            <p:ph type="body" sz="half" idx="1"/>
          </p:nvPr>
        </p:nvSpPr>
        <p:spPr>
          <a:xfrm>
            <a:off x="1981200" y="1828801"/>
            <a:ext cx="8243888" cy="2316163"/>
          </a:xfrm>
        </p:spPr>
        <p:txBody>
          <a:bodyPr>
            <a:normAutofit lnSpcReduction="10000"/>
          </a:bodyPr>
          <a:lstStyle/>
          <a:p>
            <a:pPr>
              <a:lnSpc>
                <a:spcPct val="90000"/>
              </a:lnSpc>
            </a:pPr>
            <a:r>
              <a:rPr lang="en-GB" altLang="en-US"/>
              <a:t>The first step (controlled by </a:t>
            </a:r>
            <a:r>
              <a:rPr lang="en-GB" altLang="en-US" b="1"/>
              <a:t>e</a:t>
            </a:r>
            <a:r>
              <a:rPr lang="en-GB" altLang="en-US" b="1" baseline="-25000"/>
              <a:t>A</a:t>
            </a:r>
            <a:r>
              <a:rPr lang="en-GB" altLang="en-US"/>
              <a:t>) is often controlled by the end product (</a:t>
            </a:r>
            <a:r>
              <a:rPr lang="en-GB" altLang="en-US" b="1"/>
              <a:t>F</a:t>
            </a:r>
            <a:r>
              <a:rPr lang="en-GB" altLang="en-US"/>
              <a:t>)</a:t>
            </a:r>
            <a:endParaRPr lang="fr-FR" altLang="en-US"/>
          </a:p>
          <a:p>
            <a:pPr>
              <a:lnSpc>
                <a:spcPct val="90000"/>
              </a:lnSpc>
            </a:pPr>
            <a:r>
              <a:rPr lang="en-GB" altLang="en-US"/>
              <a:t>Therefore </a:t>
            </a:r>
            <a:r>
              <a:rPr lang="en-GB" altLang="en-US" b="1"/>
              <a:t>negative feedback</a:t>
            </a:r>
            <a:r>
              <a:rPr lang="en-GB" altLang="en-US"/>
              <a:t> is possible</a:t>
            </a:r>
          </a:p>
          <a:p>
            <a:pPr>
              <a:lnSpc>
                <a:spcPct val="90000"/>
              </a:lnSpc>
            </a:pPr>
            <a:endParaRPr lang="en-GB" altLang="en-US"/>
          </a:p>
          <a:p>
            <a:pPr>
              <a:lnSpc>
                <a:spcPct val="90000"/>
              </a:lnSpc>
              <a:buFont typeface="Wingdings" panose="05000000000000000000" pitchFamily="2" charset="2"/>
              <a:buNone/>
            </a:pPr>
            <a:r>
              <a:rPr lang="en-GB" altLang="en-US"/>
              <a:t>		A	B	C	D	E	</a:t>
            </a:r>
            <a:r>
              <a:rPr lang="en-GB" altLang="en-US" b="1">
                <a:solidFill>
                  <a:srgbClr val="CC3300"/>
                </a:solidFill>
              </a:rPr>
              <a:t>F</a:t>
            </a:r>
          </a:p>
        </p:txBody>
      </p:sp>
      <p:sp>
        <p:nvSpPr>
          <p:cNvPr id="65541" name="Rectangle 5"/>
          <p:cNvSpPr>
            <a:spLocks noGrp="1" noChangeArrowheads="1"/>
          </p:cNvSpPr>
          <p:nvPr>
            <p:ph type="body" sz="half" idx="2"/>
          </p:nvPr>
        </p:nvSpPr>
        <p:spPr>
          <a:xfrm>
            <a:off x="1998664" y="4708525"/>
            <a:ext cx="8358187" cy="1779588"/>
          </a:xfrm>
        </p:spPr>
        <p:txBody>
          <a:bodyPr/>
          <a:lstStyle/>
          <a:p>
            <a:pPr>
              <a:lnSpc>
                <a:spcPct val="90000"/>
              </a:lnSpc>
            </a:pPr>
            <a:r>
              <a:rPr lang="en-GB" altLang="en-US"/>
              <a:t>The end products are controlling their own rate of production</a:t>
            </a:r>
            <a:endParaRPr lang="fr-FR" altLang="en-US"/>
          </a:p>
          <a:p>
            <a:pPr>
              <a:lnSpc>
                <a:spcPct val="90000"/>
              </a:lnSpc>
            </a:pPr>
            <a:r>
              <a:rPr lang="en-GB" altLang="en-US"/>
              <a:t>There is no build up of intermediates (B, C, D and E)</a:t>
            </a:r>
          </a:p>
        </p:txBody>
      </p:sp>
      <p:sp>
        <p:nvSpPr>
          <p:cNvPr id="65544" name="Text Box 8"/>
          <p:cNvSpPr txBox="1">
            <a:spLocks noChangeArrowheads="1"/>
          </p:cNvSpPr>
          <p:nvPr/>
        </p:nvSpPr>
        <p:spPr bwMode="auto">
          <a:xfrm>
            <a:off x="6753226" y="3355976"/>
            <a:ext cx="804863"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p>
            <a:pPr algn="ctr"/>
            <a:r>
              <a:rPr lang="fr-FR" altLang="en-US" sz="2400" b="1"/>
              <a:t>e</a:t>
            </a:r>
            <a:r>
              <a:rPr lang="fr-FR" altLang="en-US" sz="2400" b="1" baseline="-25000"/>
              <a:t>F</a:t>
            </a:r>
            <a:endParaRPr lang="en-GB" altLang="en-US" sz="2400"/>
          </a:p>
        </p:txBody>
      </p:sp>
      <p:sp>
        <p:nvSpPr>
          <p:cNvPr id="65546" name="Text Box 10"/>
          <p:cNvSpPr txBox="1">
            <a:spLocks noChangeArrowheads="1"/>
          </p:cNvSpPr>
          <p:nvPr/>
        </p:nvSpPr>
        <p:spPr bwMode="auto">
          <a:xfrm>
            <a:off x="5830888" y="3346451"/>
            <a:ext cx="80486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p>
            <a:pPr algn="ctr"/>
            <a:r>
              <a:rPr lang="fr-FR" altLang="en-US" sz="2400" b="1"/>
              <a:t>e</a:t>
            </a:r>
            <a:r>
              <a:rPr lang="fr-FR" altLang="en-US" sz="2400" b="1" baseline="-25000"/>
              <a:t>D</a:t>
            </a:r>
            <a:endParaRPr lang="en-GB" altLang="en-US" sz="2400"/>
          </a:p>
        </p:txBody>
      </p:sp>
      <p:sp>
        <p:nvSpPr>
          <p:cNvPr id="65548" name="Text Box 12"/>
          <p:cNvSpPr txBox="1">
            <a:spLocks noChangeArrowheads="1"/>
          </p:cNvSpPr>
          <p:nvPr/>
        </p:nvSpPr>
        <p:spPr bwMode="auto">
          <a:xfrm>
            <a:off x="4921250" y="3346451"/>
            <a:ext cx="80645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p>
            <a:pPr algn="ctr"/>
            <a:r>
              <a:rPr lang="fr-FR" altLang="en-US" sz="2400" b="1"/>
              <a:t>e</a:t>
            </a:r>
            <a:r>
              <a:rPr lang="fr-FR" altLang="en-US" sz="2400" b="1" baseline="-25000"/>
              <a:t>C</a:t>
            </a:r>
            <a:endParaRPr lang="en-GB" altLang="en-US" sz="2400"/>
          </a:p>
        </p:txBody>
      </p:sp>
      <p:grpSp>
        <p:nvGrpSpPr>
          <p:cNvPr id="65565" name="Group 29"/>
          <p:cNvGrpSpPr>
            <a:grpSpLocks/>
          </p:cNvGrpSpPr>
          <p:nvPr/>
        </p:nvGrpSpPr>
        <p:grpSpPr bwMode="auto">
          <a:xfrm>
            <a:off x="3246438" y="3857626"/>
            <a:ext cx="4286250" cy="9525"/>
            <a:chOff x="1085" y="2430"/>
            <a:chExt cx="2700" cy="6"/>
          </a:xfrm>
        </p:grpSpPr>
        <p:sp>
          <p:nvSpPr>
            <p:cNvPr id="65552" name="Line 16"/>
            <p:cNvSpPr>
              <a:spLocks noChangeShapeType="1"/>
            </p:cNvSpPr>
            <p:nvPr/>
          </p:nvSpPr>
          <p:spPr bwMode="auto">
            <a:xfrm>
              <a:off x="1085" y="2436"/>
              <a:ext cx="39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3" name="Line 17"/>
            <p:cNvSpPr>
              <a:spLocks noChangeShapeType="1"/>
            </p:cNvSpPr>
            <p:nvPr/>
          </p:nvSpPr>
          <p:spPr bwMode="auto">
            <a:xfrm>
              <a:off x="1650" y="2436"/>
              <a:ext cx="392"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4" name="Line 18"/>
            <p:cNvSpPr>
              <a:spLocks noChangeShapeType="1"/>
            </p:cNvSpPr>
            <p:nvPr/>
          </p:nvSpPr>
          <p:spPr bwMode="auto">
            <a:xfrm>
              <a:off x="2247" y="2430"/>
              <a:ext cx="39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5" name="Line 19"/>
            <p:cNvSpPr>
              <a:spLocks noChangeShapeType="1"/>
            </p:cNvSpPr>
            <p:nvPr/>
          </p:nvSpPr>
          <p:spPr bwMode="auto">
            <a:xfrm>
              <a:off x="2820" y="2430"/>
              <a:ext cx="392"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6" name="Line 20"/>
            <p:cNvSpPr>
              <a:spLocks noChangeShapeType="1"/>
            </p:cNvSpPr>
            <p:nvPr/>
          </p:nvSpPr>
          <p:spPr bwMode="auto">
            <a:xfrm>
              <a:off x="3392" y="2430"/>
              <a:ext cx="393"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5557" name="Text Box 21"/>
          <p:cNvSpPr txBox="1">
            <a:spLocks noChangeArrowheads="1"/>
          </p:cNvSpPr>
          <p:nvPr/>
        </p:nvSpPr>
        <p:spPr bwMode="auto">
          <a:xfrm>
            <a:off x="3116263" y="3365501"/>
            <a:ext cx="80486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p>
            <a:pPr algn="ctr"/>
            <a:r>
              <a:rPr lang="fr-FR" altLang="en-US" sz="2400" b="1">
                <a:solidFill>
                  <a:srgbClr val="FF0000"/>
                </a:solidFill>
              </a:rPr>
              <a:t>e</a:t>
            </a:r>
            <a:r>
              <a:rPr lang="fr-FR" altLang="en-US" sz="2400" b="1" baseline="-25000">
                <a:solidFill>
                  <a:srgbClr val="FF0000"/>
                </a:solidFill>
              </a:rPr>
              <a:t>A</a:t>
            </a:r>
            <a:endParaRPr lang="en-GB" altLang="en-US" sz="2400" b="1"/>
          </a:p>
        </p:txBody>
      </p:sp>
      <p:sp>
        <p:nvSpPr>
          <p:cNvPr id="65558" name="Text Box 22"/>
          <p:cNvSpPr txBox="1">
            <a:spLocks noChangeArrowheads="1"/>
          </p:cNvSpPr>
          <p:nvPr/>
        </p:nvSpPr>
        <p:spPr bwMode="auto">
          <a:xfrm>
            <a:off x="4025901" y="3346451"/>
            <a:ext cx="804863"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p>
            <a:pPr algn="ctr"/>
            <a:r>
              <a:rPr lang="fr-FR" altLang="en-US" sz="2400" b="1"/>
              <a:t>e</a:t>
            </a:r>
            <a:r>
              <a:rPr lang="fr-FR" altLang="en-US" sz="2400" b="1" baseline="-25000"/>
              <a:t>B</a:t>
            </a:r>
            <a:endParaRPr lang="en-GB" altLang="en-US" sz="2400"/>
          </a:p>
        </p:txBody>
      </p:sp>
      <p:grpSp>
        <p:nvGrpSpPr>
          <p:cNvPr id="65559" name="Group 23"/>
          <p:cNvGrpSpPr>
            <a:grpSpLocks/>
          </p:cNvGrpSpPr>
          <p:nvPr/>
        </p:nvGrpSpPr>
        <p:grpSpPr bwMode="auto">
          <a:xfrm>
            <a:off x="3441701" y="3898901"/>
            <a:ext cx="4219575" cy="741363"/>
            <a:chOff x="4470" y="6033"/>
            <a:chExt cx="3250" cy="786"/>
          </a:xfrm>
        </p:grpSpPr>
        <p:grpSp>
          <p:nvGrpSpPr>
            <p:cNvPr id="65560" name="Group 24"/>
            <p:cNvGrpSpPr>
              <a:grpSpLocks/>
            </p:cNvGrpSpPr>
            <p:nvPr/>
          </p:nvGrpSpPr>
          <p:grpSpPr bwMode="auto">
            <a:xfrm>
              <a:off x="4470" y="6033"/>
              <a:ext cx="3250" cy="387"/>
              <a:chOff x="4470" y="6033"/>
              <a:chExt cx="3250" cy="387"/>
            </a:xfrm>
          </p:grpSpPr>
          <p:sp>
            <p:nvSpPr>
              <p:cNvPr id="65561" name="Line 25"/>
              <p:cNvSpPr>
                <a:spLocks noChangeShapeType="1"/>
              </p:cNvSpPr>
              <p:nvPr/>
            </p:nvSpPr>
            <p:spPr bwMode="auto">
              <a:xfrm>
                <a:off x="7720" y="6170"/>
                <a:ext cx="0" cy="250"/>
              </a:xfrm>
              <a:prstGeom prst="line">
                <a:avLst/>
              </a:prstGeom>
              <a:noFill/>
              <a:ln w="381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5562" name="Line 26"/>
              <p:cNvSpPr>
                <a:spLocks noChangeShapeType="1"/>
              </p:cNvSpPr>
              <p:nvPr/>
            </p:nvSpPr>
            <p:spPr bwMode="auto">
              <a:xfrm>
                <a:off x="4472" y="6033"/>
                <a:ext cx="0" cy="377"/>
              </a:xfrm>
              <a:prstGeom prst="line">
                <a:avLst/>
              </a:prstGeom>
              <a:noFill/>
              <a:ln w="38100">
                <a:solidFill>
                  <a:srgbClr val="FF0000"/>
                </a:solidFill>
                <a:prstDash val="dash"/>
                <a:round/>
                <a:headEnd type="arrow" w="med" len="med"/>
                <a:tailEnd/>
              </a:ln>
              <a:extLst>
                <a:ext uri="{909E8E84-426E-40DD-AFC4-6F175D3DCCD1}">
                  <a14:hiddenFill xmlns:a14="http://schemas.microsoft.com/office/drawing/2010/main">
                    <a:noFill/>
                  </a14:hiddenFill>
                </a:ext>
              </a:extLst>
            </p:spPr>
            <p:txBody>
              <a:bodyPr/>
              <a:lstStyle/>
              <a:p>
                <a:endParaRPr lang="en-US"/>
              </a:p>
            </p:txBody>
          </p:sp>
          <p:sp>
            <p:nvSpPr>
              <p:cNvPr id="65563" name="Line 27"/>
              <p:cNvSpPr>
                <a:spLocks noChangeShapeType="1"/>
              </p:cNvSpPr>
              <p:nvPr/>
            </p:nvSpPr>
            <p:spPr bwMode="auto">
              <a:xfrm>
                <a:off x="4470" y="6420"/>
                <a:ext cx="3240" cy="0"/>
              </a:xfrm>
              <a:prstGeom prst="line">
                <a:avLst/>
              </a:prstGeom>
              <a:noFill/>
              <a:ln w="381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5564" name="Text Box 28"/>
            <p:cNvSpPr txBox="1">
              <a:spLocks noChangeArrowheads="1"/>
            </p:cNvSpPr>
            <p:nvPr/>
          </p:nvSpPr>
          <p:spPr bwMode="auto">
            <a:xfrm>
              <a:off x="5115" y="6354"/>
              <a:ext cx="1801"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p>
              <a:pPr algn="ctr"/>
              <a:r>
                <a:rPr lang="fr-FR" altLang="en-US" sz="2400" b="1">
                  <a:solidFill>
                    <a:srgbClr val="FF0000"/>
                  </a:solidFill>
                </a:rPr>
                <a:t>Inhibition</a:t>
              </a:r>
              <a:endParaRPr lang="en-GB" altLang="en-US" sz="2400"/>
            </a:p>
          </p:txBody>
        </p:sp>
      </p:grpSp>
    </p:spTree>
    <p:extLst>
      <p:ext uri="{BB962C8B-B14F-4D97-AF65-F5344CB8AC3E}">
        <p14:creationId xmlns:p14="http://schemas.microsoft.com/office/powerpoint/2010/main" val="8443088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494336" presetClass="entr" presetSubtype="52518344" fill="hold" grpId="0" nodeType="clickEffect">
                                  <p:stCondLst>
                                    <p:cond delay="0"/>
                                  </p:stCondLst>
                                  <p:childTnLst>
                                    <p:set>
                                      <p:cBhvr>
                                        <p:cTn id="6" dur="1" fill="hold">
                                          <p:stCondLst>
                                            <p:cond delay="499"/>
                                          </p:stCondLst>
                                        </p:cTn>
                                        <p:tgtEl>
                                          <p:spTgt spid="6554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2494336" presetClass="entr" presetSubtype="52518344" fill="hold" grpId="0" nodeType="clickEffect">
                                  <p:stCondLst>
                                    <p:cond delay="0"/>
                                  </p:stCondLst>
                                  <p:childTnLst>
                                    <p:set>
                                      <p:cBhvr>
                                        <p:cTn id="10" dur="1" fill="hold">
                                          <p:stCondLst>
                                            <p:cond delay="499"/>
                                          </p:stCondLst>
                                        </p:cTn>
                                        <p:tgtEl>
                                          <p:spTgt spid="6554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52494336" presetClass="entr" presetSubtype="52518344" fill="hold" grpId="0" nodeType="clickEffect">
                                  <p:stCondLst>
                                    <p:cond delay="0"/>
                                  </p:stCondLst>
                                  <p:childTnLst>
                                    <p:set>
                                      <p:cBhvr>
                                        <p:cTn id="14" dur="1" fill="hold">
                                          <p:stCondLst>
                                            <p:cond delay="499"/>
                                          </p:stCondLst>
                                        </p:cTn>
                                        <p:tgtEl>
                                          <p:spTgt spid="65540">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65565"/>
                                        </p:tgtEl>
                                        <p:attrNameLst>
                                          <p:attrName>style.visibility</p:attrName>
                                        </p:attrNameLst>
                                      </p:cBhvr>
                                      <p:to>
                                        <p:strVal val="visible"/>
                                      </p:to>
                                    </p:set>
                                    <p:animEffect transition="in" filter="wipe(left)">
                                      <p:cBhvr>
                                        <p:cTn id="19" dur="500"/>
                                        <p:tgtEl>
                                          <p:spTgt spid="6556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0" presetClass="entr" presetSubtype="52523520" fill="hold" grpId="0" nodeType="clickEffect">
                                  <p:stCondLst>
                                    <p:cond delay="0"/>
                                  </p:stCondLst>
                                  <p:childTnLst>
                                    <p:set>
                                      <p:cBhvr>
                                        <p:cTn id="23" dur="1" fill="hold">
                                          <p:stCondLst>
                                            <p:cond delay="499"/>
                                          </p:stCondLst>
                                        </p:cTn>
                                        <p:tgtEl>
                                          <p:spTgt spid="65557"/>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0" presetClass="entr" presetSubtype="52523816" fill="hold" grpId="0" nodeType="clickEffect">
                                  <p:stCondLst>
                                    <p:cond delay="0"/>
                                  </p:stCondLst>
                                  <p:childTnLst>
                                    <p:set>
                                      <p:cBhvr>
                                        <p:cTn id="27" dur="1" fill="hold">
                                          <p:stCondLst>
                                            <p:cond delay="499"/>
                                          </p:stCondLst>
                                        </p:cTn>
                                        <p:tgtEl>
                                          <p:spTgt spid="65558"/>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0" presetClass="entr" presetSubtype="52520468" fill="hold" grpId="0" nodeType="clickEffect">
                                  <p:stCondLst>
                                    <p:cond delay="0"/>
                                  </p:stCondLst>
                                  <p:childTnLst>
                                    <p:set>
                                      <p:cBhvr>
                                        <p:cTn id="31" dur="1" fill="hold">
                                          <p:stCondLst>
                                            <p:cond delay="499"/>
                                          </p:stCondLst>
                                        </p:cTn>
                                        <p:tgtEl>
                                          <p:spTgt spid="65548"/>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0" presetClass="entr" presetSubtype="52519272" fill="hold" grpId="0" nodeType="clickEffect">
                                  <p:stCondLst>
                                    <p:cond delay="0"/>
                                  </p:stCondLst>
                                  <p:childTnLst>
                                    <p:set>
                                      <p:cBhvr>
                                        <p:cTn id="35" dur="1" fill="hold">
                                          <p:stCondLst>
                                            <p:cond delay="499"/>
                                          </p:stCondLst>
                                        </p:cTn>
                                        <p:tgtEl>
                                          <p:spTgt spid="65546"/>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0" presetClass="entr" presetSubtype="52518856" fill="hold" grpId="0" nodeType="clickEffect">
                                  <p:stCondLst>
                                    <p:cond delay="0"/>
                                  </p:stCondLst>
                                  <p:childTnLst>
                                    <p:set>
                                      <p:cBhvr>
                                        <p:cTn id="39" dur="1" fill="hold">
                                          <p:stCondLst>
                                            <p:cond delay="499"/>
                                          </p:stCondLst>
                                        </p:cTn>
                                        <p:tgtEl>
                                          <p:spTgt spid="65544"/>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2" fill="hold" nodeType="clickEffect">
                                  <p:stCondLst>
                                    <p:cond delay="0"/>
                                  </p:stCondLst>
                                  <p:childTnLst>
                                    <p:set>
                                      <p:cBhvr>
                                        <p:cTn id="43" dur="1" fill="hold">
                                          <p:stCondLst>
                                            <p:cond delay="0"/>
                                          </p:stCondLst>
                                        </p:cTn>
                                        <p:tgtEl>
                                          <p:spTgt spid="65559"/>
                                        </p:tgtEl>
                                        <p:attrNameLst>
                                          <p:attrName>style.visibility</p:attrName>
                                        </p:attrNameLst>
                                      </p:cBhvr>
                                      <p:to>
                                        <p:strVal val="visible"/>
                                      </p:to>
                                    </p:set>
                                    <p:animEffect transition="in" filter="wipe(right)">
                                      <p:cBhvr>
                                        <p:cTn id="44" dur="500"/>
                                        <p:tgtEl>
                                          <p:spTgt spid="6555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0" presetClass="entr" presetSubtype="52518600" fill="hold" grpId="0" nodeType="clickEffect">
                                  <p:stCondLst>
                                    <p:cond delay="0"/>
                                  </p:stCondLst>
                                  <p:childTnLst>
                                    <p:set>
                                      <p:cBhvr>
                                        <p:cTn id="48" dur="1" fill="hold">
                                          <p:stCondLst>
                                            <p:cond delay="499"/>
                                          </p:stCondLst>
                                        </p:cTn>
                                        <p:tgtEl>
                                          <p:spTgt spid="65541">
                                            <p:txEl>
                                              <p:pRg st="0" end="0"/>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0" presetClass="entr" presetSubtype="52518600" fill="hold" grpId="0" nodeType="clickEffect">
                                  <p:stCondLst>
                                    <p:cond delay="0"/>
                                  </p:stCondLst>
                                  <p:childTnLst>
                                    <p:set>
                                      <p:cBhvr>
                                        <p:cTn id="52" dur="1" fill="hold">
                                          <p:stCondLst>
                                            <p:cond delay="499"/>
                                          </p:stCondLst>
                                        </p:cTn>
                                        <p:tgtEl>
                                          <p:spTgt spid="6554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build="p" autoUpdateAnimBg="0"/>
      <p:bldP spid="65541" grpId="0" build="p" autoUpdateAnimBg="0"/>
      <p:bldP spid="65544" grpId="0" autoUpdateAnimBg="0"/>
      <p:bldP spid="65546" grpId="0" autoUpdateAnimBg="0"/>
      <p:bldP spid="65548" grpId="0" autoUpdateAnimBg="0"/>
      <p:bldP spid="65557" grpId="0" autoUpdateAnimBg="0"/>
      <p:bldP spid="65558"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781175" y="933450"/>
            <a:ext cx="8686800" cy="742950"/>
          </a:xfrm>
        </p:spPr>
        <p:txBody>
          <a:bodyPr/>
          <a:lstStyle/>
          <a:p>
            <a:r>
              <a:rPr lang="en-GB" altLang="en-US" sz="4000" b="1"/>
              <a:t>Example:</a:t>
            </a:r>
            <a:r>
              <a:rPr lang="en-GB" altLang="en-US" sz="4000"/>
              <a:t> Phosphofructokinase and ATP</a:t>
            </a:r>
            <a:r>
              <a:rPr lang="fr-FR" altLang="en-US" sz="4000"/>
              <a:t> </a:t>
            </a:r>
            <a:endParaRPr lang="en-GB" altLang="en-US" sz="4000"/>
          </a:p>
        </p:txBody>
      </p:sp>
      <p:sp>
        <p:nvSpPr>
          <p:cNvPr id="66563" name="Rectangle 3"/>
          <p:cNvSpPr>
            <a:spLocks noGrp="1" noChangeArrowheads="1"/>
          </p:cNvSpPr>
          <p:nvPr>
            <p:ph type="body" idx="1"/>
          </p:nvPr>
        </p:nvSpPr>
        <p:spPr>
          <a:xfrm>
            <a:off x="1981201" y="1828801"/>
            <a:ext cx="8418513" cy="4302125"/>
          </a:xfrm>
        </p:spPr>
        <p:txBody>
          <a:bodyPr/>
          <a:lstStyle/>
          <a:p>
            <a:pPr>
              <a:buFont typeface="Wingdings" panose="05000000000000000000" pitchFamily="2" charset="2"/>
              <a:buNone/>
            </a:pPr>
            <a:r>
              <a:rPr lang="en-GB" altLang="en-US" b="1"/>
              <a:t>Substrate:</a:t>
            </a:r>
            <a:r>
              <a:rPr lang="en-GB" altLang="en-US"/>
              <a:t> Fructose-6-phosphate</a:t>
            </a:r>
            <a:endParaRPr lang="en-GB" altLang="en-US" b="1"/>
          </a:p>
          <a:p>
            <a:pPr>
              <a:buFont typeface="Wingdings" panose="05000000000000000000" pitchFamily="2" charset="2"/>
              <a:buNone/>
            </a:pPr>
            <a:r>
              <a:rPr lang="en-GB" altLang="en-US" b="1"/>
              <a:t>Reaction</a:t>
            </a:r>
          </a:p>
          <a:p>
            <a:pPr>
              <a:buFont typeface="Wingdings" panose="05000000000000000000" pitchFamily="2" charset="2"/>
              <a:buNone/>
            </a:pPr>
            <a:endParaRPr lang="en-GB" altLang="en-US" b="1"/>
          </a:p>
          <a:p>
            <a:pPr algn="ctr">
              <a:buFont typeface="Wingdings" panose="05000000000000000000" pitchFamily="2" charset="2"/>
              <a:buNone/>
            </a:pPr>
            <a:r>
              <a:rPr lang="en-US" altLang="en-US" sz="2200" b="1"/>
              <a:t>fructose-6-phosphate + ATP </a:t>
            </a:r>
            <a:r>
              <a:rPr lang="en-US" altLang="en-US" sz="2200" b="1">
                <a:sym typeface="Symbol" panose="05050102010706020507" pitchFamily="18" charset="2"/>
              </a:rPr>
              <a:t> </a:t>
            </a:r>
            <a:r>
              <a:rPr lang="en-US" altLang="en-US" sz="2200" b="1"/>
              <a:t>fructose-1,6-bisphosphate + ADP</a:t>
            </a:r>
            <a:r>
              <a:rPr lang="fr-FR" altLang="en-US"/>
              <a:t> </a:t>
            </a:r>
            <a:endParaRPr lang="en-GB" altLang="en-US"/>
          </a:p>
        </p:txBody>
      </p:sp>
      <p:sp>
        <p:nvSpPr>
          <p:cNvPr id="66566" name="Text Box 6"/>
          <p:cNvSpPr txBox="1">
            <a:spLocks noChangeArrowheads="1"/>
          </p:cNvSpPr>
          <p:nvPr/>
        </p:nvSpPr>
        <p:spPr bwMode="auto">
          <a:xfrm>
            <a:off x="4665664" y="3171826"/>
            <a:ext cx="25733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000" b="1">
                <a:solidFill>
                  <a:srgbClr val="FF0000"/>
                </a:solidFill>
              </a:rPr>
              <a:t>phosphofructokinase</a:t>
            </a:r>
            <a:endParaRPr lang="en-GB" altLang="en-US" sz="2000"/>
          </a:p>
        </p:txBody>
      </p:sp>
    </p:spTree>
    <p:extLst>
      <p:ext uri="{BB962C8B-B14F-4D97-AF65-F5344CB8AC3E}">
        <p14:creationId xmlns:p14="http://schemas.microsoft.com/office/powerpoint/2010/main" val="27819704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494336" presetClass="entr" presetSubtype="52539088" fill="hold" grpId="0" nodeType="clickEffect">
                                  <p:stCondLst>
                                    <p:cond delay="0"/>
                                  </p:stCondLst>
                                  <p:childTnLst>
                                    <p:set>
                                      <p:cBhvr>
                                        <p:cTn id="6" dur="1" fill="hold">
                                          <p:stCondLst>
                                            <p:cond delay="499"/>
                                          </p:stCondLst>
                                        </p:cTn>
                                        <p:tgtEl>
                                          <p:spTgt spid="665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2494336" presetClass="entr" presetSubtype="52539088" fill="hold" grpId="0" nodeType="clickEffect">
                                  <p:stCondLst>
                                    <p:cond delay="0"/>
                                  </p:stCondLst>
                                  <p:childTnLst>
                                    <p:set>
                                      <p:cBhvr>
                                        <p:cTn id="10" dur="1" fill="hold">
                                          <p:stCondLst>
                                            <p:cond delay="499"/>
                                          </p:stCondLst>
                                        </p:cTn>
                                        <p:tgtEl>
                                          <p:spTgt spid="665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52494336" presetClass="entr" presetSubtype="52539088" fill="hold" grpId="0" nodeType="clickEffect">
                                  <p:stCondLst>
                                    <p:cond delay="0"/>
                                  </p:stCondLst>
                                  <p:childTnLst>
                                    <p:set>
                                      <p:cBhvr>
                                        <p:cTn id="14" dur="1" fill="hold">
                                          <p:stCondLst>
                                            <p:cond delay="499"/>
                                          </p:stCondLst>
                                        </p:cTn>
                                        <p:tgtEl>
                                          <p:spTgt spid="6656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0" presetClass="entr" presetSubtype="52539324" fill="hold" grpId="0" nodeType="clickEffect">
                                  <p:stCondLst>
                                    <p:cond delay="0"/>
                                  </p:stCondLst>
                                  <p:childTnLst>
                                    <p:set>
                                      <p:cBhvr>
                                        <p:cTn id="18" dur="1" fill="hold">
                                          <p:stCondLst>
                                            <p:cond delay="499"/>
                                          </p:stCondLst>
                                        </p:cTn>
                                        <p:tgtEl>
                                          <p:spTgt spid="665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P spid="6656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5"/>
          <p:cNvSpPr txBox="1">
            <a:spLocks noChangeArrowheads="1"/>
          </p:cNvSpPr>
          <p:nvPr/>
        </p:nvSpPr>
        <p:spPr bwMode="auto">
          <a:xfrm>
            <a:off x="1524000" y="188913"/>
            <a:ext cx="1835150" cy="22272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800" b="1">
                <a:solidFill>
                  <a:srgbClr val="0000CC"/>
                </a:solidFill>
                <a:latin typeface="Times New Roman" panose="02020603050405020304" pitchFamily="18" charset="0"/>
              </a:rPr>
              <a:t>Enzymes Lower a Reaction’s  Activation Energy</a:t>
            </a:r>
          </a:p>
        </p:txBody>
      </p:sp>
      <p:pic>
        <p:nvPicPr>
          <p:cNvPr id="74763" name="Picture 11" descr="FG06_08"/>
          <p:cNvPicPr>
            <a:picLocks noChangeAspect="1" noChangeArrowheads="1"/>
          </p:cNvPicPr>
          <p:nvPr/>
        </p:nvPicPr>
        <p:blipFill>
          <a:blip r:embed="rId3">
            <a:extLst>
              <a:ext uri="{28A0092B-C50C-407E-A947-70E740481C1C}">
                <a14:useLocalDpi xmlns:a14="http://schemas.microsoft.com/office/drawing/2010/main" val="0"/>
              </a:ext>
            </a:extLst>
          </a:blip>
          <a:srcRect b="58728"/>
          <a:stretch>
            <a:fillRect/>
          </a:stretch>
        </p:blipFill>
        <p:spPr bwMode="auto">
          <a:xfrm>
            <a:off x="3257550" y="152400"/>
            <a:ext cx="741045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64" name="Picture 12" descr="FG06_08"/>
          <p:cNvPicPr>
            <a:picLocks noChangeAspect="1" noChangeArrowheads="1"/>
          </p:cNvPicPr>
          <p:nvPr/>
        </p:nvPicPr>
        <p:blipFill>
          <a:blip r:embed="rId3">
            <a:extLst>
              <a:ext uri="{28A0092B-C50C-407E-A947-70E740481C1C}">
                <a14:useLocalDpi xmlns:a14="http://schemas.microsoft.com/office/drawing/2010/main" val="0"/>
              </a:ext>
            </a:extLst>
          </a:blip>
          <a:srcRect t="53654" b="6664"/>
          <a:stretch>
            <a:fillRect/>
          </a:stretch>
        </p:blipFill>
        <p:spPr bwMode="auto">
          <a:xfrm>
            <a:off x="3200400" y="3775076"/>
            <a:ext cx="7410450" cy="293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28294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74763"/>
                                        </p:tgtEl>
                                        <p:attrNameLst>
                                          <p:attrName>style.visibility</p:attrName>
                                        </p:attrNameLst>
                                      </p:cBhvr>
                                      <p:to>
                                        <p:strVal val="visible"/>
                                      </p:to>
                                    </p:set>
                                    <p:anim calcmode="lin" valueType="num">
                                      <p:cBhvr>
                                        <p:cTn id="7" dur="500" fill="hold"/>
                                        <p:tgtEl>
                                          <p:spTgt spid="74763"/>
                                        </p:tgtEl>
                                        <p:attrNameLst>
                                          <p:attrName>ppt_w</p:attrName>
                                        </p:attrNameLst>
                                      </p:cBhvr>
                                      <p:tavLst>
                                        <p:tav tm="0">
                                          <p:val>
                                            <p:fltVal val="0"/>
                                          </p:val>
                                        </p:tav>
                                        <p:tav tm="100000">
                                          <p:val>
                                            <p:strVal val="#ppt_w"/>
                                          </p:val>
                                        </p:tav>
                                      </p:tavLst>
                                    </p:anim>
                                    <p:anim calcmode="lin" valueType="num">
                                      <p:cBhvr>
                                        <p:cTn id="8" dur="500" fill="hold"/>
                                        <p:tgtEl>
                                          <p:spTgt spid="74763"/>
                                        </p:tgtEl>
                                        <p:attrNameLst>
                                          <p:attrName>ppt_h</p:attrName>
                                        </p:attrNameLst>
                                      </p:cBhvr>
                                      <p:tavLst>
                                        <p:tav tm="0">
                                          <p:val>
                                            <p:fltVal val="0"/>
                                          </p:val>
                                        </p:tav>
                                        <p:tav tm="100000">
                                          <p:val>
                                            <p:strVal val="#ppt_h"/>
                                          </p:val>
                                        </p:tav>
                                      </p:tavLst>
                                    </p:anim>
                                    <p:animEffect transition="in" filter="fade">
                                      <p:cBhvr>
                                        <p:cTn id="9" dur="500"/>
                                        <p:tgtEl>
                                          <p:spTgt spid="7476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74764"/>
                                        </p:tgtEl>
                                        <p:attrNameLst>
                                          <p:attrName>style.visibility</p:attrName>
                                        </p:attrNameLst>
                                      </p:cBhvr>
                                      <p:to>
                                        <p:strVal val="visible"/>
                                      </p:to>
                                    </p:set>
                                    <p:anim calcmode="lin" valueType="num">
                                      <p:cBhvr>
                                        <p:cTn id="14" dur="500" fill="hold"/>
                                        <p:tgtEl>
                                          <p:spTgt spid="74764"/>
                                        </p:tgtEl>
                                        <p:attrNameLst>
                                          <p:attrName>ppt_w</p:attrName>
                                        </p:attrNameLst>
                                      </p:cBhvr>
                                      <p:tavLst>
                                        <p:tav tm="0">
                                          <p:val>
                                            <p:fltVal val="0"/>
                                          </p:val>
                                        </p:tav>
                                        <p:tav tm="100000">
                                          <p:val>
                                            <p:strVal val="#ppt_w"/>
                                          </p:val>
                                        </p:tav>
                                      </p:tavLst>
                                    </p:anim>
                                    <p:anim calcmode="lin" valueType="num">
                                      <p:cBhvr>
                                        <p:cTn id="15" dur="500" fill="hold"/>
                                        <p:tgtEl>
                                          <p:spTgt spid="74764"/>
                                        </p:tgtEl>
                                        <p:attrNameLst>
                                          <p:attrName>ppt_h</p:attrName>
                                        </p:attrNameLst>
                                      </p:cBhvr>
                                      <p:tavLst>
                                        <p:tav tm="0">
                                          <p:val>
                                            <p:fltVal val="0"/>
                                          </p:val>
                                        </p:tav>
                                        <p:tav tm="100000">
                                          <p:val>
                                            <p:strVal val="#ppt_h"/>
                                          </p:val>
                                        </p:tav>
                                      </p:tavLst>
                                    </p:anim>
                                    <p:animEffect transition="in" filter="fade">
                                      <p:cBhvr>
                                        <p:cTn id="16" dur="500"/>
                                        <p:tgtEl>
                                          <p:spTgt spid="74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GB" altLang="en-US" b="1"/>
              <a:t>ATP is the end point</a:t>
            </a:r>
          </a:p>
        </p:txBody>
      </p:sp>
      <p:sp>
        <p:nvSpPr>
          <p:cNvPr id="67587" name="Rectangle 3"/>
          <p:cNvSpPr>
            <a:spLocks noGrp="1" noChangeArrowheads="1"/>
          </p:cNvSpPr>
          <p:nvPr>
            <p:ph type="body" idx="1"/>
          </p:nvPr>
        </p:nvSpPr>
        <p:spPr>
          <a:xfrm>
            <a:off x="1981200" y="1828801"/>
            <a:ext cx="8229600" cy="4595813"/>
          </a:xfrm>
        </p:spPr>
        <p:txBody>
          <a:bodyPr/>
          <a:lstStyle/>
          <a:p>
            <a:pPr>
              <a:lnSpc>
                <a:spcPct val="90000"/>
              </a:lnSpc>
            </a:pPr>
            <a:r>
              <a:rPr lang="en-GB" altLang="en-US"/>
              <a:t>This reaction lies near the beginning of the respiration pathway in cells</a:t>
            </a:r>
          </a:p>
          <a:p>
            <a:pPr>
              <a:lnSpc>
                <a:spcPct val="90000"/>
              </a:lnSpc>
            </a:pPr>
            <a:r>
              <a:rPr lang="en-GB" altLang="en-US"/>
              <a:t>The end product of respiration is </a:t>
            </a:r>
            <a:r>
              <a:rPr lang="en-GB" altLang="en-US" b="1">
                <a:solidFill>
                  <a:srgbClr val="CC3300"/>
                </a:solidFill>
              </a:rPr>
              <a:t>ATP</a:t>
            </a:r>
          </a:p>
          <a:p>
            <a:pPr>
              <a:lnSpc>
                <a:spcPct val="90000"/>
              </a:lnSpc>
            </a:pPr>
            <a:r>
              <a:rPr lang="en-GB" altLang="en-US"/>
              <a:t>If there is a lot of ATP in the cell this enzyme is inhibited</a:t>
            </a:r>
          </a:p>
          <a:p>
            <a:pPr>
              <a:lnSpc>
                <a:spcPct val="90000"/>
              </a:lnSpc>
            </a:pPr>
            <a:r>
              <a:rPr lang="en-GB" altLang="en-US"/>
              <a:t>Respiration slows down and less ATP is produced</a:t>
            </a:r>
          </a:p>
          <a:p>
            <a:pPr>
              <a:lnSpc>
                <a:spcPct val="90000"/>
              </a:lnSpc>
            </a:pPr>
            <a:r>
              <a:rPr lang="en-GB" altLang="en-US"/>
              <a:t>As ATP is used up the inhibition stops and the reaction speeds up again</a:t>
            </a:r>
            <a:r>
              <a:rPr lang="fr-FR" altLang="en-US"/>
              <a:t> </a:t>
            </a:r>
            <a:endParaRPr lang="en-GB" altLang="en-US"/>
          </a:p>
        </p:txBody>
      </p:sp>
    </p:spTree>
    <p:extLst>
      <p:ext uri="{BB962C8B-B14F-4D97-AF65-F5344CB8AC3E}">
        <p14:creationId xmlns:p14="http://schemas.microsoft.com/office/powerpoint/2010/main" val="17588915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6120" presetClass="entr" presetSubtype="52547520" fill="hold" grpId="0" nodeType="clickEffect">
                                  <p:stCondLst>
                                    <p:cond delay="0"/>
                                  </p:stCondLst>
                                  <p:childTnLst>
                                    <p:set>
                                      <p:cBhvr>
                                        <p:cTn id="6" dur="1" fill="hold">
                                          <p:stCondLst>
                                            <p:cond delay="499"/>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96120" presetClass="entr" presetSubtype="52547520" fill="hold" grpId="0" nodeType="clickEffect">
                                  <p:stCondLst>
                                    <p:cond delay="0"/>
                                  </p:stCondLst>
                                  <p:childTnLst>
                                    <p:set>
                                      <p:cBhvr>
                                        <p:cTn id="10" dur="1" fill="hold">
                                          <p:stCondLst>
                                            <p:cond delay="499"/>
                                          </p:stCondLst>
                                        </p:cTn>
                                        <p:tgtEl>
                                          <p:spTgt spid="675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296120" presetClass="entr" presetSubtype="52547520" fill="hold" grpId="0" nodeType="clickEffect">
                                  <p:stCondLst>
                                    <p:cond delay="0"/>
                                  </p:stCondLst>
                                  <p:childTnLst>
                                    <p:set>
                                      <p:cBhvr>
                                        <p:cTn id="14" dur="1" fill="hold">
                                          <p:stCondLst>
                                            <p:cond delay="499"/>
                                          </p:stCondLst>
                                        </p:cTn>
                                        <p:tgtEl>
                                          <p:spTgt spid="675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96120" presetClass="entr" presetSubtype="52547520" fill="hold" grpId="0" nodeType="clickEffect">
                                  <p:stCondLst>
                                    <p:cond delay="0"/>
                                  </p:stCondLst>
                                  <p:childTnLst>
                                    <p:set>
                                      <p:cBhvr>
                                        <p:cTn id="18" dur="1" fill="hold">
                                          <p:stCondLst>
                                            <p:cond delay="499"/>
                                          </p:stCondLst>
                                        </p:cTn>
                                        <p:tgtEl>
                                          <p:spTgt spid="675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296120" presetClass="entr" presetSubtype="52547520" fill="hold" grpId="0" nodeType="clickEffect">
                                  <p:stCondLst>
                                    <p:cond delay="0"/>
                                  </p:stCondLst>
                                  <p:childTnLst>
                                    <p:set>
                                      <p:cBhvr>
                                        <p:cTn id="22" dur="1" fill="hold">
                                          <p:stCondLst>
                                            <p:cond delay="499"/>
                                          </p:stCondLst>
                                        </p:cTn>
                                        <p:tgtEl>
                                          <p:spTgt spid="675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GB" altLang="en-US" b="1"/>
              <a:t>The switch: Allosteric inhibition</a:t>
            </a:r>
            <a:r>
              <a:rPr lang="fr-FR" altLang="en-US"/>
              <a:t> </a:t>
            </a:r>
            <a:endParaRPr lang="en-GB" altLang="en-US"/>
          </a:p>
        </p:txBody>
      </p:sp>
      <p:sp>
        <p:nvSpPr>
          <p:cNvPr id="68611" name="Rectangle 3"/>
          <p:cNvSpPr>
            <a:spLocks noGrp="1" noChangeArrowheads="1"/>
          </p:cNvSpPr>
          <p:nvPr>
            <p:ph type="body" idx="1"/>
          </p:nvPr>
        </p:nvSpPr>
        <p:spPr>
          <a:xfrm>
            <a:off x="1981201" y="1828801"/>
            <a:ext cx="5172075" cy="885825"/>
          </a:xfrm>
        </p:spPr>
        <p:txBody>
          <a:bodyPr/>
          <a:lstStyle/>
          <a:p>
            <a:pPr>
              <a:buFont typeface="Wingdings" panose="05000000000000000000" pitchFamily="2" charset="2"/>
              <a:buNone/>
            </a:pPr>
            <a:r>
              <a:rPr lang="en-GB" altLang="en-US"/>
              <a:t>Allosteric means </a:t>
            </a:r>
            <a:r>
              <a:rPr lang="en-GB" altLang="en-US" b="1"/>
              <a:t>“other site”</a:t>
            </a:r>
          </a:p>
        </p:txBody>
      </p:sp>
      <p:grpSp>
        <p:nvGrpSpPr>
          <p:cNvPr id="68622" name="Group 14"/>
          <p:cNvGrpSpPr>
            <a:grpSpLocks/>
          </p:cNvGrpSpPr>
          <p:nvPr/>
        </p:nvGrpSpPr>
        <p:grpSpPr bwMode="auto">
          <a:xfrm>
            <a:off x="5724526" y="3063875"/>
            <a:ext cx="1558925" cy="2109788"/>
            <a:chOff x="2646" y="1930"/>
            <a:chExt cx="982" cy="1329"/>
          </a:xfrm>
        </p:grpSpPr>
        <p:sp>
          <p:nvSpPr>
            <p:cNvPr id="68613" name="Freeform 5"/>
            <p:cNvSpPr>
              <a:spLocks/>
            </p:cNvSpPr>
            <p:nvPr/>
          </p:nvSpPr>
          <p:spPr bwMode="auto">
            <a:xfrm>
              <a:off x="2646" y="1930"/>
              <a:ext cx="982" cy="1329"/>
            </a:xfrm>
            <a:custGeom>
              <a:avLst/>
              <a:gdLst>
                <a:gd name="T0" fmla="*/ 219 w 1079"/>
                <a:gd name="T1" fmla="*/ 428 h 1339"/>
                <a:gd name="T2" fmla="*/ 76 w 1079"/>
                <a:gd name="T3" fmla="*/ 409 h 1339"/>
                <a:gd name="T4" fmla="*/ 52 w 1079"/>
                <a:gd name="T5" fmla="*/ 334 h 1339"/>
                <a:gd name="T6" fmla="*/ 52 w 1079"/>
                <a:gd name="T7" fmla="*/ 253 h 1339"/>
                <a:gd name="T8" fmla="*/ 76 w 1079"/>
                <a:gd name="T9" fmla="*/ 147 h 1339"/>
                <a:gd name="T10" fmla="*/ 176 w 1079"/>
                <a:gd name="T11" fmla="*/ 66 h 1339"/>
                <a:gd name="T12" fmla="*/ 250 w 1079"/>
                <a:gd name="T13" fmla="*/ 41 h 1339"/>
                <a:gd name="T14" fmla="*/ 330 w 1079"/>
                <a:gd name="T15" fmla="*/ 16 h 1339"/>
                <a:gd name="T16" fmla="*/ 609 w 1079"/>
                <a:gd name="T17" fmla="*/ 9 h 1339"/>
                <a:gd name="T18" fmla="*/ 819 w 1079"/>
                <a:gd name="T19" fmla="*/ 47 h 1339"/>
                <a:gd name="T20" fmla="*/ 1036 w 1079"/>
                <a:gd name="T21" fmla="*/ 290 h 1339"/>
                <a:gd name="T22" fmla="*/ 1073 w 1079"/>
                <a:gd name="T23" fmla="*/ 584 h 1339"/>
                <a:gd name="T24" fmla="*/ 1039 w 1079"/>
                <a:gd name="T25" fmla="*/ 888 h 1339"/>
                <a:gd name="T26" fmla="*/ 912 w 1079"/>
                <a:gd name="T27" fmla="*/ 973 h 1339"/>
                <a:gd name="T28" fmla="*/ 747 w 1079"/>
                <a:gd name="T29" fmla="*/ 936 h 1339"/>
                <a:gd name="T30" fmla="*/ 702 w 1079"/>
                <a:gd name="T31" fmla="*/ 1048 h 1339"/>
                <a:gd name="T32" fmla="*/ 582 w 1079"/>
                <a:gd name="T33" fmla="*/ 1063 h 1339"/>
                <a:gd name="T34" fmla="*/ 537 w 1079"/>
                <a:gd name="T35" fmla="*/ 1236 h 1339"/>
                <a:gd name="T36" fmla="*/ 535 w 1079"/>
                <a:gd name="T37" fmla="*/ 1271 h 1339"/>
                <a:gd name="T38" fmla="*/ 299 w 1079"/>
                <a:gd name="T39" fmla="*/ 1309 h 1339"/>
                <a:gd name="T40" fmla="*/ 182 w 1079"/>
                <a:gd name="T41" fmla="*/ 1321 h 1339"/>
                <a:gd name="T42" fmla="*/ 46 w 1079"/>
                <a:gd name="T43" fmla="*/ 1203 h 1339"/>
                <a:gd name="T44" fmla="*/ 2 w 1079"/>
                <a:gd name="T45" fmla="*/ 1040 h 1339"/>
                <a:gd name="T46" fmla="*/ 58 w 1079"/>
                <a:gd name="T47" fmla="*/ 909 h 1339"/>
                <a:gd name="T48" fmla="*/ 244 w 1079"/>
                <a:gd name="T49" fmla="*/ 903 h 1339"/>
                <a:gd name="T50" fmla="*/ 417 w 1079"/>
                <a:gd name="T51" fmla="*/ 903 h 1339"/>
                <a:gd name="T52" fmla="*/ 473 w 1079"/>
                <a:gd name="T53" fmla="*/ 828 h 1339"/>
                <a:gd name="T54" fmla="*/ 318 w 1079"/>
                <a:gd name="T55" fmla="*/ 790 h 1339"/>
                <a:gd name="T56" fmla="*/ 244 w 1079"/>
                <a:gd name="T57" fmla="*/ 728 h 1339"/>
                <a:gd name="T58" fmla="*/ 380 w 1079"/>
                <a:gd name="T59" fmla="*/ 678 h 1339"/>
                <a:gd name="T60" fmla="*/ 405 w 1079"/>
                <a:gd name="T61" fmla="*/ 622 h 1339"/>
                <a:gd name="T62" fmla="*/ 293 w 1079"/>
                <a:gd name="T63" fmla="*/ 572 h 1339"/>
                <a:gd name="T64" fmla="*/ 343 w 1079"/>
                <a:gd name="T65" fmla="*/ 509 h 1339"/>
                <a:gd name="T66" fmla="*/ 318 w 1079"/>
                <a:gd name="T67" fmla="*/ 472 h 1339"/>
                <a:gd name="T68" fmla="*/ 256 w 1079"/>
                <a:gd name="T69" fmla="*/ 440 h 1339"/>
                <a:gd name="T70" fmla="*/ 219 w 1079"/>
                <a:gd name="T71" fmla="*/ 428 h 1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79" h="1339">
                  <a:moveTo>
                    <a:pt x="219" y="428"/>
                  </a:moveTo>
                  <a:cubicBezTo>
                    <a:pt x="189" y="423"/>
                    <a:pt x="104" y="425"/>
                    <a:pt x="76" y="409"/>
                  </a:cubicBezTo>
                  <a:cubicBezTo>
                    <a:pt x="49" y="394"/>
                    <a:pt x="56" y="360"/>
                    <a:pt x="52" y="334"/>
                  </a:cubicBezTo>
                  <a:cubicBezTo>
                    <a:pt x="48" y="308"/>
                    <a:pt x="48" y="284"/>
                    <a:pt x="52" y="253"/>
                  </a:cubicBezTo>
                  <a:cubicBezTo>
                    <a:pt x="56" y="222"/>
                    <a:pt x="56" y="178"/>
                    <a:pt x="76" y="147"/>
                  </a:cubicBezTo>
                  <a:cubicBezTo>
                    <a:pt x="97" y="116"/>
                    <a:pt x="147" y="83"/>
                    <a:pt x="176" y="66"/>
                  </a:cubicBezTo>
                  <a:cubicBezTo>
                    <a:pt x="204" y="48"/>
                    <a:pt x="224" y="49"/>
                    <a:pt x="250" y="41"/>
                  </a:cubicBezTo>
                  <a:cubicBezTo>
                    <a:pt x="276" y="32"/>
                    <a:pt x="271" y="21"/>
                    <a:pt x="330" y="16"/>
                  </a:cubicBezTo>
                  <a:cubicBezTo>
                    <a:pt x="390" y="10"/>
                    <a:pt x="528" y="4"/>
                    <a:pt x="609" y="9"/>
                  </a:cubicBezTo>
                  <a:cubicBezTo>
                    <a:pt x="690" y="15"/>
                    <a:pt x="748" y="0"/>
                    <a:pt x="819" y="47"/>
                  </a:cubicBezTo>
                  <a:cubicBezTo>
                    <a:pt x="891" y="94"/>
                    <a:pt x="994" y="201"/>
                    <a:pt x="1036" y="290"/>
                  </a:cubicBezTo>
                  <a:cubicBezTo>
                    <a:pt x="1079" y="380"/>
                    <a:pt x="1073" y="484"/>
                    <a:pt x="1073" y="584"/>
                  </a:cubicBezTo>
                  <a:cubicBezTo>
                    <a:pt x="1073" y="684"/>
                    <a:pt x="1066" y="823"/>
                    <a:pt x="1039" y="888"/>
                  </a:cubicBezTo>
                  <a:cubicBezTo>
                    <a:pt x="1012" y="953"/>
                    <a:pt x="961" y="965"/>
                    <a:pt x="912" y="973"/>
                  </a:cubicBezTo>
                  <a:cubicBezTo>
                    <a:pt x="863" y="981"/>
                    <a:pt x="782" y="924"/>
                    <a:pt x="747" y="936"/>
                  </a:cubicBezTo>
                  <a:cubicBezTo>
                    <a:pt x="712" y="948"/>
                    <a:pt x="729" y="1027"/>
                    <a:pt x="702" y="1048"/>
                  </a:cubicBezTo>
                  <a:cubicBezTo>
                    <a:pt x="675" y="1069"/>
                    <a:pt x="610" y="1032"/>
                    <a:pt x="582" y="1063"/>
                  </a:cubicBezTo>
                  <a:cubicBezTo>
                    <a:pt x="554" y="1094"/>
                    <a:pt x="545" y="1201"/>
                    <a:pt x="537" y="1236"/>
                  </a:cubicBezTo>
                  <a:cubicBezTo>
                    <a:pt x="529" y="1271"/>
                    <a:pt x="574" y="1259"/>
                    <a:pt x="535" y="1271"/>
                  </a:cubicBezTo>
                  <a:cubicBezTo>
                    <a:pt x="496" y="1283"/>
                    <a:pt x="358" y="1300"/>
                    <a:pt x="299" y="1309"/>
                  </a:cubicBezTo>
                  <a:cubicBezTo>
                    <a:pt x="241" y="1317"/>
                    <a:pt x="224" y="1339"/>
                    <a:pt x="182" y="1321"/>
                  </a:cubicBezTo>
                  <a:cubicBezTo>
                    <a:pt x="139" y="1303"/>
                    <a:pt x="76" y="1249"/>
                    <a:pt x="46" y="1203"/>
                  </a:cubicBezTo>
                  <a:cubicBezTo>
                    <a:pt x="15" y="1156"/>
                    <a:pt x="0" y="1089"/>
                    <a:pt x="2" y="1040"/>
                  </a:cubicBezTo>
                  <a:cubicBezTo>
                    <a:pt x="4" y="991"/>
                    <a:pt x="18" y="932"/>
                    <a:pt x="58" y="909"/>
                  </a:cubicBezTo>
                  <a:cubicBezTo>
                    <a:pt x="98" y="886"/>
                    <a:pt x="184" y="904"/>
                    <a:pt x="244" y="903"/>
                  </a:cubicBezTo>
                  <a:cubicBezTo>
                    <a:pt x="303" y="902"/>
                    <a:pt x="379" y="915"/>
                    <a:pt x="417" y="903"/>
                  </a:cubicBezTo>
                  <a:cubicBezTo>
                    <a:pt x="455" y="890"/>
                    <a:pt x="489" y="846"/>
                    <a:pt x="473" y="828"/>
                  </a:cubicBezTo>
                  <a:cubicBezTo>
                    <a:pt x="456" y="809"/>
                    <a:pt x="356" y="807"/>
                    <a:pt x="318" y="790"/>
                  </a:cubicBezTo>
                  <a:cubicBezTo>
                    <a:pt x="280" y="774"/>
                    <a:pt x="233" y="746"/>
                    <a:pt x="244" y="728"/>
                  </a:cubicBezTo>
                  <a:cubicBezTo>
                    <a:pt x="254" y="709"/>
                    <a:pt x="353" y="696"/>
                    <a:pt x="380" y="678"/>
                  </a:cubicBezTo>
                  <a:cubicBezTo>
                    <a:pt x="407" y="660"/>
                    <a:pt x="419" y="639"/>
                    <a:pt x="405" y="622"/>
                  </a:cubicBezTo>
                  <a:cubicBezTo>
                    <a:pt x="390" y="604"/>
                    <a:pt x="303" y="590"/>
                    <a:pt x="293" y="572"/>
                  </a:cubicBezTo>
                  <a:cubicBezTo>
                    <a:pt x="283" y="553"/>
                    <a:pt x="339" y="526"/>
                    <a:pt x="343" y="509"/>
                  </a:cubicBezTo>
                  <a:cubicBezTo>
                    <a:pt x="347" y="493"/>
                    <a:pt x="332" y="483"/>
                    <a:pt x="318" y="472"/>
                  </a:cubicBezTo>
                  <a:cubicBezTo>
                    <a:pt x="303" y="460"/>
                    <a:pt x="275" y="447"/>
                    <a:pt x="256" y="440"/>
                  </a:cubicBezTo>
                  <a:cubicBezTo>
                    <a:pt x="237" y="434"/>
                    <a:pt x="249" y="433"/>
                    <a:pt x="219" y="428"/>
                  </a:cubicBezTo>
                  <a:close/>
                </a:path>
              </a:pathLst>
            </a:custGeom>
            <a:solidFill>
              <a:srgbClr val="FFFF00"/>
            </a:solidFill>
            <a:ln w="9525">
              <a:solidFill>
                <a:srgbClr val="000000"/>
              </a:solidFill>
              <a:round/>
              <a:headEnd/>
              <a:tailEnd/>
            </a:ln>
          </p:spPr>
          <p:txBody>
            <a:bodyPr/>
            <a:lstStyle/>
            <a:p>
              <a:endParaRPr lang="en-US"/>
            </a:p>
          </p:txBody>
        </p:sp>
        <p:sp>
          <p:nvSpPr>
            <p:cNvPr id="68614" name="Text Box 6"/>
            <p:cNvSpPr txBox="1">
              <a:spLocks noChangeArrowheads="1"/>
            </p:cNvSpPr>
            <p:nvPr/>
          </p:nvSpPr>
          <p:spPr bwMode="auto">
            <a:xfrm>
              <a:off x="3087" y="2221"/>
              <a:ext cx="329" cy="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873" tIns="31937" rIns="63873" bIns="31937"/>
            <a:lstStyle/>
            <a:p>
              <a:pPr algn="ctr"/>
              <a:r>
                <a:rPr lang="fr-FR" altLang="en-US" sz="2800" b="1">
                  <a:solidFill>
                    <a:srgbClr val="000000"/>
                  </a:solidFill>
                  <a:latin typeface="Arial" panose="020B0604020202020204" pitchFamily="34" charset="0"/>
                </a:rPr>
                <a:t>E</a:t>
              </a:r>
              <a:endParaRPr lang="en-GB" altLang="en-US" sz="2800"/>
            </a:p>
          </p:txBody>
        </p:sp>
      </p:grpSp>
      <p:sp>
        <p:nvSpPr>
          <p:cNvPr id="68615" name="Arc 7"/>
          <p:cNvSpPr>
            <a:spLocks/>
          </p:cNvSpPr>
          <p:nvPr/>
        </p:nvSpPr>
        <p:spPr bwMode="auto">
          <a:xfrm rot="2115103" flipV="1">
            <a:off x="6897688" y="4387850"/>
            <a:ext cx="723900" cy="73183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000000"/>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616" name="Text Box 8"/>
          <p:cNvSpPr txBox="1">
            <a:spLocks noChangeArrowheads="1"/>
          </p:cNvSpPr>
          <p:nvPr/>
        </p:nvSpPr>
        <p:spPr bwMode="auto">
          <a:xfrm>
            <a:off x="3643314" y="2695575"/>
            <a:ext cx="2078037" cy="603250"/>
          </a:xfrm>
          <a:prstGeom prst="rect">
            <a:avLst/>
          </a:prstGeom>
          <a:solidFill>
            <a:srgbClr val="FFFFFF"/>
          </a:solidFill>
          <a:ln w="9525">
            <a:solidFill>
              <a:srgbClr val="000000"/>
            </a:solidFill>
            <a:miter lim="800000"/>
            <a:headEnd/>
            <a:tailEnd/>
          </a:ln>
        </p:spPr>
        <p:txBody>
          <a:bodyPr/>
          <a:lstStyle/>
          <a:p>
            <a:pPr algn="ctr"/>
            <a:r>
              <a:rPr lang="fr-FR" altLang="en-US" sz="2800" b="1">
                <a:solidFill>
                  <a:srgbClr val="008000"/>
                </a:solidFill>
              </a:rPr>
              <a:t>Active site</a:t>
            </a:r>
            <a:endParaRPr lang="en-GB" altLang="en-US" sz="2800" b="1">
              <a:solidFill>
                <a:srgbClr val="008000"/>
              </a:solidFill>
            </a:endParaRPr>
          </a:p>
        </p:txBody>
      </p:sp>
      <p:sp>
        <p:nvSpPr>
          <p:cNvPr id="68617" name="Text Box 9"/>
          <p:cNvSpPr txBox="1">
            <a:spLocks noChangeArrowheads="1"/>
          </p:cNvSpPr>
          <p:nvPr/>
        </p:nvSpPr>
        <p:spPr bwMode="auto">
          <a:xfrm>
            <a:off x="7542213" y="3816351"/>
            <a:ext cx="1903412" cy="974725"/>
          </a:xfrm>
          <a:prstGeom prst="rect">
            <a:avLst/>
          </a:prstGeom>
          <a:solidFill>
            <a:srgbClr val="FFFFFF"/>
          </a:solidFill>
          <a:ln w="9525">
            <a:solidFill>
              <a:srgbClr val="000000"/>
            </a:solidFill>
            <a:miter lim="800000"/>
            <a:headEnd/>
            <a:tailEnd/>
          </a:ln>
        </p:spPr>
        <p:txBody>
          <a:bodyPr/>
          <a:lstStyle/>
          <a:p>
            <a:pPr algn="ctr"/>
            <a:r>
              <a:rPr lang="fr-FR" altLang="en-US" sz="2800" b="1">
                <a:solidFill>
                  <a:srgbClr val="CC3300"/>
                </a:solidFill>
              </a:rPr>
              <a:t>Allosteric site</a:t>
            </a:r>
            <a:endParaRPr lang="en-GB" altLang="en-US" sz="2800" b="1">
              <a:solidFill>
                <a:srgbClr val="CC3300"/>
              </a:solidFill>
            </a:endParaRPr>
          </a:p>
        </p:txBody>
      </p:sp>
      <p:sp>
        <p:nvSpPr>
          <p:cNvPr id="68618" name="Freeform 10"/>
          <p:cNvSpPr>
            <a:spLocks/>
          </p:cNvSpPr>
          <p:nvPr/>
        </p:nvSpPr>
        <p:spPr bwMode="auto">
          <a:xfrm>
            <a:off x="5586414" y="3681414"/>
            <a:ext cx="688975" cy="763587"/>
          </a:xfrm>
          <a:custGeom>
            <a:avLst/>
            <a:gdLst>
              <a:gd name="T0" fmla="*/ 693 w 1910"/>
              <a:gd name="T1" fmla="*/ 177 h 1604"/>
              <a:gd name="T2" fmla="*/ 1193 w 1910"/>
              <a:gd name="T3" fmla="*/ 217 h 1604"/>
              <a:gd name="T4" fmla="*/ 1453 w 1910"/>
              <a:gd name="T5" fmla="*/ 357 h 1604"/>
              <a:gd name="T6" fmla="*/ 1293 w 1910"/>
              <a:gd name="T7" fmla="*/ 597 h 1604"/>
              <a:gd name="T8" fmla="*/ 1413 w 1910"/>
              <a:gd name="T9" fmla="*/ 717 h 1604"/>
              <a:gd name="T10" fmla="*/ 1693 w 1910"/>
              <a:gd name="T11" fmla="*/ 837 h 1604"/>
              <a:gd name="T12" fmla="*/ 1373 w 1910"/>
              <a:gd name="T13" fmla="*/ 957 h 1604"/>
              <a:gd name="T14" fmla="*/ 1173 w 1910"/>
              <a:gd name="T15" fmla="*/ 1137 h 1604"/>
              <a:gd name="T16" fmla="*/ 1493 w 1910"/>
              <a:gd name="T17" fmla="*/ 1337 h 1604"/>
              <a:gd name="T18" fmla="*/ 1873 w 1910"/>
              <a:gd name="T19" fmla="*/ 1417 h 1604"/>
              <a:gd name="T20" fmla="*/ 1713 w 1910"/>
              <a:gd name="T21" fmla="*/ 1577 h 1604"/>
              <a:gd name="T22" fmla="*/ 1473 w 1910"/>
              <a:gd name="T23" fmla="*/ 1577 h 1604"/>
              <a:gd name="T24" fmla="*/ 1153 w 1910"/>
              <a:gd name="T25" fmla="*/ 1577 h 1604"/>
              <a:gd name="T26" fmla="*/ 793 w 1910"/>
              <a:gd name="T27" fmla="*/ 1577 h 1604"/>
              <a:gd name="T28" fmla="*/ 573 w 1910"/>
              <a:gd name="T29" fmla="*/ 1577 h 1604"/>
              <a:gd name="T30" fmla="*/ 253 w 1910"/>
              <a:gd name="T31" fmla="*/ 1477 h 1604"/>
              <a:gd name="T32" fmla="*/ 93 w 1910"/>
              <a:gd name="T33" fmla="*/ 977 h 1604"/>
              <a:gd name="T34" fmla="*/ 273 w 1910"/>
              <a:gd name="T35" fmla="*/ 697 h 1604"/>
              <a:gd name="T36" fmla="*/ 33 w 1910"/>
              <a:gd name="T37" fmla="*/ 297 h 1604"/>
              <a:gd name="T38" fmla="*/ 73 w 1910"/>
              <a:gd name="T39" fmla="*/ 57 h 1604"/>
              <a:gd name="T40" fmla="*/ 393 w 1910"/>
              <a:gd name="T41" fmla="*/ 17 h 1604"/>
              <a:gd name="T42" fmla="*/ 693 w 1910"/>
              <a:gd name="T43" fmla="*/ 177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10" h="1604">
                <a:moveTo>
                  <a:pt x="693" y="177"/>
                </a:moveTo>
                <a:cubicBezTo>
                  <a:pt x="826" y="210"/>
                  <a:pt x="1066" y="187"/>
                  <a:pt x="1193" y="217"/>
                </a:cubicBezTo>
                <a:cubicBezTo>
                  <a:pt x="1320" y="247"/>
                  <a:pt x="1436" y="294"/>
                  <a:pt x="1453" y="357"/>
                </a:cubicBezTo>
                <a:cubicBezTo>
                  <a:pt x="1470" y="420"/>
                  <a:pt x="1300" y="537"/>
                  <a:pt x="1293" y="597"/>
                </a:cubicBezTo>
                <a:cubicBezTo>
                  <a:pt x="1286" y="657"/>
                  <a:pt x="1346" y="677"/>
                  <a:pt x="1413" y="717"/>
                </a:cubicBezTo>
                <a:cubicBezTo>
                  <a:pt x="1480" y="757"/>
                  <a:pt x="1700" y="797"/>
                  <a:pt x="1693" y="837"/>
                </a:cubicBezTo>
                <a:cubicBezTo>
                  <a:pt x="1686" y="877"/>
                  <a:pt x="1460" y="907"/>
                  <a:pt x="1373" y="957"/>
                </a:cubicBezTo>
                <a:cubicBezTo>
                  <a:pt x="1286" y="1007"/>
                  <a:pt x="1153" y="1074"/>
                  <a:pt x="1173" y="1137"/>
                </a:cubicBezTo>
                <a:cubicBezTo>
                  <a:pt x="1193" y="1200"/>
                  <a:pt x="1376" y="1290"/>
                  <a:pt x="1493" y="1337"/>
                </a:cubicBezTo>
                <a:cubicBezTo>
                  <a:pt x="1610" y="1384"/>
                  <a:pt x="1836" y="1377"/>
                  <a:pt x="1873" y="1417"/>
                </a:cubicBezTo>
                <a:cubicBezTo>
                  <a:pt x="1910" y="1457"/>
                  <a:pt x="1780" y="1550"/>
                  <a:pt x="1713" y="1577"/>
                </a:cubicBezTo>
                <a:cubicBezTo>
                  <a:pt x="1646" y="1604"/>
                  <a:pt x="1566" y="1577"/>
                  <a:pt x="1473" y="1577"/>
                </a:cubicBezTo>
                <a:cubicBezTo>
                  <a:pt x="1380" y="1577"/>
                  <a:pt x="1266" y="1577"/>
                  <a:pt x="1153" y="1577"/>
                </a:cubicBezTo>
                <a:cubicBezTo>
                  <a:pt x="1040" y="1577"/>
                  <a:pt x="890" y="1577"/>
                  <a:pt x="793" y="1577"/>
                </a:cubicBezTo>
                <a:cubicBezTo>
                  <a:pt x="696" y="1577"/>
                  <a:pt x="663" y="1594"/>
                  <a:pt x="573" y="1577"/>
                </a:cubicBezTo>
                <a:cubicBezTo>
                  <a:pt x="483" y="1560"/>
                  <a:pt x="333" y="1577"/>
                  <a:pt x="253" y="1477"/>
                </a:cubicBezTo>
                <a:cubicBezTo>
                  <a:pt x="173" y="1377"/>
                  <a:pt x="90" y="1107"/>
                  <a:pt x="93" y="977"/>
                </a:cubicBezTo>
                <a:cubicBezTo>
                  <a:pt x="96" y="847"/>
                  <a:pt x="283" y="810"/>
                  <a:pt x="273" y="697"/>
                </a:cubicBezTo>
                <a:cubicBezTo>
                  <a:pt x="263" y="584"/>
                  <a:pt x="66" y="404"/>
                  <a:pt x="33" y="297"/>
                </a:cubicBezTo>
                <a:cubicBezTo>
                  <a:pt x="0" y="190"/>
                  <a:pt x="13" y="104"/>
                  <a:pt x="73" y="57"/>
                </a:cubicBezTo>
                <a:cubicBezTo>
                  <a:pt x="133" y="10"/>
                  <a:pt x="290" y="0"/>
                  <a:pt x="393" y="17"/>
                </a:cubicBezTo>
                <a:cubicBezTo>
                  <a:pt x="496" y="34"/>
                  <a:pt x="560" y="144"/>
                  <a:pt x="693" y="177"/>
                </a:cubicBezTo>
                <a:close/>
              </a:path>
            </a:pathLst>
          </a:custGeom>
          <a:solidFill>
            <a:srgbClr val="FF00FF"/>
          </a:solidFill>
          <a:ln w="9525">
            <a:solidFill>
              <a:srgbClr val="000000"/>
            </a:solidFill>
            <a:round/>
            <a:headEnd/>
            <a:tailEnd/>
          </a:ln>
        </p:spPr>
        <p:txBody>
          <a:bodyPr/>
          <a:lstStyle/>
          <a:p>
            <a:endParaRPr lang="en-US"/>
          </a:p>
        </p:txBody>
      </p:sp>
      <p:sp>
        <p:nvSpPr>
          <p:cNvPr id="68620" name="Arc 12"/>
          <p:cNvSpPr>
            <a:spLocks/>
          </p:cNvSpPr>
          <p:nvPr/>
        </p:nvSpPr>
        <p:spPr bwMode="auto">
          <a:xfrm flipH="1" flipV="1">
            <a:off x="5245100" y="3297239"/>
            <a:ext cx="723900" cy="73183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000000"/>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7732805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86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0" presetClass="entr" presetSubtype="47877560" fill="hold" nodeType="clickEffect">
                                  <p:stCondLst>
                                    <p:cond delay="0"/>
                                  </p:stCondLst>
                                  <p:childTnLst>
                                    <p:set>
                                      <p:cBhvr>
                                        <p:cTn id="10" dur="1" fill="hold">
                                          <p:stCondLst>
                                            <p:cond delay="499"/>
                                          </p:stCondLst>
                                        </p:cTn>
                                        <p:tgtEl>
                                          <p:spTgt spid="686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8620"/>
                                        </p:tgtEl>
                                        <p:attrNameLst>
                                          <p:attrName>style.visibility</p:attrName>
                                        </p:attrNameLst>
                                      </p:cBhvr>
                                      <p:to>
                                        <p:strVal val="visible"/>
                                      </p:to>
                                    </p:set>
                                    <p:animEffect transition="in" filter="wipe(left)">
                                      <p:cBhvr>
                                        <p:cTn id="15" dur="500"/>
                                        <p:tgtEl>
                                          <p:spTgt spid="6862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0" presetClass="entr" presetSubtype="52552636" fill="hold" grpId="0" nodeType="clickEffect">
                                  <p:stCondLst>
                                    <p:cond delay="0"/>
                                  </p:stCondLst>
                                  <p:childTnLst>
                                    <p:set>
                                      <p:cBhvr>
                                        <p:cTn id="19" dur="1" fill="hold">
                                          <p:stCondLst>
                                            <p:cond delay="499"/>
                                          </p:stCondLst>
                                        </p:cTn>
                                        <p:tgtEl>
                                          <p:spTgt spid="68616"/>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68618"/>
                                        </p:tgtEl>
                                        <p:attrNameLst>
                                          <p:attrName>style.visibility</p:attrName>
                                        </p:attrNameLst>
                                      </p:cBhvr>
                                      <p:to>
                                        <p:strVal val="visible"/>
                                      </p:to>
                                    </p:set>
                                    <p:anim calcmode="lin" valueType="num">
                                      <p:cBhvr additive="base">
                                        <p:cTn id="24" dur="500" fill="hold"/>
                                        <p:tgtEl>
                                          <p:spTgt spid="68618"/>
                                        </p:tgtEl>
                                        <p:attrNameLst>
                                          <p:attrName>ppt_x</p:attrName>
                                        </p:attrNameLst>
                                      </p:cBhvr>
                                      <p:tavLst>
                                        <p:tav tm="0">
                                          <p:val>
                                            <p:strVal val="0-#ppt_w/2"/>
                                          </p:val>
                                        </p:tav>
                                        <p:tav tm="100000">
                                          <p:val>
                                            <p:strVal val="#ppt_x"/>
                                          </p:val>
                                        </p:tav>
                                      </p:tavLst>
                                    </p:anim>
                                    <p:anim calcmode="lin" valueType="num">
                                      <p:cBhvr additive="base">
                                        <p:cTn id="25" dur="500" fill="hold"/>
                                        <p:tgtEl>
                                          <p:spTgt spid="68618"/>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68615"/>
                                        </p:tgtEl>
                                        <p:attrNameLst>
                                          <p:attrName>style.visibility</p:attrName>
                                        </p:attrNameLst>
                                      </p:cBhvr>
                                      <p:to>
                                        <p:strVal val="visible"/>
                                      </p:to>
                                    </p:set>
                                    <p:animEffect transition="in" filter="wipe(right)">
                                      <p:cBhvr>
                                        <p:cTn id="30" dur="500"/>
                                        <p:tgtEl>
                                          <p:spTgt spid="6861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0" presetClass="entr" presetSubtype="52553636" fill="hold" grpId="0" nodeType="clickEffect">
                                  <p:stCondLst>
                                    <p:cond delay="0"/>
                                  </p:stCondLst>
                                  <p:childTnLst>
                                    <p:set>
                                      <p:cBhvr>
                                        <p:cTn id="34" dur="1" fill="hold">
                                          <p:stCondLst>
                                            <p:cond delay="499"/>
                                          </p:stCondLst>
                                        </p:cTn>
                                        <p:tgtEl>
                                          <p:spTgt spid="686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P spid="68615" grpId="0" animBg="1"/>
      <p:bldP spid="68616" grpId="0" animBg="1" autoUpdateAnimBg="0"/>
      <p:bldP spid="68617" grpId="0" animBg="1" autoUpdateAnimBg="0"/>
      <p:bldP spid="68618" grpId="0" animBg="1"/>
      <p:bldP spid="68620"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GB" altLang="en-US" b="1"/>
              <a:t>Switching off</a:t>
            </a:r>
          </a:p>
        </p:txBody>
      </p:sp>
      <p:sp>
        <p:nvSpPr>
          <p:cNvPr id="69635" name="Rectangle 3"/>
          <p:cNvSpPr>
            <a:spLocks noGrp="1" noChangeArrowheads="1"/>
          </p:cNvSpPr>
          <p:nvPr>
            <p:ph type="body" idx="1"/>
          </p:nvPr>
        </p:nvSpPr>
        <p:spPr>
          <a:xfrm>
            <a:off x="1981200" y="1828800"/>
            <a:ext cx="3867150" cy="4376738"/>
          </a:xfrm>
        </p:spPr>
        <p:txBody>
          <a:bodyPr/>
          <a:lstStyle/>
          <a:p>
            <a:pPr>
              <a:lnSpc>
                <a:spcPct val="90000"/>
              </a:lnSpc>
            </a:pPr>
            <a:r>
              <a:rPr lang="en-GB" altLang="en-US"/>
              <a:t>These enzymes have </a:t>
            </a:r>
            <a:r>
              <a:rPr lang="en-GB" altLang="en-US" b="1"/>
              <a:t>two receptor sites</a:t>
            </a:r>
            <a:endParaRPr lang="fr-FR" altLang="en-US"/>
          </a:p>
          <a:p>
            <a:pPr>
              <a:lnSpc>
                <a:spcPct val="90000"/>
              </a:lnSpc>
            </a:pPr>
            <a:r>
              <a:rPr lang="en-GB" altLang="en-US"/>
              <a:t>One site fits the substrate like other enzymes</a:t>
            </a:r>
            <a:endParaRPr lang="fr-FR" altLang="en-US"/>
          </a:p>
          <a:p>
            <a:pPr>
              <a:lnSpc>
                <a:spcPct val="90000"/>
              </a:lnSpc>
            </a:pPr>
            <a:r>
              <a:rPr lang="en-GB" altLang="en-US"/>
              <a:t>The other site fits an inhibitor molecule</a:t>
            </a:r>
          </a:p>
        </p:txBody>
      </p:sp>
      <p:sp>
        <p:nvSpPr>
          <p:cNvPr id="69637" name="Text Box 5"/>
          <p:cNvSpPr txBox="1">
            <a:spLocks noChangeArrowheads="1"/>
          </p:cNvSpPr>
          <p:nvPr/>
        </p:nvSpPr>
        <p:spPr bwMode="auto">
          <a:xfrm>
            <a:off x="8167689" y="4786314"/>
            <a:ext cx="2287587"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en-US" sz="2400"/>
              <a:t>Inhibitor fits into </a:t>
            </a:r>
            <a:r>
              <a:rPr lang="fr-FR" altLang="en-US" sz="2400" b="1">
                <a:solidFill>
                  <a:srgbClr val="CC3300"/>
                </a:solidFill>
              </a:rPr>
              <a:t>allosteric site</a:t>
            </a:r>
            <a:endParaRPr lang="en-GB" altLang="en-US" sz="2400" b="1">
              <a:solidFill>
                <a:srgbClr val="CC3300"/>
              </a:solidFill>
            </a:endParaRPr>
          </a:p>
        </p:txBody>
      </p:sp>
      <p:sp>
        <p:nvSpPr>
          <p:cNvPr id="69638" name="Freeform 6"/>
          <p:cNvSpPr>
            <a:spLocks/>
          </p:cNvSpPr>
          <p:nvPr/>
        </p:nvSpPr>
        <p:spPr bwMode="auto">
          <a:xfrm>
            <a:off x="7642226" y="2579689"/>
            <a:ext cx="1266825" cy="1870075"/>
          </a:xfrm>
          <a:custGeom>
            <a:avLst/>
            <a:gdLst>
              <a:gd name="T0" fmla="*/ 219 w 1079"/>
              <a:gd name="T1" fmla="*/ 428 h 1339"/>
              <a:gd name="T2" fmla="*/ 49 w 1079"/>
              <a:gd name="T3" fmla="*/ 468 h 1339"/>
              <a:gd name="T4" fmla="*/ 52 w 1079"/>
              <a:gd name="T5" fmla="*/ 334 h 1339"/>
              <a:gd name="T6" fmla="*/ 52 w 1079"/>
              <a:gd name="T7" fmla="*/ 253 h 1339"/>
              <a:gd name="T8" fmla="*/ 76 w 1079"/>
              <a:gd name="T9" fmla="*/ 147 h 1339"/>
              <a:gd name="T10" fmla="*/ 176 w 1079"/>
              <a:gd name="T11" fmla="*/ 66 h 1339"/>
              <a:gd name="T12" fmla="*/ 250 w 1079"/>
              <a:gd name="T13" fmla="*/ 41 h 1339"/>
              <a:gd name="T14" fmla="*/ 330 w 1079"/>
              <a:gd name="T15" fmla="*/ 16 h 1339"/>
              <a:gd name="T16" fmla="*/ 609 w 1079"/>
              <a:gd name="T17" fmla="*/ 9 h 1339"/>
              <a:gd name="T18" fmla="*/ 819 w 1079"/>
              <a:gd name="T19" fmla="*/ 47 h 1339"/>
              <a:gd name="T20" fmla="*/ 1036 w 1079"/>
              <a:gd name="T21" fmla="*/ 290 h 1339"/>
              <a:gd name="T22" fmla="*/ 1073 w 1079"/>
              <a:gd name="T23" fmla="*/ 584 h 1339"/>
              <a:gd name="T24" fmla="*/ 1039 w 1079"/>
              <a:gd name="T25" fmla="*/ 888 h 1339"/>
              <a:gd name="T26" fmla="*/ 912 w 1079"/>
              <a:gd name="T27" fmla="*/ 973 h 1339"/>
              <a:gd name="T28" fmla="*/ 747 w 1079"/>
              <a:gd name="T29" fmla="*/ 936 h 1339"/>
              <a:gd name="T30" fmla="*/ 702 w 1079"/>
              <a:gd name="T31" fmla="*/ 1048 h 1339"/>
              <a:gd name="T32" fmla="*/ 582 w 1079"/>
              <a:gd name="T33" fmla="*/ 1063 h 1339"/>
              <a:gd name="T34" fmla="*/ 537 w 1079"/>
              <a:gd name="T35" fmla="*/ 1236 h 1339"/>
              <a:gd name="T36" fmla="*/ 535 w 1079"/>
              <a:gd name="T37" fmla="*/ 1271 h 1339"/>
              <a:gd name="T38" fmla="*/ 299 w 1079"/>
              <a:gd name="T39" fmla="*/ 1309 h 1339"/>
              <a:gd name="T40" fmla="*/ 182 w 1079"/>
              <a:gd name="T41" fmla="*/ 1321 h 1339"/>
              <a:gd name="T42" fmla="*/ 46 w 1079"/>
              <a:gd name="T43" fmla="*/ 1203 h 1339"/>
              <a:gd name="T44" fmla="*/ 2 w 1079"/>
              <a:gd name="T45" fmla="*/ 1040 h 1339"/>
              <a:gd name="T46" fmla="*/ 58 w 1079"/>
              <a:gd name="T47" fmla="*/ 909 h 1339"/>
              <a:gd name="T48" fmla="*/ 199 w 1079"/>
              <a:gd name="T49" fmla="*/ 778 h 1339"/>
              <a:gd name="T50" fmla="*/ 417 w 1079"/>
              <a:gd name="T51" fmla="*/ 903 h 1339"/>
              <a:gd name="T52" fmla="*/ 473 w 1079"/>
              <a:gd name="T53" fmla="*/ 828 h 1339"/>
              <a:gd name="T54" fmla="*/ 318 w 1079"/>
              <a:gd name="T55" fmla="*/ 790 h 1339"/>
              <a:gd name="T56" fmla="*/ 244 w 1079"/>
              <a:gd name="T57" fmla="*/ 728 h 1339"/>
              <a:gd name="T58" fmla="*/ 380 w 1079"/>
              <a:gd name="T59" fmla="*/ 678 h 1339"/>
              <a:gd name="T60" fmla="*/ 405 w 1079"/>
              <a:gd name="T61" fmla="*/ 622 h 1339"/>
              <a:gd name="T62" fmla="*/ 293 w 1079"/>
              <a:gd name="T63" fmla="*/ 572 h 1339"/>
              <a:gd name="T64" fmla="*/ 343 w 1079"/>
              <a:gd name="T65" fmla="*/ 509 h 1339"/>
              <a:gd name="T66" fmla="*/ 318 w 1079"/>
              <a:gd name="T67" fmla="*/ 472 h 1339"/>
              <a:gd name="T68" fmla="*/ 149 w 1079"/>
              <a:gd name="T69" fmla="*/ 528 h 1339"/>
              <a:gd name="T70" fmla="*/ 219 w 1079"/>
              <a:gd name="T71" fmla="*/ 428 h 1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79" h="1339">
                <a:moveTo>
                  <a:pt x="219" y="428"/>
                </a:moveTo>
                <a:cubicBezTo>
                  <a:pt x="202" y="418"/>
                  <a:pt x="77" y="484"/>
                  <a:pt x="49" y="468"/>
                </a:cubicBezTo>
                <a:cubicBezTo>
                  <a:pt x="21" y="452"/>
                  <a:pt x="52" y="370"/>
                  <a:pt x="52" y="334"/>
                </a:cubicBezTo>
                <a:cubicBezTo>
                  <a:pt x="52" y="298"/>
                  <a:pt x="48" y="284"/>
                  <a:pt x="52" y="253"/>
                </a:cubicBezTo>
                <a:cubicBezTo>
                  <a:pt x="56" y="222"/>
                  <a:pt x="56" y="178"/>
                  <a:pt x="76" y="147"/>
                </a:cubicBezTo>
                <a:cubicBezTo>
                  <a:pt x="97" y="116"/>
                  <a:pt x="147" y="83"/>
                  <a:pt x="176" y="66"/>
                </a:cubicBezTo>
                <a:cubicBezTo>
                  <a:pt x="204" y="48"/>
                  <a:pt x="224" y="49"/>
                  <a:pt x="250" y="41"/>
                </a:cubicBezTo>
                <a:cubicBezTo>
                  <a:pt x="276" y="32"/>
                  <a:pt x="271" y="21"/>
                  <a:pt x="330" y="16"/>
                </a:cubicBezTo>
                <a:cubicBezTo>
                  <a:pt x="390" y="10"/>
                  <a:pt x="528" y="4"/>
                  <a:pt x="609" y="9"/>
                </a:cubicBezTo>
                <a:cubicBezTo>
                  <a:pt x="690" y="15"/>
                  <a:pt x="748" y="0"/>
                  <a:pt x="819" y="47"/>
                </a:cubicBezTo>
                <a:cubicBezTo>
                  <a:pt x="891" y="94"/>
                  <a:pt x="994" y="201"/>
                  <a:pt x="1036" y="290"/>
                </a:cubicBezTo>
                <a:cubicBezTo>
                  <a:pt x="1079" y="380"/>
                  <a:pt x="1073" y="484"/>
                  <a:pt x="1073" y="584"/>
                </a:cubicBezTo>
                <a:cubicBezTo>
                  <a:pt x="1073" y="684"/>
                  <a:pt x="1066" y="823"/>
                  <a:pt x="1039" y="888"/>
                </a:cubicBezTo>
                <a:cubicBezTo>
                  <a:pt x="1012" y="953"/>
                  <a:pt x="961" y="965"/>
                  <a:pt x="912" y="973"/>
                </a:cubicBezTo>
                <a:cubicBezTo>
                  <a:pt x="863" y="981"/>
                  <a:pt x="782" y="924"/>
                  <a:pt x="747" y="936"/>
                </a:cubicBezTo>
                <a:cubicBezTo>
                  <a:pt x="712" y="948"/>
                  <a:pt x="729" y="1027"/>
                  <a:pt x="702" y="1048"/>
                </a:cubicBezTo>
                <a:cubicBezTo>
                  <a:pt x="675" y="1069"/>
                  <a:pt x="610" y="1032"/>
                  <a:pt x="582" y="1063"/>
                </a:cubicBezTo>
                <a:cubicBezTo>
                  <a:pt x="554" y="1094"/>
                  <a:pt x="545" y="1201"/>
                  <a:pt x="537" y="1236"/>
                </a:cubicBezTo>
                <a:cubicBezTo>
                  <a:pt x="529" y="1271"/>
                  <a:pt x="574" y="1259"/>
                  <a:pt x="535" y="1271"/>
                </a:cubicBezTo>
                <a:cubicBezTo>
                  <a:pt x="496" y="1283"/>
                  <a:pt x="358" y="1300"/>
                  <a:pt x="299" y="1309"/>
                </a:cubicBezTo>
                <a:cubicBezTo>
                  <a:pt x="241" y="1317"/>
                  <a:pt x="224" y="1339"/>
                  <a:pt x="182" y="1321"/>
                </a:cubicBezTo>
                <a:cubicBezTo>
                  <a:pt x="139" y="1303"/>
                  <a:pt x="76" y="1249"/>
                  <a:pt x="46" y="1203"/>
                </a:cubicBezTo>
                <a:cubicBezTo>
                  <a:pt x="15" y="1156"/>
                  <a:pt x="0" y="1089"/>
                  <a:pt x="2" y="1040"/>
                </a:cubicBezTo>
                <a:cubicBezTo>
                  <a:pt x="4" y="991"/>
                  <a:pt x="25" y="953"/>
                  <a:pt x="58" y="909"/>
                </a:cubicBezTo>
                <a:cubicBezTo>
                  <a:pt x="91" y="865"/>
                  <a:pt x="139" y="779"/>
                  <a:pt x="199" y="778"/>
                </a:cubicBezTo>
                <a:cubicBezTo>
                  <a:pt x="259" y="777"/>
                  <a:pt x="371" y="895"/>
                  <a:pt x="417" y="903"/>
                </a:cubicBezTo>
                <a:cubicBezTo>
                  <a:pt x="463" y="911"/>
                  <a:pt x="489" y="846"/>
                  <a:pt x="473" y="828"/>
                </a:cubicBezTo>
                <a:cubicBezTo>
                  <a:pt x="456" y="809"/>
                  <a:pt x="356" y="807"/>
                  <a:pt x="318" y="790"/>
                </a:cubicBezTo>
                <a:cubicBezTo>
                  <a:pt x="280" y="774"/>
                  <a:pt x="233" y="746"/>
                  <a:pt x="244" y="728"/>
                </a:cubicBezTo>
                <a:cubicBezTo>
                  <a:pt x="254" y="709"/>
                  <a:pt x="353" y="696"/>
                  <a:pt x="380" y="678"/>
                </a:cubicBezTo>
                <a:cubicBezTo>
                  <a:pt x="407" y="660"/>
                  <a:pt x="419" y="639"/>
                  <a:pt x="405" y="622"/>
                </a:cubicBezTo>
                <a:cubicBezTo>
                  <a:pt x="390" y="604"/>
                  <a:pt x="303" y="590"/>
                  <a:pt x="293" y="572"/>
                </a:cubicBezTo>
                <a:cubicBezTo>
                  <a:pt x="283" y="553"/>
                  <a:pt x="339" y="526"/>
                  <a:pt x="343" y="509"/>
                </a:cubicBezTo>
                <a:cubicBezTo>
                  <a:pt x="347" y="493"/>
                  <a:pt x="350" y="469"/>
                  <a:pt x="318" y="472"/>
                </a:cubicBezTo>
                <a:cubicBezTo>
                  <a:pt x="286" y="475"/>
                  <a:pt x="165" y="535"/>
                  <a:pt x="149" y="528"/>
                </a:cubicBezTo>
                <a:cubicBezTo>
                  <a:pt x="133" y="521"/>
                  <a:pt x="205" y="449"/>
                  <a:pt x="219" y="428"/>
                </a:cubicBezTo>
                <a:close/>
              </a:path>
            </a:pathLst>
          </a:custGeom>
          <a:solidFill>
            <a:srgbClr val="FFFF00"/>
          </a:solidFill>
          <a:ln w="9525">
            <a:solidFill>
              <a:srgbClr val="000000"/>
            </a:solidFill>
            <a:round/>
            <a:headEnd/>
            <a:tailEnd/>
          </a:ln>
        </p:spPr>
        <p:txBody>
          <a:bodyPr/>
          <a:lstStyle/>
          <a:p>
            <a:endParaRPr lang="en-US"/>
          </a:p>
        </p:txBody>
      </p:sp>
      <p:sp>
        <p:nvSpPr>
          <p:cNvPr id="69639" name="AutoShape 7"/>
          <p:cNvSpPr>
            <a:spLocks noChangeArrowheads="1"/>
          </p:cNvSpPr>
          <p:nvPr/>
        </p:nvSpPr>
        <p:spPr bwMode="auto">
          <a:xfrm rot="809124">
            <a:off x="8310563" y="3938589"/>
            <a:ext cx="501650" cy="619125"/>
          </a:xfrm>
          <a:prstGeom prst="plus">
            <a:avLst>
              <a:gd name="adj" fmla="val 25000"/>
            </a:avLst>
          </a:prstGeom>
          <a:solidFill>
            <a:srgbClr val="FF6600"/>
          </a:solidFill>
          <a:ln w="9525">
            <a:solidFill>
              <a:srgbClr val="000000"/>
            </a:solidFill>
            <a:miter lim="800000"/>
            <a:headEnd/>
            <a:tailEnd/>
          </a:ln>
        </p:spPr>
        <p:txBody>
          <a:bodyPr/>
          <a:lstStyle/>
          <a:p>
            <a:endParaRPr lang="en-US"/>
          </a:p>
        </p:txBody>
      </p:sp>
      <p:sp>
        <p:nvSpPr>
          <p:cNvPr id="69640" name="Freeform 8"/>
          <p:cNvSpPr>
            <a:spLocks/>
          </p:cNvSpPr>
          <p:nvPr/>
        </p:nvSpPr>
        <p:spPr bwMode="auto">
          <a:xfrm>
            <a:off x="7072314" y="3113088"/>
            <a:ext cx="560387" cy="677862"/>
          </a:xfrm>
          <a:custGeom>
            <a:avLst/>
            <a:gdLst>
              <a:gd name="T0" fmla="*/ 693 w 1910"/>
              <a:gd name="T1" fmla="*/ 177 h 1604"/>
              <a:gd name="T2" fmla="*/ 1193 w 1910"/>
              <a:gd name="T3" fmla="*/ 217 h 1604"/>
              <a:gd name="T4" fmla="*/ 1453 w 1910"/>
              <a:gd name="T5" fmla="*/ 357 h 1604"/>
              <a:gd name="T6" fmla="*/ 1293 w 1910"/>
              <a:gd name="T7" fmla="*/ 597 h 1604"/>
              <a:gd name="T8" fmla="*/ 1413 w 1910"/>
              <a:gd name="T9" fmla="*/ 717 h 1604"/>
              <a:gd name="T10" fmla="*/ 1693 w 1910"/>
              <a:gd name="T11" fmla="*/ 837 h 1604"/>
              <a:gd name="T12" fmla="*/ 1373 w 1910"/>
              <a:gd name="T13" fmla="*/ 957 h 1604"/>
              <a:gd name="T14" fmla="*/ 1173 w 1910"/>
              <a:gd name="T15" fmla="*/ 1137 h 1604"/>
              <a:gd name="T16" fmla="*/ 1493 w 1910"/>
              <a:gd name="T17" fmla="*/ 1337 h 1604"/>
              <a:gd name="T18" fmla="*/ 1873 w 1910"/>
              <a:gd name="T19" fmla="*/ 1417 h 1604"/>
              <a:gd name="T20" fmla="*/ 1713 w 1910"/>
              <a:gd name="T21" fmla="*/ 1577 h 1604"/>
              <a:gd name="T22" fmla="*/ 1473 w 1910"/>
              <a:gd name="T23" fmla="*/ 1577 h 1604"/>
              <a:gd name="T24" fmla="*/ 1153 w 1910"/>
              <a:gd name="T25" fmla="*/ 1577 h 1604"/>
              <a:gd name="T26" fmla="*/ 793 w 1910"/>
              <a:gd name="T27" fmla="*/ 1577 h 1604"/>
              <a:gd name="T28" fmla="*/ 573 w 1910"/>
              <a:gd name="T29" fmla="*/ 1577 h 1604"/>
              <a:gd name="T30" fmla="*/ 253 w 1910"/>
              <a:gd name="T31" fmla="*/ 1477 h 1604"/>
              <a:gd name="T32" fmla="*/ 93 w 1910"/>
              <a:gd name="T33" fmla="*/ 977 h 1604"/>
              <a:gd name="T34" fmla="*/ 273 w 1910"/>
              <a:gd name="T35" fmla="*/ 697 h 1604"/>
              <a:gd name="T36" fmla="*/ 33 w 1910"/>
              <a:gd name="T37" fmla="*/ 297 h 1604"/>
              <a:gd name="T38" fmla="*/ 73 w 1910"/>
              <a:gd name="T39" fmla="*/ 57 h 1604"/>
              <a:gd name="T40" fmla="*/ 393 w 1910"/>
              <a:gd name="T41" fmla="*/ 17 h 1604"/>
              <a:gd name="T42" fmla="*/ 693 w 1910"/>
              <a:gd name="T43" fmla="*/ 177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10" h="1604">
                <a:moveTo>
                  <a:pt x="693" y="177"/>
                </a:moveTo>
                <a:cubicBezTo>
                  <a:pt x="826" y="210"/>
                  <a:pt x="1066" y="187"/>
                  <a:pt x="1193" y="217"/>
                </a:cubicBezTo>
                <a:cubicBezTo>
                  <a:pt x="1320" y="247"/>
                  <a:pt x="1436" y="294"/>
                  <a:pt x="1453" y="357"/>
                </a:cubicBezTo>
                <a:cubicBezTo>
                  <a:pt x="1470" y="420"/>
                  <a:pt x="1300" y="537"/>
                  <a:pt x="1293" y="597"/>
                </a:cubicBezTo>
                <a:cubicBezTo>
                  <a:pt x="1286" y="657"/>
                  <a:pt x="1346" y="677"/>
                  <a:pt x="1413" y="717"/>
                </a:cubicBezTo>
                <a:cubicBezTo>
                  <a:pt x="1480" y="757"/>
                  <a:pt x="1700" y="797"/>
                  <a:pt x="1693" y="837"/>
                </a:cubicBezTo>
                <a:cubicBezTo>
                  <a:pt x="1686" y="877"/>
                  <a:pt x="1460" y="907"/>
                  <a:pt x="1373" y="957"/>
                </a:cubicBezTo>
                <a:cubicBezTo>
                  <a:pt x="1286" y="1007"/>
                  <a:pt x="1153" y="1074"/>
                  <a:pt x="1173" y="1137"/>
                </a:cubicBezTo>
                <a:cubicBezTo>
                  <a:pt x="1193" y="1200"/>
                  <a:pt x="1376" y="1290"/>
                  <a:pt x="1493" y="1337"/>
                </a:cubicBezTo>
                <a:cubicBezTo>
                  <a:pt x="1610" y="1384"/>
                  <a:pt x="1836" y="1377"/>
                  <a:pt x="1873" y="1417"/>
                </a:cubicBezTo>
                <a:cubicBezTo>
                  <a:pt x="1910" y="1457"/>
                  <a:pt x="1780" y="1550"/>
                  <a:pt x="1713" y="1577"/>
                </a:cubicBezTo>
                <a:cubicBezTo>
                  <a:pt x="1646" y="1604"/>
                  <a:pt x="1566" y="1577"/>
                  <a:pt x="1473" y="1577"/>
                </a:cubicBezTo>
                <a:cubicBezTo>
                  <a:pt x="1380" y="1577"/>
                  <a:pt x="1266" y="1577"/>
                  <a:pt x="1153" y="1577"/>
                </a:cubicBezTo>
                <a:cubicBezTo>
                  <a:pt x="1040" y="1577"/>
                  <a:pt x="890" y="1577"/>
                  <a:pt x="793" y="1577"/>
                </a:cubicBezTo>
                <a:cubicBezTo>
                  <a:pt x="696" y="1577"/>
                  <a:pt x="663" y="1594"/>
                  <a:pt x="573" y="1577"/>
                </a:cubicBezTo>
                <a:cubicBezTo>
                  <a:pt x="483" y="1560"/>
                  <a:pt x="333" y="1577"/>
                  <a:pt x="253" y="1477"/>
                </a:cubicBezTo>
                <a:cubicBezTo>
                  <a:pt x="173" y="1377"/>
                  <a:pt x="90" y="1107"/>
                  <a:pt x="93" y="977"/>
                </a:cubicBezTo>
                <a:cubicBezTo>
                  <a:pt x="96" y="847"/>
                  <a:pt x="283" y="810"/>
                  <a:pt x="273" y="697"/>
                </a:cubicBezTo>
                <a:cubicBezTo>
                  <a:pt x="263" y="584"/>
                  <a:pt x="66" y="404"/>
                  <a:pt x="33" y="297"/>
                </a:cubicBezTo>
                <a:cubicBezTo>
                  <a:pt x="0" y="190"/>
                  <a:pt x="13" y="104"/>
                  <a:pt x="73" y="57"/>
                </a:cubicBezTo>
                <a:cubicBezTo>
                  <a:pt x="133" y="10"/>
                  <a:pt x="290" y="0"/>
                  <a:pt x="393" y="17"/>
                </a:cubicBezTo>
                <a:cubicBezTo>
                  <a:pt x="496" y="34"/>
                  <a:pt x="560" y="144"/>
                  <a:pt x="693" y="177"/>
                </a:cubicBezTo>
                <a:close/>
              </a:path>
            </a:pathLst>
          </a:custGeom>
          <a:solidFill>
            <a:srgbClr val="FF00FF"/>
          </a:solidFill>
          <a:ln w="9525">
            <a:solidFill>
              <a:srgbClr val="000000"/>
            </a:solidFill>
            <a:round/>
            <a:headEnd/>
            <a:tailEnd/>
          </a:ln>
        </p:spPr>
        <p:txBody>
          <a:bodyPr/>
          <a:lstStyle/>
          <a:p>
            <a:endParaRPr lang="en-US"/>
          </a:p>
        </p:txBody>
      </p:sp>
      <p:sp>
        <p:nvSpPr>
          <p:cNvPr id="69641" name="Text Box 9"/>
          <p:cNvSpPr txBox="1">
            <a:spLocks noChangeArrowheads="1"/>
          </p:cNvSpPr>
          <p:nvPr/>
        </p:nvSpPr>
        <p:spPr bwMode="auto">
          <a:xfrm>
            <a:off x="5854701" y="3771900"/>
            <a:ext cx="1922463"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2400"/>
              <a:t>Substrate</a:t>
            </a:r>
          </a:p>
          <a:p>
            <a:r>
              <a:rPr lang="en-GB" altLang="en-US" sz="2400"/>
              <a:t>cannot fit into the </a:t>
            </a:r>
            <a:r>
              <a:rPr lang="en-GB" altLang="en-US" sz="2400" b="1">
                <a:solidFill>
                  <a:srgbClr val="008000"/>
                </a:solidFill>
              </a:rPr>
              <a:t>active site</a:t>
            </a:r>
          </a:p>
        </p:txBody>
      </p:sp>
      <p:sp>
        <p:nvSpPr>
          <p:cNvPr id="69642" name="Text Box 10"/>
          <p:cNvSpPr txBox="1">
            <a:spLocks noChangeArrowheads="1"/>
          </p:cNvSpPr>
          <p:nvPr/>
        </p:nvSpPr>
        <p:spPr bwMode="auto">
          <a:xfrm>
            <a:off x="8807451" y="3263901"/>
            <a:ext cx="158432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400"/>
              <a:t>Inhibitor molecule</a:t>
            </a:r>
            <a:endParaRPr lang="en-GB" altLang="en-US" sz="2400"/>
          </a:p>
        </p:txBody>
      </p:sp>
      <p:sp>
        <p:nvSpPr>
          <p:cNvPr id="69643" name="Text Box 11"/>
          <p:cNvSpPr txBox="1">
            <a:spLocks noChangeArrowheads="1"/>
          </p:cNvSpPr>
          <p:nvPr/>
        </p:nvSpPr>
        <p:spPr bwMode="auto">
          <a:xfrm>
            <a:off x="1668464" y="6483350"/>
            <a:ext cx="20907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a:latin typeface="Arial" panose="020B0604020202020204" pitchFamily="34" charset="0"/>
              </a:rPr>
              <a:t>© 2008 Paul Billiet </a:t>
            </a:r>
            <a:r>
              <a:rPr lang="en-US" altLang="en-US" sz="1200">
                <a:latin typeface="Arial" panose="020B0604020202020204" pitchFamily="34" charset="0"/>
                <a:hlinkClick r:id="rId3"/>
              </a:rPr>
              <a:t>ODWS</a:t>
            </a:r>
            <a:endParaRPr lang="en-US" altLang="en-US">
              <a:latin typeface="Arial" panose="020B0604020202020204" pitchFamily="34" charset="0"/>
            </a:endParaRPr>
          </a:p>
        </p:txBody>
      </p:sp>
    </p:spTree>
    <p:extLst>
      <p:ext uri="{BB962C8B-B14F-4D97-AF65-F5344CB8AC3E}">
        <p14:creationId xmlns:p14="http://schemas.microsoft.com/office/powerpoint/2010/main" val="1468502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6120" presetClass="entr" presetSubtype="56820616" fill="hold" grpId="0" nodeType="clickEffect">
                                  <p:stCondLst>
                                    <p:cond delay="0"/>
                                  </p:stCondLst>
                                  <p:childTnLst>
                                    <p:set>
                                      <p:cBhvr>
                                        <p:cTn id="6" dur="1" fill="hold">
                                          <p:stCondLst>
                                            <p:cond delay="499"/>
                                          </p:stCondLst>
                                        </p:cTn>
                                        <p:tgtEl>
                                          <p:spTgt spid="69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96120" presetClass="entr" presetSubtype="56820616" fill="hold" grpId="0" nodeType="clickEffect">
                                  <p:stCondLst>
                                    <p:cond delay="0"/>
                                  </p:stCondLst>
                                  <p:childTnLst>
                                    <p:set>
                                      <p:cBhvr>
                                        <p:cTn id="10" dur="1" fill="hold">
                                          <p:stCondLst>
                                            <p:cond delay="499"/>
                                          </p:stCondLst>
                                        </p:cTn>
                                        <p:tgtEl>
                                          <p:spTgt spid="696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296120" presetClass="entr" presetSubtype="56820616" fill="hold" grpId="0" nodeType="clickEffect">
                                  <p:stCondLst>
                                    <p:cond delay="0"/>
                                  </p:stCondLst>
                                  <p:childTnLst>
                                    <p:set>
                                      <p:cBhvr>
                                        <p:cTn id="14" dur="1" fill="hold">
                                          <p:stCondLst>
                                            <p:cond delay="499"/>
                                          </p:stCondLst>
                                        </p:cTn>
                                        <p:tgtEl>
                                          <p:spTgt spid="696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0" presetClass="entr" presetSubtype="56820872" fill="hold" grpId="0" nodeType="clickEffect">
                                  <p:stCondLst>
                                    <p:cond delay="0"/>
                                  </p:stCondLst>
                                  <p:childTnLst>
                                    <p:set>
                                      <p:cBhvr>
                                        <p:cTn id="18" dur="1" fill="hold">
                                          <p:stCondLst>
                                            <p:cond delay="499"/>
                                          </p:stCondLst>
                                        </p:cTn>
                                        <p:tgtEl>
                                          <p:spTgt spid="6963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0" presetClass="entr" presetSubtype="56821168" fill="hold" grpId="0" nodeType="clickEffect">
                                  <p:stCondLst>
                                    <p:cond delay="0"/>
                                  </p:stCondLst>
                                  <p:childTnLst>
                                    <p:set>
                                      <p:cBhvr>
                                        <p:cTn id="22" dur="1" fill="hold">
                                          <p:stCondLst>
                                            <p:cond delay="499"/>
                                          </p:stCondLst>
                                        </p:cTn>
                                        <p:tgtEl>
                                          <p:spTgt spid="6963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6" fill="hold" grpId="0" nodeType="clickEffect">
                                  <p:stCondLst>
                                    <p:cond delay="0"/>
                                  </p:stCondLst>
                                  <p:childTnLst>
                                    <p:set>
                                      <p:cBhvr>
                                        <p:cTn id="26" dur="1" fill="hold">
                                          <p:stCondLst>
                                            <p:cond delay="0"/>
                                          </p:stCondLst>
                                        </p:cTn>
                                        <p:tgtEl>
                                          <p:spTgt spid="69639"/>
                                        </p:tgtEl>
                                        <p:attrNameLst>
                                          <p:attrName>style.visibility</p:attrName>
                                        </p:attrNameLst>
                                      </p:cBhvr>
                                      <p:to>
                                        <p:strVal val="visible"/>
                                      </p:to>
                                    </p:set>
                                    <p:anim calcmode="lin" valueType="num">
                                      <p:cBhvr additive="base">
                                        <p:cTn id="27" dur="500" fill="hold"/>
                                        <p:tgtEl>
                                          <p:spTgt spid="69639"/>
                                        </p:tgtEl>
                                        <p:attrNameLst>
                                          <p:attrName>ppt_x</p:attrName>
                                        </p:attrNameLst>
                                      </p:cBhvr>
                                      <p:tavLst>
                                        <p:tav tm="0">
                                          <p:val>
                                            <p:strVal val="1+#ppt_w/2"/>
                                          </p:val>
                                        </p:tav>
                                        <p:tav tm="100000">
                                          <p:val>
                                            <p:strVal val="#ppt_x"/>
                                          </p:val>
                                        </p:tav>
                                      </p:tavLst>
                                    </p:anim>
                                    <p:anim calcmode="lin" valueType="num">
                                      <p:cBhvr additive="base">
                                        <p:cTn id="28" dur="500" fill="hold"/>
                                        <p:tgtEl>
                                          <p:spTgt spid="69639"/>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0" presetClass="entr" presetSubtype="56823536" fill="hold" grpId="0" nodeType="clickEffect">
                                  <p:stCondLst>
                                    <p:cond delay="0"/>
                                  </p:stCondLst>
                                  <p:childTnLst>
                                    <p:set>
                                      <p:cBhvr>
                                        <p:cTn id="32" dur="1" fill="hold">
                                          <p:stCondLst>
                                            <p:cond delay="499"/>
                                          </p:stCondLst>
                                        </p:cTn>
                                        <p:tgtEl>
                                          <p:spTgt spid="69642"/>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69640"/>
                                        </p:tgtEl>
                                        <p:attrNameLst>
                                          <p:attrName>style.visibility</p:attrName>
                                        </p:attrNameLst>
                                      </p:cBhvr>
                                      <p:to>
                                        <p:strVal val="visible"/>
                                      </p:to>
                                    </p:set>
                                    <p:anim calcmode="lin" valueType="num">
                                      <p:cBhvr additive="base">
                                        <p:cTn id="37" dur="500" fill="hold"/>
                                        <p:tgtEl>
                                          <p:spTgt spid="69640"/>
                                        </p:tgtEl>
                                        <p:attrNameLst>
                                          <p:attrName>ppt_x</p:attrName>
                                        </p:attrNameLst>
                                      </p:cBhvr>
                                      <p:tavLst>
                                        <p:tav tm="0">
                                          <p:val>
                                            <p:strVal val="1+#ppt_w/2"/>
                                          </p:val>
                                        </p:tav>
                                        <p:tav tm="100000">
                                          <p:val>
                                            <p:strVal val="#ppt_x"/>
                                          </p:val>
                                        </p:tav>
                                      </p:tavLst>
                                    </p:anim>
                                    <p:anim calcmode="lin" valueType="num">
                                      <p:cBhvr additive="base">
                                        <p:cTn id="38" dur="500" fill="hold"/>
                                        <p:tgtEl>
                                          <p:spTgt spid="69640"/>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0" presetClass="entr" presetSubtype="56821628" fill="hold" grpId="0" nodeType="clickEffect">
                                  <p:stCondLst>
                                    <p:cond delay="0"/>
                                  </p:stCondLst>
                                  <p:childTnLst>
                                    <p:set>
                                      <p:cBhvr>
                                        <p:cTn id="42" dur="1" fill="hold">
                                          <p:stCondLst>
                                            <p:cond delay="499"/>
                                          </p:stCondLst>
                                        </p:cTn>
                                        <p:tgtEl>
                                          <p:spTgt spid="696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P spid="69637" grpId="0" autoUpdateAnimBg="0"/>
      <p:bldP spid="69638" grpId="0" animBg="1"/>
      <p:bldP spid="69639" grpId="0" animBg="1"/>
      <p:bldP spid="69640" grpId="0" animBg="1"/>
      <p:bldP spid="69641" grpId="0" autoUpdateAnimBg="0"/>
      <p:bldP spid="69642"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GB" altLang="en-US" sz="4000" b="1"/>
              <a:t>The allosteric site the enzyme “on-off” switch</a:t>
            </a:r>
          </a:p>
        </p:txBody>
      </p:sp>
      <p:grpSp>
        <p:nvGrpSpPr>
          <p:cNvPr id="70685" name="Group 29"/>
          <p:cNvGrpSpPr>
            <a:grpSpLocks/>
          </p:cNvGrpSpPr>
          <p:nvPr/>
        </p:nvGrpSpPr>
        <p:grpSpPr bwMode="auto">
          <a:xfrm>
            <a:off x="2916239" y="2719389"/>
            <a:ext cx="873125" cy="1538287"/>
            <a:chOff x="877" y="1713"/>
            <a:chExt cx="550" cy="969"/>
          </a:xfrm>
        </p:grpSpPr>
        <p:sp>
          <p:nvSpPr>
            <p:cNvPr id="70662" name="Freeform 6"/>
            <p:cNvSpPr>
              <a:spLocks/>
            </p:cNvSpPr>
            <p:nvPr/>
          </p:nvSpPr>
          <p:spPr bwMode="auto">
            <a:xfrm>
              <a:off x="877" y="1713"/>
              <a:ext cx="550" cy="969"/>
            </a:xfrm>
            <a:custGeom>
              <a:avLst/>
              <a:gdLst>
                <a:gd name="T0" fmla="*/ 219 w 1079"/>
                <a:gd name="T1" fmla="*/ 428 h 1339"/>
                <a:gd name="T2" fmla="*/ 76 w 1079"/>
                <a:gd name="T3" fmla="*/ 409 h 1339"/>
                <a:gd name="T4" fmla="*/ 52 w 1079"/>
                <a:gd name="T5" fmla="*/ 334 h 1339"/>
                <a:gd name="T6" fmla="*/ 52 w 1079"/>
                <a:gd name="T7" fmla="*/ 253 h 1339"/>
                <a:gd name="T8" fmla="*/ 76 w 1079"/>
                <a:gd name="T9" fmla="*/ 147 h 1339"/>
                <a:gd name="T10" fmla="*/ 176 w 1079"/>
                <a:gd name="T11" fmla="*/ 66 h 1339"/>
                <a:gd name="T12" fmla="*/ 250 w 1079"/>
                <a:gd name="T13" fmla="*/ 41 h 1339"/>
                <a:gd name="T14" fmla="*/ 330 w 1079"/>
                <a:gd name="T15" fmla="*/ 16 h 1339"/>
                <a:gd name="T16" fmla="*/ 609 w 1079"/>
                <a:gd name="T17" fmla="*/ 9 h 1339"/>
                <a:gd name="T18" fmla="*/ 819 w 1079"/>
                <a:gd name="T19" fmla="*/ 47 h 1339"/>
                <a:gd name="T20" fmla="*/ 1036 w 1079"/>
                <a:gd name="T21" fmla="*/ 290 h 1339"/>
                <a:gd name="T22" fmla="*/ 1073 w 1079"/>
                <a:gd name="T23" fmla="*/ 584 h 1339"/>
                <a:gd name="T24" fmla="*/ 1039 w 1079"/>
                <a:gd name="T25" fmla="*/ 888 h 1339"/>
                <a:gd name="T26" fmla="*/ 912 w 1079"/>
                <a:gd name="T27" fmla="*/ 973 h 1339"/>
                <a:gd name="T28" fmla="*/ 747 w 1079"/>
                <a:gd name="T29" fmla="*/ 936 h 1339"/>
                <a:gd name="T30" fmla="*/ 702 w 1079"/>
                <a:gd name="T31" fmla="*/ 1048 h 1339"/>
                <a:gd name="T32" fmla="*/ 582 w 1079"/>
                <a:gd name="T33" fmla="*/ 1063 h 1339"/>
                <a:gd name="T34" fmla="*/ 537 w 1079"/>
                <a:gd name="T35" fmla="*/ 1236 h 1339"/>
                <a:gd name="T36" fmla="*/ 535 w 1079"/>
                <a:gd name="T37" fmla="*/ 1271 h 1339"/>
                <a:gd name="T38" fmla="*/ 299 w 1079"/>
                <a:gd name="T39" fmla="*/ 1309 h 1339"/>
                <a:gd name="T40" fmla="*/ 182 w 1079"/>
                <a:gd name="T41" fmla="*/ 1321 h 1339"/>
                <a:gd name="T42" fmla="*/ 46 w 1079"/>
                <a:gd name="T43" fmla="*/ 1203 h 1339"/>
                <a:gd name="T44" fmla="*/ 2 w 1079"/>
                <a:gd name="T45" fmla="*/ 1040 h 1339"/>
                <a:gd name="T46" fmla="*/ 58 w 1079"/>
                <a:gd name="T47" fmla="*/ 909 h 1339"/>
                <a:gd name="T48" fmla="*/ 244 w 1079"/>
                <a:gd name="T49" fmla="*/ 903 h 1339"/>
                <a:gd name="T50" fmla="*/ 417 w 1079"/>
                <a:gd name="T51" fmla="*/ 903 h 1339"/>
                <a:gd name="T52" fmla="*/ 473 w 1079"/>
                <a:gd name="T53" fmla="*/ 828 h 1339"/>
                <a:gd name="T54" fmla="*/ 318 w 1079"/>
                <a:gd name="T55" fmla="*/ 790 h 1339"/>
                <a:gd name="T56" fmla="*/ 244 w 1079"/>
                <a:gd name="T57" fmla="*/ 728 h 1339"/>
                <a:gd name="T58" fmla="*/ 380 w 1079"/>
                <a:gd name="T59" fmla="*/ 678 h 1339"/>
                <a:gd name="T60" fmla="*/ 405 w 1079"/>
                <a:gd name="T61" fmla="*/ 622 h 1339"/>
                <a:gd name="T62" fmla="*/ 293 w 1079"/>
                <a:gd name="T63" fmla="*/ 572 h 1339"/>
                <a:gd name="T64" fmla="*/ 343 w 1079"/>
                <a:gd name="T65" fmla="*/ 509 h 1339"/>
                <a:gd name="T66" fmla="*/ 318 w 1079"/>
                <a:gd name="T67" fmla="*/ 472 h 1339"/>
                <a:gd name="T68" fmla="*/ 256 w 1079"/>
                <a:gd name="T69" fmla="*/ 440 h 1339"/>
                <a:gd name="T70" fmla="*/ 219 w 1079"/>
                <a:gd name="T71" fmla="*/ 428 h 1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79" h="1339">
                  <a:moveTo>
                    <a:pt x="219" y="428"/>
                  </a:moveTo>
                  <a:cubicBezTo>
                    <a:pt x="189" y="423"/>
                    <a:pt x="104" y="425"/>
                    <a:pt x="76" y="409"/>
                  </a:cubicBezTo>
                  <a:cubicBezTo>
                    <a:pt x="49" y="394"/>
                    <a:pt x="56" y="360"/>
                    <a:pt x="52" y="334"/>
                  </a:cubicBezTo>
                  <a:cubicBezTo>
                    <a:pt x="48" y="308"/>
                    <a:pt x="48" y="284"/>
                    <a:pt x="52" y="253"/>
                  </a:cubicBezTo>
                  <a:cubicBezTo>
                    <a:pt x="56" y="222"/>
                    <a:pt x="56" y="178"/>
                    <a:pt x="76" y="147"/>
                  </a:cubicBezTo>
                  <a:cubicBezTo>
                    <a:pt x="97" y="116"/>
                    <a:pt x="147" y="83"/>
                    <a:pt x="176" y="66"/>
                  </a:cubicBezTo>
                  <a:cubicBezTo>
                    <a:pt x="204" y="48"/>
                    <a:pt x="224" y="49"/>
                    <a:pt x="250" y="41"/>
                  </a:cubicBezTo>
                  <a:cubicBezTo>
                    <a:pt x="276" y="32"/>
                    <a:pt x="271" y="21"/>
                    <a:pt x="330" y="16"/>
                  </a:cubicBezTo>
                  <a:cubicBezTo>
                    <a:pt x="390" y="10"/>
                    <a:pt x="528" y="4"/>
                    <a:pt x="609" y="9"/>
                  </a:cubicBezTo>
                  <a:cubicBezTo>
                    <a:pt x="690" y="15"/>
                    <a:pt x="748" y="0"/>
                    <a:pt x="819" y="47"/>
                  </a:cubicBezTo>
                  <a:cubicBezTo>
                    <a:pt x="891" y="94"/>
                    <a:pt x="994" y="201"/>
                    <a:pt x="1036" y="290"/>
                  </a:cubicBezTo>
                  <a:cubicBezTo>
                    <a:pt x="1079" y="380"/>
                    <a:pt x="1073" y="484"/>
                    <a:pt x="1073" y="584"/>
                  </a:cubicBezTo>
                  <a:cubicBezTo>
                    <a:pt x="1073" y="684"/>
                    <a:pt x="1066" y="823"/>
                    <a:pt x="1039" y="888"/>
                  </a:cubicBezTo>
                  <a:cubicBezTo>
                    <a:pt x="1012" y="953"/>
                    <a:pt x="961" y="965"/>
                    <a:pt x="912" y="973"/>
                  </a:cubicBezTo>
                  <a:cubicBezTo>
                    <a:pt x="863" y="981"/>
                    <a:pt x="782" y="924"/>
                    <a:pt x="747" y="936"/>
                  </a:cubicBezTo>
                  <a:cubicBezTo>
                    <a:pt x="712" y="948"/>
                    <a:pt x="729" y="1027"/>
                    <a:pt x="702" y="1048"/>
                  </a:cubicBezTo>
                  <a:cubicBezTo>
                    <a:pt x="675" y="1069"/>
                    <a:pt x="610" y="1032"/>
                    <a:pt x="582" y="1063"/>
                  </a:cubicBezTo>
                  <a:cubicBezTo>
                    <a:pt x="554" y="1094"/>
                    <a:pt x="545" y="1201"/>
                    <a:pt x="537" y="1236"/>
                  </a:cubicBezTo>
                  <a:cubicBezTo>
                    <a:pt x="529" y="1271"/>
                    <a:pt x="574" y="1259"/>
                    <a:pt x="535" y="1271"/>
                  </a:cubicBezTo>
                  <a:cubicBezTo>
                    <a:pt x="496" y="1283"/>
                    <a:pt x="358" y="1300"/>
                    <a:pt x="299" y="1309"/>
                  </a:cubicBezTo>
                  <a:cubicBezTo>
                    <a:pt x="241" y="1317"/>
                    <a:pt x="224" y="1339"/>
                    <a:pt x="182" y="1321"/>
                  </a:cubicBezTo>
                  <a:cubicBezTo>
                    <a:pt x="139" y="1303"/>
                    <a:pt x="76" y="1249"/>
                    <a:pt x="46" y="1203"/>
                  </a:cubicBezTo>
                  <a:cubicBezTo>
                    <a:pt x="15" y="1156"/>
                    <a:pt x="0" y="1089"/>
                    <a:pt x="2" y="1040"/>
                  </a:cubicBezTo>
                  <a:cubicBezTo>
                    <a:pt x="4" y="991"/>
                    <a:pt x="18" y="932"/>
                    <a:pt x="58" y="909"/>
                  </a:cubicBezTo>
                  <a:cubicBezTo>
                    <a:pt x="98" y="886"/>
                    <a:pt x="184" y="904"/>
                    <a:pt x="244" y="903"/>
                  </a:cubicBezTo>
                  <a:cubicBezTo>
                    <a:pt x="303" y="902"/>
                    <a:pt x="379" y="915"/>
                    <a:pt x="417" y="903"/>
                  </a:cubicBezTo>
                  <a:cubicBezTo>
                    <a:pt x="455" y="890"/>
                    <a:pt x="489" y="846"/>
                    <a:pt x="473" y="828"/>
                  </a:cubicBezTo>
                  <a:cubicBezTo>
                    <a:pt x="456" y="809"/>
                    <a:pt x="356" y="807"/>
                    <a:pt x="318" y="790"/>
                  </a:cubicBezTo>
                  <a:cubicBezTo>
                    <a:pt x="280" y="774"/>
                    <a:pt x="233" y="746"/>
                    <a:pt x="244" y="728"/>
                  </a:cubicBezTo>
                  <a:cubicBezTo>
                    <a:pt x="254" y="709"/>
                    <a:pt x="353" y="696"/>
                    <a:pt x="380" y="678"/>
                  </a:cubicBezTo>
                  <a:cubicBezTo>
                    <a:pt x="407" y="660"/>
                    <a:pt x="419" y="639"/>
                    <a:pt x="405" y="622"/>
                  </a:cubicBezTo>
                  <a:cubicBezTo>
                    <a:pt x="390" y="604"/>
                    <a:pt x="303" y="590"/>
                    <a:pt x="293" y="572"/>
                  </a:cubicBezTo>
                  <a:cubicBezTo>
                    <a:pt x="283" y="553"/>
                    <a:pt x="339" y="526"/>
                    <a:pt x="343" y="509"/>
                  </a:cubicBezTo>
                  <a:cubicBezTo>
                    <a:pt x="347" y="493"/>
                    <a:pt x="332" y="483"/>
                    <a:pt x="318" y="472"/>
                  </a:cubicBezTo>
                  <a:cubicBezTo>
                    <a:pt x="303" y="460"/>
                    <a:pt x="275" y="447"/>
                    <a:pt x="256" y="440"/>
                  </a:cubicBezTo>
                  <a:cubicBezTo>
                    <a:pt x="237" y="434"/>
                    <a:pt x="249" y="433"/>
                    <a:pt x="219" y="428"/>
                  </a:cubicBezTo>
                  <a:close/>
                </a:path>
              </a:pathLst>
            </a:custGeom>
            <a:solidFill>
              <a:srgbClr val="FFFF00"/>
            </a:solidFill>
            <a:ln w="9525">
              <a:solidFill>
                <a:srgbClr val="000000"/>
              </a:solidFill>
              <a:round/>
              <a:headEnd/>
              <a:tailEnd/>
            </a:ln>
          </p:spPr>
          <p:txBody>
            <a:bodyPr/>
            <a:lstStyle/>
            <a:p>
              <a:endParaRPr lang="en-US"/>
            </a:p>
          </p:txBody>
        </p:sp>
        <p:sp>
          <p:nvSpPr>
            <p:cNvPr id="70663" name="Text Box 7"/>
            <p:cNvSpPr txBox="1">
              <a:spLocks noChangeArrowheads="1"/>
            </p:cNvSpPr>
            <p:nvPr/>
          </p:nvSpPr>
          <p:spPr bwMode="auto">
            <a:xfrm>
              <a:off x="1124" y="1925"/>
              <a:ext cx="184"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873" tIns="31937" rIns="63873" bIns="31937"/>
            <a:lstStyle/>
            <a:p>
              <a:r>
                <a:rPr lang="fr-FR" altLang="en-US" sz="2000" b="1">
                  <a:solidFill>
                    <a:srgbClr val="000000"/>
                  </a:solidFill>
                  <a:latin typeface="Arial" panose="020B0604020202020204" pitchFamily="34" charset="0"/>
                </a:rPr>
                <a:t>E</a:t>
              </a:r>
              <a:endParaRPr lang="en-GB" altLang="en-US" sz="2000"/>
            </a:p>
          </p:txBody>
        </p:sp>
      </p:grpSp>
      <p:sp>
        <p:nvSpPr>
          <p:cNvPr id="70664" name="Arc 8"/>
          <p:cNvSpPr>
            <a:spLocks/>
          </p:cNvSpPr>
          <p:nvPr/>
        </p:nvSpPr>
        <p:spPr bwMode="auto">
          <a:xfrm rot="2115103" flipV="1">
            <a:off x="3573463" y="3684588"/>
            <a:ext cx="406400" cy="533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25400">
            <a:solidFill>
              <a:srgbClr val="000000"/>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665" name="Text Box 9"/>
          <p:cNvSpPr txBox="1">
            <a:spLocks noChangeArrowheads="1"/>
          </p:cNvSpPr>
          <p:nvPr/>
        </p:nvSpPr>
        <p:spPr bwMode="auto">
          <a:xfrm>
            <a:off x="1749426" y="2181226"/>
            <a:ext cx="1165225" cy="709613"/>
          </a:xfrm>
          <a:prstGeom prst="rect">
            <a:avLst/>
          </a:prstGeom>
          <a:solidFill>
            <a:srgbClr val="FFFFFF"/>
          </a:solidFill>
          <a:ln w="9525">
            <a:solidFill>
              <a:srgbClr val="000000"/>
            </a:solidFill>
            <a:miter lim="800000"/>
            <a:headEnd/>
            <a:tailEnd/>
          </a:ln>
        </p:spPr>
        <p:txBody>
          <a:bodyPr/>
          <a:lstStyle/>
          <a:p>
            <a:pPr algn="ctr"/>
            <a:r>
              <a:rPr lang="fr-FR" altLang="en-US" sz="2000" b="1">
                <a:solidFill>
                  <a:srgbClr val="008000"/>
                </a:solidFill>
              </a:rPr>
              <a:t>Active site</a:t>
            </a:r>
            <a:endParaRPr lang="en-GB" altLang="en-US" sz="2000" b="1">
              <a:solidFill>
                <a:srgbClr val="008000"/>
              </a:solidFill>
            </a:endParaRPr>
          </a:p>
        </p:txBody>
      </p:sp>
      <p:sp>
        <p:nvSpPr>
          <p:cNvPr id="70666" name="Text Box 10"/>
          <p:cNvSpPr txBox="1">
            <a:spLocks noChangeArrowheads="1"/>
          </p:cNvSpPr>
          <p:nvPr/>
        </p:nvSpPr>
        <p:spPr bwMode="auto">
          <a:xfrm>
            <a:off x="3829051" y="2930525"/>
            <a:ext cx="1268413" cy="1047750"/>
          </a:xfrm>
          <a:prstGeom prst="rect">
            <a:avLst/>
          </a:prstGeom>
          <a:solidFill>
            <a:srgbClr val="FFFFFF"/>
          </a:solidFill>
          <a:ln w="9525">
            <a:solidFill>
              <a:srgbClr val="000000"/>
            </a:solidFill>
            <a:miter lim="800000"/>
            <a:headEnd/>
            <a:tailEnd/>
          </a:ln>
        </p:spPr>
        <p:txBody>
          <a:bodyPr/>
          <a:lstStyle/>
          <a:p>
            <a:pPr algn="ctr"/>
            <a:r>
              <a:rPr lang="fr-FR" altLang="en-US" sz="2000" b="1">
                <a:solidFill>
                  <a:srgbClr val="CC3300"/>
                </a:solidFill>
              </a:rPr>
              <a:t>Allosteric site</a:t>
            </a:r>
            <a:r>
              <a:rPr lang="fr-FR" altLang="en-US" sz="2000"/>
              <a:t> empty</a:t>
            </a:r>
            <a:endParaRPr lang="en-GB" altLang="en-US" sz="2000"/>
          </a:p>
        </p:txBody>
      </p:sp>
      <p:sp>
        <p:nvSpPr>
          <p:cNvPr id="70667" name="Freeform 11"/>
          <p:cNvSpPr>
            <a:spLocks/>
          </p:cNvSpPr>
          <p:nvPr/>
        </p:nvSpPr>
        <p:spPr bwMode="auto">
          <a:xfrm>
            <a:off x="2838451" y="3170238"/>
            <a:ext cx="385763" cy="557212"/>
          </a:xfrm>
          <a:custGeom>
            <a:avLst/>
            <a:gdLst>
              <a:gd name="T0" fmla="*/ 693 w 1910"/>
              <a:gd name="T1" fmla="*/ 177 h 1604"/>
              <a:gd name="T2" fmla="*/ 1193 w 1910"/>
              <a:gd name="T3" fmla="*/ 217 h 1604"/>
              <a:gd name="T4" fmla="*/ 1453 w 1910"/>
              <a:gd name="T5" fmla="*/ 357 h 1604"/>
              <a:gd name="T6" fmla="*/ 1293 w 1910"/>
              <a:gd name="T7" fmla="*/ 597 h 1604"/>
              <a:gd name="T8" fmla="*/ 1413 w 1910"/>
              <a:gd name="T9" fmla="*/ 717 h 1604"/>
              <a:gd name="T10" fmla="*/ 1693 w 1910"/>
              <a:gd name="T11" fmla="*/ 837 h 1604"/>
              <a:gd name="T12" fmla="*/ 1373 w 1910"/>
              <a:gd name="T13" fmla="*/ 957 h 1604"/>
              <a:gd name="T14" fmla="*/ 1173 w 1910"/>
              <a:gd name="T15" fmla="*/ 1137 h 1604"/>
              <a:gd name="T16" fmla="*/ 1493 w 1910"/>
              <a:gd name="T17" fmla="*/ 1337 h 1604"/>
              <a:gd name="T18" fmla="*/ 1873 w 1910"/>
              <a:gd name="T19" fmla="*/ 1417 h 1604"/>
              <a:gd name="T20" fmla="*/ 1713 w 1910"/>
              <a:gd name="T21" fmla="*/ 1577 h 1604"/>
              <a:gd name="T22" fmla="*/ 1473 w 1910"/>
              <a:gd name="T23" fmla="*/ 1577 h 1604"/>
              <a:gd name="T24" fmla="*/ 1153 w 1910"/>
              <a:gd name="T25" fmla="*/ 1577 h 1604"/>
              <a:gd name="T26" fmla="*/ 793 w 1910"/>
              <a:gd name="T27" fmla="*/ 1577 h 1604"/>
              <a:gd name="T28" fmla="*/ 573 w 1910"/>
              <a:gd name="T29" fmla="*/ 1577 h 1604"/>
              <a:gd name="T30" fmla="*/ 253 w 1910"/>
              <a:gd name="T31" fmla="*/ 1477 h 1604"/>
              <a:gd name="T32" fmla="*/ 93 w 1910"/>
              <a:gd name="T33" fmla="*/ 977 h 1604"/>
              <a:gd name="T34" fmla="*/ 273 w 1910"/>
              <a:gd name="T35" fmla="*/ 697 h 1604"/>
              <a:gd name="T36" fmla="*/ 33 w 1910"/>
              <a:gd name="T37" fmla="*/ 297 h 1604"/>
              <a:gd name="T38" fmla="*/ 73 w 1910"/>
              <a:gd name="T39" fmla="*/ 57 h 1604"/>
              <a:gd name="T40" fmla="*/ 393 w 1910"/>
              <a:gd name="T41" fmla="*/ 17 h 1604"/>
              <a:gd name="T42" fmla="*/ 693 w 1910"/>
              <a:gd name="T43" fmla="*/ 177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10" h="1604">
                <a:moveTo>
                  <a:pt x="693" y="177"/>
                </a:moveTo>
                <a:cubicBezTo>
                  <a:pt x="826" y="210"/>
                  <a:pt x="1066" y="187"/>
                  <a:pt x="1193" y="217"/>
                </a:cubicBezTo>
                <a:cubicBezTo>
                  <a:pt x="1320" y="247"/>
                  <a:pt x="1436" y="294"/>
                  <a:pt x="1453" y="357"/>
                </a:cubicBezTo>
                <a:cubicBezTo>
                  <a:pt x="1470" y="420"/>
                  <a:pt x="1300" y="537"/>
                  <a:pt x="1293" y="597"/>
                </a:cubicBezTo>
                <a:cubicBezTo>
                  <a:pt x="1286" y="657"/>
                  <a:pt x="1346" y="677"/>
                  <a:pt x="1413" y="717"/>
                </a:cubicBezTo>
                <a:cubicBezTo>
                  <a:pt x="1480" y="757"/>
                  <a:pt x="1700" y="797"/>
                  <a:pt x="1693" y="837"/>
                </a:cubicBezTo>
                <a:cubicBezTo>
                  <a:pt x="1686" y="877"/>
                  <a:pt x="1460" y="907"/>
                  <a:pt x="1373" y="957"/>
                </a:cubicBezTo>
                <a:cubicBezTo>
                  <a:pt x="1286" y="1007"/>
                  <a:pt x="1153" y="1074"/>
                  <a:pt x="1173" y="1137"/>
                </a:cubicBezTo>
                <a:cubicBezTo>
                  <a:pt x="1193" y="1200"/>
                  <a:pt x="1376" y="1290"/>
                  <a:pt x="1493" y="1337"/>
                </a:cubicBezTo>
                <a:cubicBezTo>
                  <a:pt x="1610" y="1384"/>
                  <a:pt x="1836" y="1377"/>
                  <a:pt x="1873" y="1417"/>
                </a:cubicBezTo>
                <a:cubicBezTo>
                  <a:pt x="1910" y="1457"/>
                  <a:pt x="1780" y="1550"/>
                  <a:pt x="1713" y="1577"/>
                </a:cubicBezTo>
                <a:cubicBezTo>
                  <a:pt x="1646" y="1604"/>
                  <a:pt x="1566" y="1577"/>
                  <a:pt x="1473" y="1577"/>
                </a:cubicBezTo>
                <a:cubicBezTo>
                  <a:pt x="1380" y="1577"/>
                  <a:pt x="1266" y="1577"/>
                  <a:pt x="1153" y="1577"/>
                </a:cubicBezTo>
                <a:cubicBezTo>
                  <a:pt x="1040" y="1577"/>
                  <a:pt x="890" y="1577"/>
                  <a:pt x="793" y="1577"/>
                </a:cubicBezTo>
                <a:cubicBezTo>
                  <a:pt x="696" y="1577"/>
                  <a:pt x="663" y="1594"/>
                  <a:pt x="573" y="1577"/>
                </a:cubicBezTo>
                <a:cubicBezTo>
                  <a:pt x="483" y="1560"/>
                  <a:pt x="333" y="1577"/>
                  <a:pt x="253" y="1477"/>
                </a:cubicBezTo>
                <a:cubicBezTo>
                  <a:pt x="173" y="1377"/>
                  <a:pt x="90" y="1107"/>
                  <a:pt x="93" y="977"/>
                </a:cubicBezTo>
                <a:cubicBezTo>
                  <a:pt x="96" y="847"/>
                  <a:pt x="283" y="810"/>
                  <a:pt x="273" y="697"/>
                </a:cubicBezTo>
                <a:cubicBezTo>
                  <a:pt x="263" y="584"/>
                  <a:pt x="66" y="404"/>
                  <a:pt x="33" y="297"/>
                </a:cubicBezTo>
                <a:cubicBezTo>
                  <a:pt x="0" y="190"/>
                  <a:pt x="13" y="104"/>
                  <a:pt x="73" y="57"/>
                </a:cubicBezTo>
                <a:cubicBezTo>
                  <a:pt x="133" y="10"/>
                  <a:pt x="290" y="0"/>
                  <a:pt x="393" y="17"/>
                </a:cubicBezTo>
                <a:cubicBezTo>
                  <a:pt x="496" y="34"/>
                  <a:pt x="560" y="144"/>
                  <a:pt x="693" y="177"/>
                </a:cubicBezTo>
                <a:close/>
              </a:path>
            </a:pathLst>
          </a:custGeom>
          <a:solidFill>
            <a:srgbClr val="FF00FF"/>
          </a:solidFill>
          <a:ln w="9525">
            <a:solidFill>
              <a:srgbClr val="000000"/>
            </a:solidFill>
            <a:round/>
            <a:headEnd/>
            <a:tailEnd/>
          </a:ln>
        </p:spPr>
        <p:txBody>
          <a:bodyPr/>
          <a:lstStyle/>
          <a:p>
            <a:endParaRPr lang="en-US"/>
          </a:p>
        </p:txBody>
      </p:sp>
      <p:sp>
        <p:nvSpPr>
          <p:cNvPr id="70668" name="Text Box 12"/>
          <p:cNvSpPr txBox="1">
            <a:spLocks noChangeArrowheads="1"/>
          </p:cNvSpPr>
          <p:nvPr/>
        </p:nvSpPr>
        <p:spPr bwMode="auto">
          <a:xfrm>
            <a:off x="1660526" y="3148014"/>
            <a:ext cx="1243013" cy="1233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en-US" sz="2000"/>
              <a:t>Substrate</a:t>
            </a:r>
          </a:p>
          <a:p>
            <a:r>
              <a:rPr lang="fr-FR" altLang="en-US" sz="2000"/>
              <a:t>fits into the </a:t>
            </a:r>
            <a:r>
              <a:rPr lang="fr-FR" altLang="en-US" sz="2000" b="1">
                <a:solidFill>
                  <a:srgbClr val="008000"/>
                </a:solidFill>
              </a:rPr>
              <a:t>active site</a:t>
            </a:r>
            <a:endParaRPr lang="en-GB" altLang="en-US" sz="2000" b="1">
              <a:solidFill>
                <a:srgbClr val="008000"/>
              </a:solidFill>
            </a:endParaRPr>
          </a:p>
        </p:txBody>
      </p:sp>
      <p:sp>
        <p:nvSpPr>
          <p:cNvPr id="70669" name="Arc 13"/>
          <p:cNvSpPr>
            <a:spLocks/>
          </p:cNvSpPr>
          <p:nvPr/>
        </p:nvSpPr>
        <p:spPr bwMode="auto">
          <a:xfrm flipH="1" flipV="1">
            <a:off x="2646363" y="2889250"/>
            <a:ext cx="406400" cy="5349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25400">
            <a:solidFill>
              <a:srgbClr val="000000"/>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670" name="Text Box 14"/>
          <p:cNvSpPr txBox="1">
            <a:spLocks noChangeArrowheads="1"/>
          </p:cNvSpPr>
          <p:nvPr/>
        </p:nvSpPr>
        <p:spPr bwMode="auto">
          <a:xfrm>
            <a:off x="2665414" y="4427539"/>
            <a:ext cx="1576387"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000"/>
              <a:t>The inhibitor molecule is </a:t>
            </a:r>
            <a:r>
              <a:rPr lang="fr-FR" altLang="en-US" sz="2000" b="1">
                <a:solidFill>
                  <a:srgbClr val="008000"/>
                </a:solidFill>
              </a:rPr>
              <a:t>absent</a:t>
            </a:r>
            <a:endParaRPr lang="en-GB" altLang="en-US" sz="2000">
              <a:solidFill>
                <a:srgbClr val="008000"/>
              </a:solidFill>
            </a:endParaRPr>
          </a:p>
        </p:txBody>
      </p:sp>
      <p:grpSp>
        <p:nvGrpSpPr>
          <p:cNvPr id="70682" name="Group 26"/>
          <p:cNvGrpSpPr>
            <a:grpSpLocks/>
          </p:cNvGrpSpPr>
          <p:nvPr/>
        </p:nvGrpSpPr>
        <p:grpSpPr bwMode="auto">
          <a:xfrm rot="-5400000">
            <a:off x="6176963" y="3270250"/>
            <a:ext cx="361950" cy="1854200"/>
            <a:chOff x="3311" y="2070"/>
            <a:chExt cx="56" cy="684"/>
          </a:xfrm>
        </p:grpSpPr>
        <p:sp>
          <p:nvSpPr>
            <p:cNvPr id="70672" name="Line 16"/>
            <p:cNvSpPr>
              <a:spLocks noChangeShapeType="1"/>
            </p:cNvSpPr>
            <p:nvPr/>
          </p:nvSpPr>
          <p:spPr bwMode="auto">
            <a:xfrm flipV="1">
              <a:off x="3367" y="2070"/>
              <a:ext cx="0" cy="672"/>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0673" name="Line 17"/>
            <p:cNvSpPr>
              <a:spLocks noChangeShapeType="1"/>
            </p:cNvSpPr>
            <p:nvPr/>
          </p:nvSpPr>
          <p:spPr bwMode="auto">
            <a:xfrm>
              <a:off x="3311" y="2082"/>
              <a:ext cx="0" cy="672"/>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0674" name="Text Box 18"/>
          <p:cNvSpPr txBox="1">
            <a:spLocks noChangeArrowheads="1"/>
          </p:cNvSpPr>
          <p:nvPr/>
        </p:nvSpPr>
        <p:spPr bwMode="auto">
          <a:xfrm>
            <a:off x="5108576" y="3067051"/>
            <a:ext cx="2568575" cy="777875"/>
          </a:xfrm>
          <a:prstGeom prst="rect">
            <a:avLst/>
          </a:prstGeom>
          <a:solidFill>
            <a:srgbClr val="FFFFFF"/>
          </a:solidFill>
          <a:ln w="9525">
            <a:solidFill>
              <a:srgbClr val="000000"/>
            </a:solidFill>
            <a:miter lim="800000"/>
            <a:headEnd/>
            <a:tailEnd/>
          </a:ln>
        </p:spPr>
        <p:txBody>
          <a:bodyPr/>
          <a:lstStyle/>
          <a:p>
            <a:pPr algn="ctr"/>
            <a:r>
              <a:rPr lang="fr-FR" altLang="en-US" sz="2400" b="1"/>
              <a:t>Conformational change</a:t>
            </a:r>
            <a:endParaRPr lang="en-GB" altLang="en-US" sz="2400"/>
          </a:p>
        </p:txBody>
      </p:sp>
      <p:sp>
        <p:nvSpPr>
          <p:cNvPr id="70676" name="Text Box 20"/>
          <p:cNvSpPr txBox="1">
            <a:spLocks noChangeArrowheads="1"/>
          </p:cNvSpPr>
          <p:nvPr/>
        </p:nvSpPr>
        <p:spPr bwMode="auto">
          <a:xfrm>
            <a:off x="8840788" y="4735514"/>
            <a:ext cx="16764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000"/>
              <a:t>Inhibitor fits into </a:t>
            </a:r>
            <a:r>
              <a:rPr lang="fr-FR" altLang="en-US" sz="2000" b="1">
                <a:solidFill>
                  <a:srgbClr val="CC3300"/>
                </a:solidFill>
              </a:rPr>
              <a:t>allosteric site</a:t>
            </a:r>
            <a:endParaRPr lang="en-GB" altLang="en-US" sz="2000" b="1">
              <a:solidFill>
                <a:srgbClr val="CC3300"/>
              </a:solidFill>
            </a:endParaRPr>
          </a:p>
        </p:txBody>
      </p:sp>
      <p:sp>
        <p:nvSpPr>
          <p:cNvPr id="70678" name="AutoShape 22"/>
          <p:cNvSpPr>
            <a:spLocks noChangeArrowheads="1"/>
          </p:cNvSpPr>
          <p:nvPr/>
        </p:nvSpPr>
        <p:spPr bwMode="auto">
          <a:xfrm rot="809124">
            <a:off x="8964614" y="4013201"/>
            <a:ext cx="327025" cy="466725"/>
          </a:xfrm>
          <a:prstGeom prst="plus">
            <a:avLst>
              <a:gd name="adj" fmla="val 25000"/>
            </a:avLst>
          </a:prstGeom>
          <a:solidFill>
            <a:srgbClr val="FF6600"/>
          </a:solidFill>
          <a:ln w="9525">
            <a:solidFill>
              <a:srgbClr val="000000"/>
            </a:solidFill>
            <a:miter lim="800000"/>
            <a:headEnd/>
            <a:tailEnd/>
          </a:ln>
        </p:spPr>
        <p:txBody>
          <a:bodyPr/>
          <a:lstStyle/>
          <a:p>
            <a:endParaRPr lang="en-US"/>
          </a:p>
        </p:txBody>
      </p:sp>
      <p:sp>
        <p:nvSpPr>
          <p:cNvPr id="70679" name="Freeform 23"/>
          <p:cNvSpPr>
            <a:spLocks/>
          </p:cNvSpPr>
          <p:nvPr/>
        </p:nvSpPr>
        <p:spPr bwMode="auto">
          <a:xfrm>
            <a:off x="8159750" y="3390901"/>
            <a:ext cx="363538" cy="511175"/>
          </a:xfrm>
          <a:custGeom>
            <a:avLst/>
            <a:gdLst>
              <a:gd name="T0" fmla="*/ 693 w 1910"/>
              <a:gd name="T1" fmla="*/ 177 h 1604"/>
              <a:gd name="T2" fmla="*/ 1193 w 1910"/>
              <a:gd name="T3" fmla="*/ 217 h 1604"/>
              <a:gd name="T4" fmla="*/ 1453 w 1910"/>
              <a:gd name="T5" fmla="*/ 357 h 1604"/>
              <a:gd name="T6" fmla="*/ 1293 w 1910"/>
              <a:gd name="T7" fmla="*/ 597 h 1604"/>
              <a:gd name="T8" fmla="*/ 1413 w 1910"/>
              <a:gd name="T9" fmla="*/ 717 h 1604"/>
              <a:gd name="T10" fmla="*/ 1693 w 1910"/>
              <a:gd name="T11" fmla="*/ 837 h 1604"/>
              <a:gd name="T12" fmla="*/ 1373 w 1910"/>
              <a:gd name="T13" fmla="*/ 957 h 1604"/>
              <a:gd name="T14" fmla="*/ 1173 w 1910"/>
              <a:gd name="T15" fmla="*/ 1137 h 1604"/>
              <a:gd name="T16" fmla="*/ 1493 w 1910"/>
              <a:gd name="T17" fmla="*/ 1337 h 1604"/>
              <a:gd name="T18" fmla="*/ 1873 w 1910"/>
              <a:gd name="T19" fmla="*/ 1417 h 1604"/>
              <a:gd name="T20" fmla="*/ 1713 w 1910"/>
              <a:gd name="T21" fmla="*/ 1577 h 1604"/>
              <a:gd name="T22" fmla="*/ 1473 w 1910"/>
              <a:gd name="T23" fmla="*/ 1577 h 1604"/>
              <a:gd name="T24" fmla="*/ 1153 w 1910"/>
              <a:gd name="T25" fmla="*/ 1577 h 1604"/>
              <a:gd name="T26" fmla="*/ 793 w 1910"/>
              <a:gd name="T27" fmla="*/ 1577 h 1604"/>
              <a:gd name="T28" fmla="*/ 573 w 1910"/>
              <a:gd name="T29" fmla="*/ 1577 h 1604"/>
              <a:gd name="T30" fmla="*/ 253 w 1910"/>
              <a:gd name="T31" fmla="*/ 1477 h 1604"/>
              <a:gd name="T32" fmla="*/ 93 w 1910"/>
              <a:gd name="T33" fmla="*/ 977 h 1604"/>
              <a:gd name="T34" fmla="*/ 273 w 1910"/>
              <a:gd name="T35" fmla="*/ 697 h 1604"/>
              <a:gd name="T36" fmla="*/ 33 w 1910"/>
              <a:gd name="T37" fmla="*/ 297 h 1604"/>
              <a:gd name="T38" fmla="*/ 73 w 1910"/>
              <a:gd name="T39" fmla="*/ 57 h 1604"/>
              <a:gd name="T40" fmla="*/ 393 w 1910"/>
              <a:gd name="T41" fmla="*/ 17 h 1604"/>
              <a:gd name="T42" fmla="*/ 693 w 1910"/>
              <a:gd name="T43" fmla="*/ 177 h 1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10" h="1604">
                <a:moveTo>
                  <a:pt x="693" y="177"/>
                </a:moveTo>
                <a:cubicBezTo>
                  <a:pt x="826" y="210"/>
                  <a:pt x="1066" y="187"/>
                  <a:pt x="1193" y="217"/>
                </a:cubicBezTo>
                <a:cubicBezTo>
                  <a:pt x="1320" y="247"/>
                  <a:pt x="1436" y="294"/>
                  <a:pt x="1453" y="357"/>
                </a:cubicBezTo>
                <a:cubicBezTo>
                  <a:pt x="1470" y="420"/>
                  <a:pt x="1300" y="537"/>
                  <a:pt x="1293" y="597"/>
                </a:cubicBezTo>
                <a:cubicBezTo>
                  <a:pt x="1286" y="657"/>
                  <a:pt x="1346" y="677"/>
                  <a:pt x="1413" y="717"/>
                </a:cubicBezTo>
                <a:cubicBezTo>
                  <a:pt x="1480" y="757"/>
                  <a:pt x="1700" y="797"/>
                  <a:pt x="1693" y="837"/>
                </a:cubicBezTo>
                <a:cubicBezTo>
                  <a:pt x="1686" y="877"/>
                  <a:pt x="1460" y="907"/>
                  <a:pt x="1373" y="957"/>
                </a:cubicBezTo>
                <a:cubicBezTo>
                  <a:pt x="1286" y="1007"/>
                  <a:pt x="1153" y="1074"/>
                  <a:pt x="1173" y="1137"/>
                </a:cubicBezTo>
                <a:cubicBezTo>
                  <a:pt x="1193" y="1200"/>
                  <a:pt x="1376" y="1290"/>
                  <a:pt x="1493" y="1337"/>
                </a:cubicBezTo>
                <a:cubicBezTo>
                  <a:pt x="1610" y="1384"/>
                  <a:pt x="1836" y="1377"/>
                  <a:pt x="1873" y="1417"/>
                </a:cubicBezTo>
                <a:cubicBezTo>
                  <a:pt x="1910" y="1457"/>
                  <a:pt x="1780" y="1550"/>
                  <a:pt x="1713" y="1577"/>
                </a:cubicBezTo>
                <a:cubicBezTo>
                  <a:pt x="1646" y="1604"/>
                  <a:pt x="1566" y="1577"/>
                  <a:pt x="1473" y="1577"/>
                </a:cubicBezTo>
                <a:cubicBezTo>
                  <a:pt x="1380" y="1577"/>
                  <a:pt x="1266" y="1577"/>
                  <a:pt x="1153" y="1577"/>
                </a:cubicBezTo>
                <a:cubicBezTo>
                  <a:pt x="1040" y="1577"/>
                  <a:pt x="890" y="1577"/>
                  <a:pt x="793" y="1577"/>
                </a:cubicBezTo>
                <a:cubicBezTo>
                  <a:pt x="696" y="1577"/>
                  <a:pt x="663" y="1594"/>
                  <a:pt x="573" y="1577"/>
                </a:cubicBezTo>
                <a:cubicBezTo>
                  <a:pt x="483" y="1560"/>
                  <a:pt x="333" y="1577"/>
                  <a:pt x="253" y="1477"/>
                </a:cubicBezTo>
                <a:cubicBezTo>
                  <a:pt x="173" y="1377"/>
                  <a:pt x="90" y="1107"/>
                  <a:pt x="93" y="977"/>
                </a:cubicBezTo>
                <a:cubicBezTo>
                  <a:pt x="96" y="847"/>
                  <a:pt x="283" y="810"/>
                  <a:pt x="273" y="697"/>
                </a:cubicBezTo>
                <a:cubicBezTo>
                  <a:pt x="263" y="584"/>
                  <a:pt x="66" y="404"/>
                  <a:pt x="33" y="297"/>
                </a:cubicBezTo>
                <a:cubicBezTo>
                  <a:pt x="0" y="190"/>
                  <a:pt x="13" y="104"/>
                  <a:pt x="73" y="57"/>
                </a:cubicBezTo>
                <a:cubicBezTo>
                  <a:pt x="133" y="10"/>
                  <a:pt x="290" y="0"/>
                  <a:pt x="393" y="17"/>
                </a:cubicBezTo>
                <a:cubicBezTo>
                  <a:pt x="496" y="34"/>
                  <a:pt x="560" y="144"/>
                  <a:pt x="693" y="177"/>
                </a:cubicBezTo>
                <a:close/>
              </a:path>
            </a:pathLst>
          </a:custGeom>
          <a:solidFill>
            <a:srgbClr val="FF00FF"/>
          </a:solidFill>
          <a:ln w="9525">
            <a:solidFill>
              <a:srgbClr val="000000"/>
            </a:solidFill>
            <a:round/>
            <a:headEnd/>
            <a:tailEnd/>
          </a:ln>
        </p:spPr>
        <p:txBody>
          <a:bodyPr/>
          <a:lstStyle/>
          <a:p>
            <a:endParaRPr lang="en-US"/>
          </a:p>
        </p:txBody>
      </p:sp>
      <p:sp>
        <p:nvSpPr>
          <p:cNvPr id="70680" name="Text Box 24"/>
          <p:cNvSpPr txBox="1">
            <a:spLocks noChangeArrowheads="1"/>
          </p:cNvSpPr>
          <p:nvPr/>
        </p:nvSpPr>
        <p:spPr bwMode="auto">
          <a:xfrm>
            <a:off x="7315200" y="3886200"/>
            <a:ext cx="130175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2000"/>
              <a:t>Substrate</a:t>
            </a:r>
          </a:p>
          <a:p>
            <a:r>
              <a:rPr lang="en-GB" altLang="en-US" sz="2000"/>
              <a:t>cannot fit into the </a:t>
            </a:r>
            <a:r>
              <a:rPr lang="en-GB" altLang="en-US" sz="2000" b="1">
                <a:solidFill>
                  <a:srgbClr val="008000"/>
                </a:solidFill>
              </a:rPr>
              <a:t>active site</a:t>
            </a:r>
          </a:p>
        </p:txBody>
      </p:sp>
      <p:sp>
        <p:nvSpPr>
          <p:cNvPr id="70681" name="Text Box 25"/>
          <p:cNvSpPr txBox="1">
            <a:spLocks noChangeArrowheads="1"/>
          </p:cNvSpPr>
          <p:nvPr/>
        </p:nvSpPr>
        <p:spPr bwMode="auto">
          <a:xfrm>
            <a:off x="9288464" y="3505201"/>
            <a:ext cx="1241425"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fr-FR" altLang="en-US" sz="2000"/>
              <a:t>Inhibitor molecule is </a:t>
            </a:r>
            <a:r>
              <a:rPr lang="fr-FR" altLang="en-US" sz="2000" b="1">
                <a:solidFill>
                  <a:srgbClr val="CC3300"/>
                </a:solidFill>
              </a:rPr>
              <a:t>present</a:t>
            </a:r>
            <a:endParaRPr lang="en-GB" altLang="en-US" sz="2000">
              <a:solidFill>
                <a:srgbClr val="CC3300"/>
              </a:solidFill>
            </a:endParaRPr>
          </a:p>
        </p:txBody>
      </p:sp>
      <p:grpSp>
        <p:nvGrpSpPr>
          <p:cNvPr id="70684" name="Group 28"/>
          <p:cNvGrpSpPr>
            <a:grpSpLocks/>
          </p:cNvGrpSpPr>
          <p:nvPr/>
        </p:nvGrpSpPr>
        <p:grpSpPr bwMode="auto">
          <a:xfrm>
            <a:off x="8531226" y="2989263"/>
            <a:ext cx="823913" cy="1409700"/>
            <a:chOff x="4414" y="1883"/>
            <a:chExt cx="519" cy="888"/>
          </a:xfrm>
        </p:grpSpPr>
        <p:sp>
          <p:nvSpPr>
            <p:cNvPr id="70677" name="Freeform 21"/>
            <p:cNvSpPr>
              <a:spLocks/>
            </p:cNvSpPr>
            <p:nvPr/>
          </p:nvSpPr>
          <p:spPr bwMode="auto">
            <a:xfrm>
              <a:off x="4414" y="1883"/>
              <a:ext cx="519" cy="888"/>
            </a:xfrm>
            <a:custGeom>
              <a:avLst/>
              <a:gdLst>
                <a:gd name="T0" fmla="*/ 219 w 1079"/>
                <a:gd name="T1" fmla="*/ 428 h 1339"/>
                <a:gd name="T2" fmla="*/ 49 w 1079"/>
                <a:gd name="T3" fmla="*/ 468 h 1339"/>
                <a:gd name="T4" fmla="*/ 52 w 1079"/>
                <a:gd name="T5" fmla="*/ 334 h 1339"/>
                <a:gd name="T6" fmla="*/ 52 w 1079"/>
                <a:gd name="T7" fmla="*/ 253 h 1339"/>
                <a:gd name="T8" fmla="*/ 76 w 1079"/>
                <a:gd name="T9" fmla="*/ 147 h 1339"/>
                <a:gd name="T10" fmla="*/ 176 w 1079"/>
                <a:gd name="T11" fmla="*/ 66 h 1339"/>
                <a:gd name="T12" fmla="*/ 250 w 1079"/>
                <a:gd name="T13" fmla="*/ 41 h 1339"/>
                <a:gd name="T14" fmla="*/ 330 w 1079"/>
                <a:gd name="T15" fmla="*/ 16 h 1339"/>
                <a:gd name="T16" fmla="*/ 609 w 1079"/>
                <a:gd name="T17" fmla="*/ 9 h 1339"/>
                <a:gd name="T18" fmla="*/ 819 w 1079"/>
                <a:gd name="T19" fmla="*/ 47 h 1339"/>
                <a:gd name="T20" fmla="*/ 1036 w 1079"/>
                <a:gd name="T21" fmla="*/ 290 h 1339"/>
                <a:gd name="T22" fmla="*/ 1073 w 1079"/>
                <a:gd name="T23" fmla="*/ 584 h 1339"/>
                <a:gd name="T24" fmla="*/ 1039 w 1079"/>
                <a:gd name="T25" fmla="*/ 888 h 1339"/>
                <a:gd name="T26" fmla="*/ 912 w 1079"/>
                <a:gd name="T27" fmla="*/ 973 h 1339"/>
                <a:gd name="T28" fmla="*/ 747 w 1079"/>
                <a:gd name="T29" fmla="*/ 936 h 1339"/>
                <a:gd name="T30" fmla="*/ 702 w 1079"/>
                <a:gd name="T31" fmla="*/ 1048 h 1339"/>
                <a:gd name="T32" fmla="*/ 582 w 1079"/>
                <a:gd name="T33" fmla="*/ 1063 h 1339"/>
                <a:gd name="T34" fmla="*/ 537 w 1079"/>
                <a:gd name="T35" fmla="*/ 1236 h 1339"/>
                <a:gd name="T36" fmla="*/ 535 w 1079"/>
                <a:gd name="T37" fmla="*/ 1271 h 1339"/>
                <a:gd name="T38" fmla="*/ 299 w 1079"/>
                <a:gd name="T39" fmla="*/ 1309 h 1339"/>
                <a:gd name="T40" fmla="*/ 182 w 1079"/>
                <a:gd name="T41" fmla="*/ 1321 h 1339"/>
                <a:gd name="T42" fmla="*/ 46 w 1079"/>
                <a:gd name="T43" fmla="*/ 1203 h 1339"/>
                <a:gd name="T44" fmla="*/ 2 w 1079"/>
                <a:gd name="T45" fmla="*/ 1040 h 1339"/>
                <a:gd name="T46" fmla="*/ 58 w 1079"/>
                <a:gd name="T47" fmla="*/ 909 h 1339"/>
                <a:gd name="T48" fmla="*/ 199 w 1079"/>
                <a:gd name="T49" fmla="*/ 778 h 1339"/>
                <a:gd name="T50" fmla="*/ 417 w 1079"/>
                <a:gd name="T51" fmla="*/ 903 h 1339"/>
                <a:gd name="T52" fmla="*/ 473 w 1079"/>
                <a:gd name="T53" fmla="*/ 828 h 1339"/>
                <a:gd name="T54" fmla="*/ 318 w 1079"/>
                <a:gd name="T55" fmla="*/ 790 h 1339"/>
                <a:gd name="T56" fmla="*/ 244 w 1079"/>
                <a:gd name="T57" fmla="*/ 728 h 1339"/>
                <a:gd name="T58" fmla="*/ 380 w 1079"/>
                <a:gd name="T59" fmla="*/ 678 h 1339"/>
                <a:gd name="T60" fmla="*/ 405 w 1079"/>
                <a:gd name="T61" fmla="*/ 622 h 1339"/>
                <a:gd name="T62" fmla="*/ 293 w 1079"/>
                <a:gd name="T63" fmla="*/ 572 h 1339"/>
                <a:gd name="T64" fmla="*/ 343 w 1079"/>
                <a:gd name="T65" fmla="*/ 509 h 1339"/>
                <a:gd name="T66" fmla="*/ 318 w 1079"/>
                <a:gd name="T67" fmla="*/ 472 h 1339"/>
                <a:gd name="T68" fmla="*/ 149 w 1079"/>
                <a:gd name="T69" fmla="*/ 528 h 1339"/>
                <a:gd name="T70" fmla="*/ 219 w 1079"/>
                <a:gd name="T71" fmla="*/ 428 h 1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79" h="1339">
                  <a:moveTo>
                    <a:pt x="219" y="428"/>
                  </a:moveTo>
                  <a:cubicBezTo>
                    <a:pt x="202" y="418"/>
                    <a:pt x="77" y="484"/>
                    <a:pt x="49" y="468"/>
                  </a:cubicBezTo>
                  <a:cubicBezTo>
                    <a:pt x="21" y="452"/>
                    <a:pt x="52" y="370"/>
                    <a:pt x="52" y="334"/>
                  </a:cubicBezTo>
                  <a:cubicBezTo>
                    <a:pt x="52" y="298"/>
                    <a:pt x="48" y="284"/>
                    <a:pt x="52" y="253"/>
                  </a:cubicBezTo>
                  <a:cubicBezTo>
                    <a:pt x="56" y="222"/>
                    <a:pt x="56" y="178"/>
                    <a:pt x="76" y="147"/>
                  </a:cubicBezTo>
                  <a:cubicBezTo>
                    <a:pt x="97" y="116"/>
                    <a:pt x="147" y="83"/>
                    <a:pt x="176" y="66"/>
                  </a:cubicBezTo>
                  <a:cubicBezTo>
                    <a:pt x="204" y="48"/>
                    <a:pt x="224" y="49"/>
                    <a:pt x="250" y="41"/>
                  </a:cubicBezTo>
                  <a:cubicBezTo>
                    <a:pt x="276" y="32"/>
                    <a:pt x="271" y="21"/>
                    <a:pt x="330" y="16"/>
                  </a:cubicBezTo>
                  <a:cubicBezTo>
                    <a:pt x="390" y="10"/>
                    <a:pt x="528" y="4"/>
                    <a:pt x="609" y="9"/>
                  </a:cubicBezTo>
                  <a:cubicBezTo>
                    <a:pt x="690" y="15"/>
                    <a:pt x="748" y="0"/>
                    <a:pt x="819" y="47"/>
                  </a:cubicBezTo>
                  <a:cubicBezTo>
                    <a:pt x="891" y="94"/>
                    <a:pt x="994" y="201"/>
                    <a:pt x="1036" y="290"/>
                  </a:cubicBezTo>
                  <a:cubicBezTo>
                    <a:pt x="1079" y="380"/>
                    <a:pt x="1073" y="484"/>
                    <a:pt x="1073" y="584"/>
                  </a:cubicBezTo>
                  <a:cubicBezTo>
                    <a:pt x="1073" y="684"/>
                    <a:pt x="1066" y="823"/>
                    <a:pt x="1039" y="888"/>
                  </a:cubicBezTo>
                  <a:cubicBezTo>
                    <a:pt x="1012" y="953"/>
                    <a:pt x="961" y="965"/>
                    <a:pt x="912" y="973"/>
                  </a:cubicBezTo>
                  <a:cubicBezTo>
                    <a:pt x="863" y="981"/>
                    <a:pt x="782" y="924"/>
                    <a:pt x="747" y="936"/>
                  </a:cubicBezTo>
                  <a:cubicBezTo>
                    <a:pt x="712" y="948"/>
                    <a:pt x="729" y="1027"/>
                    <a:pt x="702" y="1048"/>
                  </a:cubicBezTo>
                  <a:cubicBezTo>
                    <a:pt x="675" y="1069"/>
                    <a:pt x="610" y="1032"/>
                    <a:pt x="582" y="1063"/>
                  </a:cubicBezTo>
                  <a:cubicBezTo>
                    <a:pt x="554" y="1094"/>
                    <a:pt x="545" y="1201"/>
                    <a:pt x="537" y="1236"/>
                  </a:cubicBezTo>
                  <a:cubicBezTo>
                    <a:pt x="529" y="1271"/>
                    <a:pt x="574" y="1259"/>
                    <a:pt x="535" y="1271"/>
                  </a:cubicBezTo>
                  <a:cubicBezTo>
                    <a:pt x="496" y="1283"/>
                    <a:pt x="358" y="1300"/>
                    <a:pt x="299" y="1309"/>
                  </a:cubicBezTo>
                  <a:cubicBezTo>
                    <a:pt x="241" y="1317"/>
                    <a:pt x="224" y="1339"/>
                    <a:pt x="182" y="1321"/>
                  </a:cubicBezTo>
                  <a:cubicBezTo>
                    <a:pt x="139" y="1303"/>
                    <a:pt x="76" y="1249"/>
                    <a:pt x="46" y="1203"/>
                  </a:cubicBezTo>
                  <a:cubicBezTo>
                    <a:pt x="15" y="1156"/>
                    <a:pt x="0" y="1089"/>
                    <a:pt x="2" y="1040"/>
                  </a:cubicBezTo>
                  <a:cubicBezTo>
                    <a:pt x="4" y="991"/>
                    <a:pt x="25" y="953"/>
                    <a:pt x="58" y="909"/>
                  </a:cubicBezTo>
                  <a:cubicBezTo>
                    <a:pt x="91" y="865"/>
                    <a:pt x="139" y="779"/>
                    <a:pt x="199" y="778"/>
                  </a:cubicBezTo>
                  <a:cubicBezTo>
                    <a:pt x="259" y="777"/>
                    <a:pt x="371" y="895"/>
                    <a:pt x="417" y="903"/>
                  </a:cubicBezTo>
                  <a:cubicBezTo>
                    <a:pt x="463" y="911"/>
                    <a:pt x="489" y="846"/>
                    <a:pt x="473" y="828"/>
                  </a:cubicBezTo>
                  <a:cubicBezTo>
                    <a:pt x="456" y="809"/>
                    <a:pt x="356" y="807"/>
                    <a:pt x="318" y="790"/>
                  </a:cubicBezTo>
                  <a:cubicBezTo>
                    <a:pt x="280" y="774"/>
                    <a:pt x="233" y="746"/>
                    <a:pt x="244" y="728"/>
                  </a:cubicBezTo>
                  <a:cubicBezTo>
                    <a:pt x="254" y="709"/>
                    <a:pt x="353" y="696"/>
                    <a:pt x="380" y="678"/>
                  </a:cubicBezTo>
                  <a:cubicBezTo>
                    <a:pt x="407" y="660"/>
                    <a:pt x="419" y="639"/>
                    <a:pt x="405" y="622"/>
                  </a:cubicBezTo>
                  <a:cubicBezTo>
                    <a:pt x="390" y="604"/>
                    <a:pt x="303" y="590"/>
                    <a:pt x="293" y="572"/>
                  </a:cubicBezTo>
                  <a:cubicBezTo>
                    <a:pt x="283" y="553"/>
                    <a:pt x="339" y="526"/>
                    <a:pt x="343" y="509"/>
                  </a:cubicBezTo>
                  <a:cubicBezTo>
                    <a:pt x="347" y="493"/>
                    <a:pt x="350" y="469"/>
                    <a:pt x="318" y="472"/>
                  </a:cubicBezTo>
                  <a:cubicBezTo>
                    <a:pt x="286" y="475"/>
                    <a:pt x="165" y="535"/>
                    <a:pt x="149" y="528"/>
                  </a:cubicBezTo>
                  <a:cubicBezTo>
                    <a:pt x="133" y="521"/>
                    <a:pt x="205" y="449"/>
                    <a:pt x="219" y="428"/>
                  </a:cubicBezTo>
                  <a:close/>
                </a:path>
              </a:pathLst>
            </a:custGeom>
            <a:solidFill>
              <a:srgbClr val="FFFF00"/>
            </a:solidFill>
            <a:ln w="9525">
              <a:solidFill>
                <a:srgbClr val="000000"/>
              </a:solidFill>
              <a:round/>
              <a:headEnd/>
              <a:tailEnd/>
            </a:ln>
          </p:spPr>
          <p:txBody>
            <a:bodyPr/>
            <a:lstStyle/>
            <a:p>
              <a:endParaRPr lang="en-US"/>
            </a:p>
          </p:txBody>
        </p:sp>
        <p:sp>
          <p:nvSpPr>
            <p:cNvPr id="70683" name="Text Box 27"/>
            <p:cNvSpPr txBox="1">
              <a:spLocks noChangeArrowheads="1"/>
            </p:cNvSpPr>
            <p:nvPr/>
          </p:nvSpPr>
          <p:spPr bwMode="auto">
            <a:xfrm>
              <a:off x="4656" y="2060"/>
              <a:ext cx="184"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3873" tIns="31937" rIns="63873" bIns="31937"/>
            <a:lstStyle/>
            <a:p>
              <a:r>
                <a:rPr lang="fr-FR" altLang="en-US" sz="2000" b="1">
                  <a:solidFill>
                    <a:srgbClr val="000000"/>
                  </a:solidFill>
                  <a:latin typeface="Arial" panose="020B0604020202020204" pitchFamily="34" charset="0"/>
                </a:rPr>
                <a:t>E</a:t>
              </a:r>
              <a:endParaRPr lang="en-GB" altLang="en-US" sz="2000"/>
            </a:p>
          </p:txBody>
        </p:sp>
      </p:grpSp>
    </p:spTree>
    <p:extLst>
      <p:ext uri="{BB962C8B-B14F-4D97-AF65-F5344CB8AC3E}">
        <p14:creationId xmlns:p14="http://schemas.microsoft.com/office/powerpoint/2010/main" val="24553280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GB" altLang="en-US" b="1"/>
              <a:t>A change in shape</a:t>
            </a:r>
          </a:p>
        </p:txBody>
      </p:sp>
      <p:sp>
        <p:nvSpPr>
          <p:cNvPr id="72707" name="Rectangle 3"/>
          <p:cNvSpPr>
            <a:spLocks noGrp="1" noChangeArrowheads="1"/>
          </p:cNvSpPr>
          <p:nvPr>
            <p:ph type="body" idx="1"/>
          </p:nvPr>
        </p:nvSpPr>
        <p:spPr/>
        <p:txBody>
          <a:bodyPr/>
          <a:lstStyle/>
          <a:p>
            <a:r>
              <a:rPr lang="en-GB" altLang="en-US"/>
              <a:t>When the inhibitor is present it fits into its site and there is a </a:t>
            </a:r>
            <a:r>
              <a:rPr lang="en-GB" altLang="en-US" b="1"/>
              <a:t>conformational change </a:t>
            </a:r>
            <a:r>
              <a:rPr lang="en-GB" altLang="en-US"/>
              <a:t>in the enzyme molecule</a:t>
            </a:r>
            <a:endParaRPr lang="fr-FR" altLang="en-US"/>
          </a:p>
          <a:p>
            <a:r>
              <a:rPr lang="en-GB" altLang="en-US"/>
              <a:t>The enzyme’s molecular shape changes</a:t>
            </a:r>
            <a:endParaRPr lang="fr-FR" altLang="en-US"/>
          </a:p>
          <a:p>
            <a:r>
              <a:rPr lang="en-GB" altLang="en-US"/>
              <a:t>The </a:t>
            </a:r>
            <a:r>
              <a:rPr lang="en-GB" altLang="en-US" b="1">
                <a:solidFill>
                  <a:srgbClr val="008000"/>
                </a:solidFill>
              </a:rPr>
              <a:t>active site</a:t>
            </a:r>
            <a:r>
              <a:rPr lang="en-GB" altLang="en-US"/>
              <a:t> of the substrate changes</a:t>
            </a:r>
            <a:endParaRPr lang="fr-FR" altLang="en-US"/>
          </a:p>
          <a:p>
            <a:r>
              <a:rPr lang="en-GB" altLang="en-US"/>
              <a:t>The substrate cannot bind with the substrate</a:t>
            </a:r>
            <a:endParaRPr lang="fr-FR" altLang="en-US"/>
          </a:p>
          <a:p>
            <a:endParaRPr lang="en-GB" altLang="en-US"/>
          </a:p>
        </p:txBody>
      </p:sp>
    </p:spTree>
    <p:extLst>
      <p:ext uri="{BB962C8B-B14F-4D97-AF65-F5344CB8AC3E}">
        <p14:creationId xmlns:p14="http://schemas.microsoft.com/office/powerpoint/2010/main" val="1622942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6120" presetClass="entr" presetSubtype="56832980" fill="hold" grpId="0" nodeType="clickEffect">
                                  <p:stCondLst>
                                    <p:cond delay="0"/>
                                  </p:stCondLst>
                                  <p:childTnLst>
                                    <p:set>
                                      <p:cBhvr>
                                        <p:cTn id="6" dur="1" fill="hold">
                                          <p:stCondLst>
                                            <p:cond delay="499"/>
                                          </p:stCondLst>
                                        </p:cTn>
                                        <p:tgtEl>
                                          <p:spTgt spid="727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96120" presetClass="entr" presetSubtype="56832980" fill="hold" grpId="0" nodeType="clickEffect">
                                  <p:stCondLst>
                                    <p:cond delay="0"/>
                                  </p:stCondLst>
                                  <p:childTnLst>
                                    <p:set>
                                      <p:cBhvr>
                                        <p:cTn id="10" dur="1" fill="hold">
                                          <p:stCondLst>
                                            <p:cond delay="499"/>
                                          </p:stCondLst>
                                        </p:cTn>
                                        <p:tgtEl>
                                          <p:spTgt spid="727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296120" presetClass="entr" presetSubtype="56832980" fill="hold" grpId="0" nodeType="clickEffect">
                                  <p:stCondLst>
                                    <p:cond delay="0"/>
                                  </p:stCondLst>
                                  <p:childTnLst>
                                    <p:set>
                                      <p:cBhvr>
                                        <p:cTn id="14" dur="1" fill="hold">
                                          <p:stCondLst>
                                            <p:cond delay="499"/>
                                          </p:stCondLst>
                                        </p:cTn>
                                        <p:tgtEl>
                                          <p:spTgt spid="727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96120" presetClass="entr" presetSubtype="56832980" fill="hold" grpId="0" nodeType="clickEffect">
                                  <p:stCondLst>
                                    <p:cond delay="0"/>
                                  </p:stCondLst>
                                  <p:childTnLst>
                                    <p:set>
                                      <p:cBhvr>
                                        <p:cTn id="18" dur="1" fill="hold">
                                          <p:stCondLst>
                                            <p:cond delay="499"/>
                                          </p:stCondLst>
                                        </p:cTn>
                                        <p:tgtEl>
                                          <p:spTgt spid="727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ltLang="en-US" b="1"/>
              <a:t>Negative feedback is achieved</a:t>
            </a:r>
          </a:p>
        </p:txBody>
      </p:sp>
      <p:sp>
        <p:nvSpPr>
          <p:cNvPr id="73731" name="Rectangle 3"/>
          <p:cNvSpPr>
            <a:spLocks noGrp="1" noChangeArrowheads="1"/>
          </p:cNvSpPr>
          <p:nvPr>
            <p:ph type="body" idx="1"/>
          </p:nvPr>
        </p:nvSpPr>
        <p:spPr/>
        <p:txBody>
          <a:bodyPr/>
          <a:lstStyle/>
          <a:p>
            <a:r>
              <a:rPr lang="en-GB" altLang="en-US"/>
              <a:t>The reaction slows down</a:t>
            </a:r>
            <a:endParaRPr lang="fr-FR" altLang="en-US"/>
          </a:p>
          <a:p>
            <a:r>
              <a:rPr lang="en-GB" altLang="en-US"/>
              <a:t>This is </a:t>
            </a:r>
            <a:r>
              <a:rPr lang="en-GB" altLang="en-US" b="1"/>
              <a:t>not</a:t>
            </a:r>
            <a:r>
              <a:rPr lang="en-GB" altLang="en-US"/>
              <a:t> competitive inhibition but it is reversible</a:t>
            </a:r>
            <a:endParaRPr lang="fr-FR" altLang="en-US"/>
          </a:p>
          <a:p>
            <a:r>
              <a:rPr lang="en-GB" altLang="en-US"/>
              <a:t>When the inhibitor concentration diminishes the enzyme’s conformation changes back to its active form</a:t>
            </a:r>
          </a:p>
        </p:txBody>
      </p:sp>
    </p:spTree>
    <p:extLst>
      <p:ext uri="{BB962C8B-B14F-4D97-AF65-F5344CB8AC3E}">
        <p14:creationId xmlns:p14="http://schemas.microsoft.com/office/powerpoint/2010/main" val="4292629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6120" presetClass="entr" presetSubtype="56835360" fill="hold" grpId="0" nodeType="clickEffect">
                                  <p:stCondLst>
                                    <p:cond delay="0"/>
                                  </p:stCondLst>
                                  <p:childTnLst>
                                    <p:set>
                                      <p:cBhvr>
                                        <p:cTn id="6" dur="1" fill="hold">
                                          <p:stCondLst>
                                            <p:cond delay="499"/>
                                          </p:stCondLst>
                                        </p:cTn>
                                        <p:tgtEl>
                                          <p:spTgt spid="737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96120" presetClass="entr" presetSubtype="56835360" fill="hold" grpId="0" nodeType="clickEffect">
                                  <p:stCondLst>
                                    <p:cond delay="0"/>
                                  </p:stCondLst>
                                  <p:childTnLst>
                                    <p:set>
                                      <p:cBhvr>
                                        <p:cTn id="10" dur="1" fill="hold">
                                          <p:stCondLst>
                                            <p:cond delay="499"/>
                                          </p:stCondLst>
                                        </p:cTn>
                                        <p:tgtEl>
                                          <p:spTgt spid="737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296120" presetClass="entr" presetSubtype="56835360" fill="hold" grpId="0" nodeType="clickEffect">
                                  <p:stCondLst>
                                    <p:cond delay="0"/>
                                  </p:stCondLst>
                                  <p:childTnLst>
                                    <p:set>
                                      <p:cBhvr>
                                        <p:cTn id="14" dur="1" fill="hold">
                                          <p:stCondLst>
                                            <p:cond delay="499"/>
                                          </p:stCondLst>
                                        </p:cTn>
                                        <p:tgtEl>
                                          <p:spTgt spid="737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GB" altLang="en-US" b="1"/>
              <a:t>Phosphofructokinase</a:t>
            </a:r>
            <a:r>
              <a:rPr lang="fr-FR" altLang="en-US"/>
              <a:t> </a:t>
            </a:r>
            <a:endParaRPr lang="en-GB" altLang="en-US"/>
          </a:p>
        </p:txBody>
      </p:sp>
      <p:sp>
        <p:nvSpPr>
          <p:cNvPr id="74755" name="Rectangle 3"/>
          <p:cNvSpPr>
            <a:spLocks noGrp="1" noChangeArrowheads="1"/>
          </p:cNvSpPr>
          <p:nvPr>
            <p:ph type="body" idx="1"/>
          </p:nvPr>
        </p:nvSpPr>
        <p:spPr/>
        <p:txBody>
          <a:bodyPr/>
          <a:lstStyle/>
          <a:p>
            <a:pPr>
              <a:lnSpc>
                <a:spcPct val="90000"/>
              </a:lnSpc>
            </a:pPr>
            <a:r>
              <a:rPr lang="en-GB" altLang="en-US"/>
              <a:t>This enzyme an </a:t>
            </a:r>
            <a:r>
              <a:rPr lang="en-GB" altLang="en-US" b="1">
                <a:solidFill>
                  <a:srgbClr val="008000"/>
                </a:solidFill>
              </a:rPr>
              <a:t>active site</a:t>
            </a:r>
            <a:r>
              <a:rPr lang="en-GB" altLang="en-US"/>
              <a:t> for fructose-6-phosphate molecules to bind with another phosphate group </a:t>
            </a:r>
          </a:p>
          <a:p>
            <a:pPr>
              <a:lnSpc>
                <a:spcPct val="90000"/>
              </a:lnSpc>
            </a:pPr>
            <a:r>
              <a:rPr lang="en-GB" altLang="en-US"/>
              <a:t>It has an </a:t>
            </a:r>
            <a:r>
              <a:rPr lang="en-GB" altLang="en-US" b="1">
                <a:solidFill>
                  <a:srgbClr val="CC3300"/>
                </a:solidFill>
              </a:rPr>
              <a:t>allosteric site</a:t>
            </a:r>
            <a:r>
              <a:rPr lang="en-GB" altLang="en-US"/>
              <a:t> for ATP molecules, the inhibitor</a:t>
            </a:r>
          </a:p>
          <a:p>
            <a:pPr>
              <a:lnSpc>
                <a:spcPct val="90000"/>
              </a:lnSpc>
            </a:pPr>
            <a:r>
              <a:rPr lang="en-GB" altLang="en-US"/>
              <a:t>When the cell consumes a lot of ATP the level of ATP in the cell falls</a:t>
            </a:r>
          </a:p>
          <a:p>
            <a:pPr>
              <a:lnSpc>
                <a:spcPct val="90000"/>
              </a:lnSpc>
            </a:pPr>
            <a:r>
              <a:rPr lang="en-GB" altLang="en-US"/>
              <a:t>No ATP binds to the </a:t>
            </a:r>
            <a:r>
              <a:rPr lang="en-GB" altLang="en-US" b="1">
                <a:solidFill>
                  <a:srgbClr val="CC3300"/>
                </a:solidFill>
              </a:rPr>
              <a:t>allosteric site</a:t>
            </a:r>
            <a:r>
              <a:rPr lang="en-GB" altLang="en-US"/>
              <a:t> of phosphofructokinase</a:t>
            </a:r>
          </a:p>
          <a:p>
            <a:pPr>
              <a:lnSpc>
                <a:spcPct val="90000"/>
              </a:lnSpc>
            </a:pPr>
            <a:r>
              <a:rPr lang="en-GB" altLang="en-US"/>
              <a:t>The enzyme’s conformation (shape) changes and the </a:t>
            </a:r>
            <a:r>
              <a:rPr lang="en-GB" altLang="en-US" b="1">
                <a:solidFill>
                  <a:srgbClr val="008000"/>
                </a:solidFill>
              </a:rPr>
              <a:t>active site</a:t>
            </a:r>
            <a:r>
              <a:rPr lang="en-GB" altLang="en-US"/>
              <a:t> accepts substrate molecules</a:t>
            </a:r>
          </a:p>
        </p:txBody>
      </p:sp>
    </p:spTree>
    <p:extLst>
      <p:ext uri="{BB962C8B-B14F-4D97-AF65-F5344CB8AC3E}">
        <p14:creationId xmlns:p14="http://schemas.microsoft.com/office/powerpoint/2010/main" val="2069160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819712" presetClass="entr" presetSubtype="56839620" fill="hold" grpId="0" nodeType="clickEffect">
                                  <p:stCondLst>
                                    <p:cond delay="0"/>
                                  </p:stCondLst>
                                  <p:childTnLst>
                                    <p:set>
                                      <p:cBhvr>
                                        <p:cTn id="6" dur="1" fill="hold">
                                          <p:stCondLst>
                                            <p:cond delay="499"/>
                                          </p:stCondLst>
                                        </p:cTn>
                                        <p:tgtEl>
                                          <p:spTgt spid="747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6819712" presetClass="entr" presetSubtype="56839620" fill="hold" grpId="0" nodeType="clickEffect">
                                  <p:stCondLst>
                                    <p:cond delay="0"/>
                                  </p:stCondLst>
                                  <p:childTnLst>
                                    <p:set>
                                      <p:cBhvr>
                                        <p:cTn id="10" dur="1" fill="hold">
                                          <p:stCondLst>
                                            <p:cond delay="499"/>
                                          </p:stCondLst>
                                        </p:cTn>
                                        <p:tgtEl>
                                          <p:spTgt spid="747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56819712" presetClass="entr" presetSubtype="56839620" fill="hold" grpId="0" nodeType="clickEffect">
                                  <p:stCondLst>
                                    <p:cond delay="0"/>
                                  </p:stCondLst>
                                  <p:childTnLst>
                                    <p:set>
                                      <p:cBhvr>
                                        <p:cTn id="14" dur="1" fill="hold">
                                          <p:stCondLst>
                                            <p:cond delay="499"/>
                                          </p:stCondLst>
                                        </p:cTn>
                                        <p:tgtEl>
                                          <p:spTgt spid="747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56819712" presetClass="entr" presetSubtype="56839620" fill="hold" grpId="0" nodeType="clickEffect">
                                  <p:stCondLst>
                                    <p:cond delay="0"/>
                                  </p:stCondLst>
                                  <p:childTnLst>
                                    <p:set>
                                      <p:cBhvr>
                                        <p:cTn id="18" dur="1" fill="hold">
                                          <p:stCondLst>
                                            <p:cond delay="499"/>
                                          </p:stCondLst>
                                        </p:cTn>
                                        <p:tgtEl>
                                          <p:spTgt spid="747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6819712" presetClass="entr" presetSubtype="56839620" fill="hold" grpId="0" nodeType="clickEffect">
                                  <p:stCondLst>
                                    <p:cond delay="0"/>
                                  </p:stCondLst>
                                  <p:childTnLst>
                                    <p:set>
                                      <p:cBhvr>
                                        <p:cTn id="22" dur="1" fill="hold">
                                          <p:stCondLst>
                                            <p:cond delay="499"/>
                                          </p:stCondLst>
                                        </p:cTn>
                                        <p:tgtEl>
                                          <p:spTgt spid="747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GB" altLang="en-US" b="1"/>
              <a:t>Phosphofructokinase</a:t>
            </a:r>
          </a:p>
        </p:txBody>
      </p:sp>
      <p:sp>
        <p:nvSpPr>
          <p:cNvPr id="75779" name="Rectangle 3"/>
          <p:cNvSpPr>
            <a:spLocks noGrp="1" noChangeArrowheads="1"/>
          </p:cNvSpPr>
          <p:nvPr>
            <p:ph type="body" idx="1"/>
          </p:nvPr>
        </p:nvSpPr>
        <p:spPr/>
        <p:txBody>
          <a:bodyPr/>
          <a:lstStyle/>
          <a:p>
            <a:r>
              <a:rPr lang="en-GB" altLang="en-US" dirty="0"/>
              <a:t>The respiration pathway accelerates and ATP (the final product) builds up in the cell</a:t>
            </a:r>
          </a:p>
          <a:p>
            <a:r>
              <a:rPr lang="en-GB" altLang="en-US" dirty="0"/>
              <a:t>As the ATP increases, more and more ATP fits into the </a:t>
            </a:r>
            <a:r>
              <a:rPr lang="en-GB" altLang="en-US" b="1" dirty="0">
                <a:solidFill>
                  <a:srgbClr val="CC3300"/>
                </a:solidFill>
              </a:rPr>
              <a:t>allosteric site</a:t>
            </a:r>
            <a:r>
              <a:rPr lang="en-GB" altLang="en-US" dirty="0"/>
              <a:t> of the phosphofructokinase molecules </a:t>
            </a:r>
          </a:p>
          <a:p>
            <a:r>
              <a:rPr lang="en-GB" altLang="en-US" dirty="0"/>
              <a:t>The enzyme’s conformation changes again and stops accepting substrate molecules in the </a:t>
            </a:r>
            <a:r>
              <a:rPr lang="en-GB" altLang="en-US" b="1" dirty="0">
                <a:solidFill>
                  <a:srgbClr val="008000"/>
                </a:solidFill>
              </a:rPr>
              <a:t>active site</a:t>
            </a:r>
            <a:endParaRPr lang="en-GB" altLang="en-US" dirty="0"/>
          </a:p>
          <a:p>
            <a:r>
              <a:rPr lang="en-GB" altLang="en-US" dirty="0"/>
              <a:t>Respiration slows down</a:t>
            </a:r>
          </a:p>
        </p:txBody>
      </p:sp>
    </p:spTree>
    <p:extLst>
      <p:ext uri="{BB962C8B-B14F-4D97-AF65-F5344CB8AC3E}">
        <p14:creationId xmlns:p14="http://schemas.microsoft.com/office/powerpoint/2010/main" val="2978154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6120" presetClass="entr" presetSubtype="56842936" fill="hold" grpId="0" nodeType="clickEffect">
                                  <p:stCondLst>
                                    <p:cond delay="0"/>
                                  </p:stCondLst>
                                  <p:childTnLst>
                                    <p:set>
                                      <p:cBhvr>
                                        <p:cTn id="6" dur="1" fill="hold">
                                          <p:stCondLst>
                                            <p:cond delay="499"/>
                                          </p:stCondLst>
                                        </p:cTn>
                                        <p:tgtEl>
                                          <p:spTgt spid="757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96120" presetClass="entr" presetSubtype="56842936" fill="hold" grpId="0" nodeType="clickEffect">
                                  <p:stCondLst>
                                    <p:cond delay="0"/>
                                  </p:stCondLst>
                                  <p:childTnLst>
                                    <p:set>
                                      <p:cBhvr>
                                        <p:cTn id="10" dur="1" fill="hold">
                                          <p:stCondLst>
                                            <p:cond delay="499"/>
                                          </p:stCondLst>
                                        </p:cTn>
                                        <p:tgtEl>
                                          <p:spTgt spid="757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296120" presetClass="entr" presetSubtype="56842936" fill="hold" grpId="0" nodeType="clickEffect">
                                  <p:stCondLst>
                                    <p:cond delay="0"/>
                                  </p:stCondLst>
                                  <p:childTnLst>
                                    <p:set>
                                      <p:cBhvr>
                                        <p:cTn id="14" dur="1" fill="hold">
                                          <p:stCondLst>
                                            <p:cond delay="499"/>
                                          </p:stCondLst>
                                        </p:cTn>
                                        <p:tgtEl>
                                          <p:spTgt spid="757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96120" presetClass="entr" presetSubtype="56842936" fill="hold" grpId="0" nodeType="clickEffect">
                                  <p:stCondLst>
                                    <p:cond delay="0"/>
                                  </p:stCondLst>
                                  <p:childTnLst>
                                    <p:set>
                                      <p:cBhvr>
                                        <p:cTn id="18" dur="1" fill="hold">
                                          <p:stCondLst>
                                            <p:cond delay="499"/>
                                          </p:stCondLst>
                                        </p:cTn>
                                        <p:tgtEl>
                                          <p:spTgt spid="757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SG" altLang="en-US" sz="5000" b="1">
                <a:latin typeface="Calibri" panose="020F0502020204030204" pitchFamily="34" charset="0"/>
              </a:rPr>
              <a:t>Characteristics of Enzymes</a:t>
            </a:r>
          </a:p>
        </p:txBody>
      </p:sp>
      <p:sp>
        <p:nvSpPr>
          <p:cNvPr id="23555" name="Rectangle 3"/>
          <p:cNvSpPr>
            <a:spLocks noGrp="1" noChangeArrowheads="1"/>
          </p:cNvSpPr>
          <p:nvPr>
            <p:ph type="body" sz="half" idx="1"/>
          </p:nvPr>
        </p:nvSpPr>
        <p:spPr>
          <a:xfrm>
            <a:off x="1981200" y="1600201"/>
            <a:ext cx="6275388" cy="4525963"/>
          </a:xfrm>
        </p:spPr>
        <p:txBody>
          <a:bodyPr/>
          <a:lstStyle/>
          <a:p>
            <a:pPr marL="609600" indent="-609600"/>
            <a:r>
              <a:rPr lang="en-US" altLang="en-US" sz="3600">
                <a:latin typeface="Calibri" panose="020F0502020204030204" pitchFamily="34" charset="0"/>
              </a:rPr>
              <a:t>Enzymes are highly </a:t>
            </a:r>
            <a:r>
              <a:rPr lang="en-US" altLang="en-US" sz="3600" b="1" u="sng">
                <a:latin typeface="Calibri" panose="020F0502020204030204" pitchFamily="34" charset="0"/>
              </a:rPr>
              <a:t>specific</a:t>
            </a:r>
            <a:r>
              <a:rPr lang="en-US" altLang="en-US" sz="3600">
                <a:latin typeface="Calibri" panose="020F0502020204030204" pitchFamily="34" charset="0"/>
              </a:rPr>
              <a:t>  in action. </a:t>
            </a:r>
          </a:p>
          <a:p>
            <a:pPr marL="609600" indent="-609600"/>
            <a:r>
              <a:rPr lang="en-US" altLang="en-US" sz="3600">
                <a:latin typeface="Calibri" panose="020F0502020204030204" pitchFamily="34" charset="0"/>
              </a:rPr>
              <a:t>Enzymes remain </a:t>
            </a:r>
            <a:r>
              <a:rPr lang="en-US" altLang="en-US" sz="3600" b="1" u="sng">
                <a:latin typeface="Calibri" panose="020F0502020204030204" pitchFamily="34" charset="0"/>
              </a:rPr>
              <a:t>chemically unchanged</a:t>
            </a:r>
            <a:r>
              <a:rPr lang="en-US" altLang="en-US" sz="3600">
                <a:latin typeface="Calibri" panose="020F0502020204030204" pitchFamily="34" charset="0"/>
              </a:rPr>
              <a:t>   at the end of the reaction.</a:t>
            </a:r>
          </a:p>
          <a:p>
            <a:pPr marL="609600" indent="-609600"/>
            <a:r>
              <a:rPr lang="en-US" altLang="en-US" sz="3600">
                <a:latin typeface="Calibri" panose="020F0502020204030204" pitchFamily="34" charset="0"/>
              </a:rPr>
              <a:t>Enzymes are required in </a:t>
            </a:r>
            <a:r>
              <a:rPr lang="en-US" altLang="en-US" sz="3600" b="1" u="sng">
                <a:latin typeface="Calibri" panose="020F0502020204030204" pitchFamily="34" charset="0"/>
              </a:rPr>
              <a:t>minute</a:t>
            </a:r>
            <a:r>
              <a:rPr lang="en-US" altLang="en-US" sz="3600">
                <a:latin typeface="Calibri" panose="020F0502020204030204" pitchFamily="34" charset="0"/>
              </a:rPr>
              <a:t> amounts.</a:t>
            </a:r>
            <a:endParaRPr lang="en-SG" altLang="en-US" sz="3600">
              <a:latin typeface="Calibri" panose="020F0502020204030204" pitchFamily="34" charset="0"/>
            </a:endParaRPr>
          </a:p>
          <a:p>
            <a:pPr marL="609600" indent="-609600"/>
            <a:endParaRPr lang="en-SG" altLang="en-US" sz="3600">
              <a:latin typeface="Calibri" panose="020F0502020204030204" pitchFamily="34" charset="0"/>
            </a:endParaRPr>
          </a:p>
        </p:txBody>
      </p:sp>
    </p:spTree>
    <p:extLst>
      <p:ext uri="{BB962C8B-B14F-4D97-AF65-F5344CB8AC3E}">
        <p14:creationId xmlns:p14="http://schemas.microsoft.com/office/powerpoint/2010/main" val="2926482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3352800" y="425450"/>
            <a:ext cx="5410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3600" b="1">
                <a:solidFill>
                  <a:srgbClr val="FF0000"/>
                </a:solidFill>
                <a:latin typeface="Comic Sans MS" panose="030F0702030302020204" pitchFamily="66" charset="0"/>
              </a:rPr>
              <a:t>Structure of enzymes</a:t>
            </a:r>
          </a:p>
        </p:txBody>
      </p:sp>
      <p:sp>
        <p:nvSpPr>
          <p:cNvPr id="18435" name="Text Box 5"/>
          <p:cNvSpPr txBox="1">
            <a:spLocks noChangeArrowheads="1"/>
          </p:cNvSpPr>
          <p:nvPr/>
        </p:nvSpPr>
        <p:spPr bwMode="auto">
          <a:xfrm>
            <a:off x="5105400" y="1295401"/>
            <a:ext cx="1600200" cy="466725"/>
          </a:xfrm>
          <a:prstGeom prst="rect">
            <a:avLst/>
          </a:prstGeom>
          <a:solidFill>
            <a:srgbClr val="CCFFFF"/>
          </a:solidFill>
          <a:ln w="9525">
            <a:solidFill>
              <a:srgbClr val="CC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latin typeface="Comic Sans MS" panose="030F0702030302020204" pitchFamily="66" charset="0"/>
              </a:rPr>
              <a:t>Enzymes</a:t>
            </a:r>
          </a:p>
        </p:txBody>
      </p:sp>
      <p:sp>
        <p:nvSpPr>
          <p:cNvPr id="18436" name="Text Box 6"/>
          <p:cNvSpPr txBox="1">
            <a:spLocks noChangeArrowheads="1"/>
          </p:cNvSpPr>
          <p:nvPr/>
        </p:nvSpPr>
        <p:spPr bwMode="auto">
          <a:xfrm>
            <a:off x="1752600" y="2209800"/>
            <a:ext cx="4800600" cy="711200"/>
          </a:xfrm>
          <a:prstGeom prst="rect">
            <a:avLst/>
          </a:prstGeom>
          <a:solidFill>
            <a:srgbClr val="CCFFFF"/>
          </a:solidFill>
          <a:ln w="9525">
            <a:solidFill>
              <a:srgbClr val="CC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b="1">
                <a:latin typeface="Comic Sans MS" panose="030F0702030302020204" pitchFamily="66" charset="0"/>
              </a:rPr>
              <a:t>Complex or holoenzymes (protein part and nonprotein part – cofactor</a:t>
            </a:r>
            <a:r>
              <a:rPr lang="en-US" altLang="en-US" b="1">
                <a:latin typeface="Comic Sans MS" panose="030F0702030302020204" pitchFamily="66" charset="0"/>
              </a:rPr>
              <a:t>)</a:t>
            </a:r>
          </a:p>
        </p:txBody>
      </p:sp>
      <p:sp>
        <p:nvSpPr>
          <p:cNvPr id="18437" name="Text Box 7"/>
          <p:cNvSpPr txBox="1">
            <a:spLocks noChangeArrowheads="1"/>
          </p:cNvSpPr>
          <p:nvPr/>
        </p:nvSpPr>
        <p:spPr bwMode="auto">
          <a:xfrm>
            <a:off x="7315200" y="2286000"/>
            <a:ext cx="2971800" cy="406400"/>
          </a:xfrm>
          <a:prstGeom prst="rect">
            <a:avLst/>
          </a:prstGeom>
          <a:solidFill>
            <a:srgbClr val="CCFFFF"/>
          </a:solidFill>
          <a:ln w="9525">
            <a:solidFill>
              <a:srgbClr val="CC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b="1">
                <a:latin typeface="Comic Sans MS" panose="030F0702030302020204" pitchFamily="66" charset="0"/>
              </a:rPr>
              <a:t>Simple (only protein</a:t>
            </a:r>
            <a:r>
              <a:rPr lang="en-US" altLang="en-US" b="1">
                <a:latin typeface="Comic Sans MS" panose="030F0702030302020204" pitchFamily="66" charset="0"/>
              </a:rPr>
              <a:t>)</a:t>
            </a:r>
          </a:p>
        </p:txBody>
      </p:sp>
      <p:sp>
        <p:nvSpPr>
          <p:cNvPr id="18438" name="Line 8"/>
          <p:cNvSpPr>
            <a:spLocks noChangeShapeType="1"/>
          </p:cNvSpPr>
          <p:nvPr/>
        </p:nvSpPr>
        <p:spPr bwMode="auto">
          <a:xfrm flipH="1">
            <a:off x="4648200" y="1828800"/>
            <a:ext cx="990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9" name="Line 9"/>
          <p:cNvSpPr>
            <a:spLocks noChangeShapeType="1"/>
          </p:cNvSpPr>
          <p:nvPr/>
        </p:nvSpPr>
        <p:spPr bwMode="auto">
          <a:xfrm>
            <a:off x="6629400" y="1827213"/>
            <a:ext cx="1524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0" name="Text Box 10"/>
          <p:cNvSpPr txBox="1">
            <a:spLocks noChangeArrowheads="1"/>
          </p:cNvSpPr>
          <p:nvPr/>
        </p:nvSpPr>
        <p:spPr bwMode="auto">
          <a:xfrm>
            <a:off x="1752600" y="3352800"/>
            <a:ext cx="3200400" cy="711200"/>
          </a:xfrm>
          <a:prstGeom prst="rect">
            <a:avLst/>
          </a:prstGeom>
          <a:solidFill>
            <a:srgbClr val="CCFFFF"/>
          </a:solidFill>
          <a:ln w="9525">
            <a:solidFill>
              <a:srgbClr val="CC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b="1">
                <a:latin typeface="Comic Sans MS" panose="030F0702030302020204" pitchFamily="66" charset="0"/>
              </a:rPr>
              <a:t>Apoenzyme (protein part</a:t>
            </a:r>
            <a:r>
              <a:rPr lang="en-US" altLang="en-US" sz="2000" b="1">
                <a:solidFill>
                  <a:schemeClr val="accent2"/>
                </a:solidFill>
                <a:latin typeface="Comic Sans MS" panose="030F0702030302020204" pitchFamily="66" charset="0"/>
              </a:rPr>
              <a:t>)</a:t>
            </a:r>
          </a:p>
        </p:txBody>
      </p:sp>
      <p:sp>
        <p:nvSpPr>
          <p:cNvPr id="18441" name="Line 11"/>
          <p:cNvSpPr>
            <a:spLocks noChangeShapeType="1"/>
          </p:cNvSpPr>
          <p:nvPr/>
        </p:nvSpPr>
        <p:spPr bwMode="auto">
          <a:xfrm flipH="1">
            <a:off x="3429000" y="2971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2" name="Text Box 12"/>
          <p:cNvSpPr txBox="1">
            <a:spLocks noChangeArrowheads="1"/>
          </p:cNvSpPr>
          <p:nvPr/>
        </p:nvSpPr>
        <p:spPr bwMode="auto">
          <a:xfrm>
            <a:off x="5562600" y="3657600"/>
            <a:ext cx="1371600" cy="406400"/>
          </a:xfrm>
          <a:prstGeom prst="rect">
            <a:avLst/>
          </a:prstGeom>
          <a:solidFill>
            <a:srgbClr val="CCFFFF"/>
          </a:solidFill>
          <a:ln w="9525">
            <a:solidFill>
              <a:srgbClr val="CC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b="1">
                <a:latin typeface="Comic Sans MS" panose="030F0702030302020204" pitchFamily="66" charset="0"/>
              </a:rPr>
              <a:t>Cofactor</a:t>
            </a:r>
          </a:p>
        </p:txBody>
      </p:sp>
      <p:sp>
        <p:nvSpPr>
          <p:cNvPr id="18443" name="Line 14"/>
          <p:cNvSpPr>
            <a:spLocks noChangeShapeType="1"/>
          </p:cNvSpPr>
          <p:nvPr/>
        </p:nvSpPr>
        <p:spPr bwMode="auto">
          <a:xfrm>
            <a:off x="4495800" y="2971800"/>
            <a:ext cx="17526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4" name="Text Box 16"/>
          <p:cNvSpPr txBox="1">
            <a:spLocks noChangeArrowheads="1"/>
          </p:cNvSpPr>
          <p:nvPr/>
        </p:nvSpPr>
        <p:spPr bwMode="auto">
          <a:xfrm>
            <a:off x="2590800" y="4572000"/>
            <a:ext cx="3124200" cy="1930400"/>
          </a:xfrm>
          <a:prstGeom prst="rect">
            <a:avLst/>
          </a:prstGeom>
          <a:solidFill>
            <a:srgbClr val="CCFFFF"/>
          </a:solidFill>
          <a:ln w="9525">
            <a:solidFill>
              <a:srgbClr val="CC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b="1">
                <a:latin typeface="Comic Sans MS" panose="030F0702030302020204" pitchFamily="66" charset="0"/>
              </a:rPr>
              <a:t>Prosthetic groups</a:t>
            </a:r>
          </a:p>
          <a:p>
            <a:pPr algn="ctr" eaLnBrk="1" hangingPunct="1">
              <a:spcBef>
                <a:spcPct val="50000"/>
              </a:spcBef>
              <a:buFontTx/>
              <a:buChar char="-"/>
            </a:pPr>
            <a:r>
              <a:rPr lang="en-US" altLang="en-US" sz="2000" b="1">
                <a:latin typeface="Comic Sans MS" panose="030F0702030302020204" pitchFamily="66" charset="0"/>
              </a:rPr>
              <a:t>usually small inorganic molecule or atom;</a:t>
            </a:r>
          </a:p>
          <a:p>
            <a:pPr algn="ctr" eaLnBrk="1" hangingPunct="1">
              <a:spcBef>
                <a:spcPct val="50000"/>
              </a:spcBef>
              <a:buFontTx/>
              <a:buChar char="-"/>
            </a:pPr>
            <a:r>
              <a:rPr lang="en-US" altLang="en-US" sz="2000" b="1">
                <a:latin typeface="Comic Sans MS" panose="030F0702030302020204" pitchFamily="66" charset="0"/>
              </a:rPr>
              <a:t>usually tightly bound to apoenzyme</a:t>
            </a:r>
          </a:p>
        </p:txBody>
      </p:sp>
      <p:sp>
        <p:nvSpPr>
          <p:cNvPr id="18445" name="Text Box 17"/>
          <p:cNvSpPr txBox="1">
            <a:spLocks noChangeArrowheads="1"/>
          </p:cNvSpPr>
          <p:nvPr/>
        </p:nvSpPr>
        <p:spPr bwMode="auto">
          <a:xfrm>
            <a:off x="6934200" y="4572000"/>
            <a:ext cx="2438400" cy="1930400"/>
          </a:xfrm>
          <a:prstGeom prst="rect">
            <a:avLst/>
          </a:prstGeom>
          <a:solidFill>
            <a:srgbClr val="CCFFFF"/>
          </a:solidFill>
          <a:ln w="9525">
            <a:solidFill>
              <a:srgbClr val="CC0000"/>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000" b="1">
                <a:latin typeface="Comic Sans MS" panose="030F0702030302020204" pitchFamily="66" charset="0"/>
              </a:rPr>
              <a:t>Coenzyme </a:t>
            </a:r>
          </a:p>
          <a:p>
            <a:pPr algn="ctr" eaLnBrk="1" hangingPunct="1">
              <a:spcBef>
                <a:spcPct val="50000"/>
              </a:spcBef>
            </a:pPr>
            <a:r>
              <a:rPr lang="en-US" altLang="en-US" sz="2000" b="1">
                <a:latin typeface="Comic Sans MS" panose="030F0702030302020204" pitchFamily="66" charset="0"/>
              </a:rPr>
              <a:t>-large organic molecule</a:t>
            </a:r>
          </a:p>
          <a:p>
            <a:pPr algn="ctr" eaLnBrk="1" hangingPunct="1">
              <a:spcBef>
                <a:spcPct val="50000"/>
              </a:spcBef>
            </a:pPr>
            <a:r>
              <a:rPr lang="en-US" altLang="en-US" sz="2000" b="1">
                <a:latin typeface="Comic Sans MS" panose="030F0702030302020204" pitchFamily="66" charset="0"/>
              </a:rPr>
              <a:t>-loosely bound to apoenzyme</a:t>
            </a:r>
          </a:p>
        </p:txBody>
      </p:sp>
      <p:sp>
        <p:nvSpPr>
          <p:cNvPr id="18446" name="Line 18"/>
          <p:cNvSpPr>
            <a:spLocks noChangeShapeType="1"/>
          </p:cNvSpPr>
          <p:nvPr/>
        </p:nvSpPr>
        <p:spPr bwMode="auto">
          <a:xfrm flipH="1">
            <a:off x="4267200" y="4114800"/>
            <a:ext cx="1295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7" name="Line 19"/>
          <p:cNvSpPr>
            <a:spLocks noChangeShapeType="1"/>
          </p:cNvSpPr>
          <p:nvPr/>
        </p:nvSpPr>
        <p:spPr bwMode="auto">
          <a:xfrm>
            <a:off x="6934200" y="4114800"/>
            <a:ext cx="990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91173957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47" name="Rectangle 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48" name="Line 4"/>
          <p:cNvSpPr>
            <a:spLocks noChangeShapeType="1"/>
          </p:cNvSpPr>
          <p:nvPr/>
        </p:nvSpPr>
        <p:spPr bwMode="auto">
          <a:xfrm flipH="1">
            <a:off x="2357438" y="346075"/>
            <a:ext cx="450850" cy="4191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49" name="Line 5"/>
          <p:cNvSpPr>
            <a:spLocks noChangeShapeType="1"/>
          </p:cNvSpPr>
          <p:nvPr/>
        </p:nvSpPr>
        <p:spPr bwMode="auto">
          <a:xfrm>
            <a:off x="3243263" y="346076"/>
            <a:ext cx="468312" cy="468313"/>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50" name="Rectangle 6"/>
          <p:cNvSpPr>
            <a:spLocks noChangeArrowheads="1"/>
          </p:cNvSpPr>
          <p:nvPr/>
        </p:nvSpPr>
        <p:spPr bwMode="auto">
          <a:xfrm>
            <a:off x="2438401" y="1"/>
            <a:ext cx="1235917"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b="1"/>
              <a:t>Substrate</a:t>
            </a:r>
          </a:p>
        </p:txBody>
      </p:sp>
      <p:grpSp>
        <p:nvGrpSpPr>
          <p:cNvPr id="6151" name="Group 7"/>
          <p:cNvGrpSpPr>
            <a:grpSpLocks/>
          </p:cNvGrpSpPr>
          <p:nvPr/>
        </p:nvGrpSpPr>
        <p:grpSpPr bwMode="auto">
          <a:xfrm>
            <a:off x="3568701" y="919163"/>
            <a:ext cx="969963" cy="1014412"/>
            <a:chOff x="3402" y="1296"/>
            <a:chExt cx="964" cy="1008"/>
          </a:xfrm>
        </p:grpSpPr>
        <p:sp>
          <p:nvSpPr>
            <p:cNvPr id="6220" name="Oval 8"/>
            <p:cNvSpPr>
              <a:spLocks noChangeArrowheads="1"/>
            </p:cNvSpPr>
            <p:nvPr/>
          </p:nvSpPr>
          <p:spPr bwMode="auto">
            <a:xfrm>
              <a:off x="3506" y="1646"/>
              <a:ext cx="658" cy="658"/>
            </a:xfrm>
            <a:prstGeom prst="ellipse">
              <a:avLst/>
            </a:prstGeom>
            <a:solidFill>
              <a:schemeClr val="accent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221" name="Line 9"/>
            <p:cNvSpPr>
              <a:spLocks noChangeShapeType="1"/>
            </p:cNvSpPr>
            <p:nvPr/>
          </p:nvSpPr>
          <p:spPr bwMode="auto">
            <a:xfrm flipV="1">
              <a:off x="3402" y="1296"/>
              <a:ext cx="0" cy="63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22" name="Line 10"/>
            <p:cNvSpPr>
              <a:spLocks noChangeShapeType="1"/>
            </p:cNvSpPr>
            <p:nvPr/>
          </p:nvSpPr>
          <p:spPr bwMode="auto">
            <a:xfrm>
              <a:off x="3406" y="1300"/>
              <a:ext cx="95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23" name="Line 11"/>
            <p:cNvSpPr>
              <a:spLocks noChangeShapeType="1"/>
            </p:cNvSpPr>
            <p:nvPr/>
          </p:nvSpPr>
          <p:spPr bwMode="auto">
            <a:xfrm>
              <a:off x="4362" y="1304"/>
              <a:ext cx="0" cy="616"/>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24" name="Line 12"/>
            <p:cNvSpPr>
              <a:spLocks noChangeShapeType="1"/>
            </p:cNvSpPr>
            <p:nvPr/>
          </p:nvSpPr>
          <p:spPr bwMode="auto">
            <a:xfrm flipH="1">
              <a:off x="4166" y="1924"/>
              <a:ext cx="2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25" name="Line 13"/>
            <p:cNvSpPr>
              <a:spLocks noChangeShapeType="1"/>
            </p:cNvSpPr>
            <p:nvPr/>
          </p:nvSpPr>
          <p:spPr bwMode="auto">
            <a:xfrm>
              <a:off x="3406" y="1924"/>
              <a:ext cx="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26" name="Rectangle 14"/>
            <p:cNvSpPr>
              <a:spLocks noChangeArrowheads="1"/>
            </p:cNvSpPr>
            <p:nvPr/>
          </p:nvSpPr>
          <p:spPr bwMode="auto">
            <a:xfrm>
              <a:off x="3407" y="1304"/>
              <a:ext cx="952" cy="616"/>
            </a:xfrm>
            <a:prstGeom prst="rect">
              <a:avLst/>
            </a:prstGeom>
            <a:solidFill>
              <a:schemeClr val="accent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227" name="Rectangle 15"/>
            <p:cNvSpPr>
              <a:spLocks noChangeArrowheads="1"/>
            </p:cNvSpPr>
            <p:nvPr/>
          </p:nvSpPr>
          <p:spPr bwMode="auto">
            <a:xfrm>
              <a:off x="3514" y="1897"/>
              <a:ext cx="642" cy="96"/>
            </a:xfrm>
            <a:prstGeom prst="rect">
              <a:avLst/>
            </a:prstGeom>
            <a:solidFill>
              <a:schemeClr val="accent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grpSp>
        <p:nvGrpSpPr>
          <p:cNvPr id="6152" name="Group 16"/>
          <p:cNvGrpSpPr>
            <a:grpSpLocks/>
          </p:cNvGrpSpPr>
          <p:nvPr/>
        </p:nvGrpSpPr>
        <p:grpSpPr bwMode="auto">
          <a:xfrm>
            <a:off x="1676401" y="915988"/>
            <a:ext cx="715963" cy="1054100"/>
            <a:chOff x="1524" y="1294"/>
            <a:chExt cx="711" cy="1046"/>
          </a:xfrm>
        </p:grpSpPr>
        <p:sp>
          <p:nvSpPr>
            <p:cNvPr id="6214" name="AutoShape 17"/>
            <p:cNvSpPr>
              <a:spLocks noChangeArrowheads="1"/>
            </p:cNvSpPr>
            <p:nvPr/>
          </p:nvSpPr>
          <p:spPr bwMode="auto">
            <a:xfrm>
              <a:off x="1760" y="1493"/>
              <a:ext cx="388" cy="847"/>
            </a:xfrm>
            <a:prstGeom prst="diamond">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215" name="AutoShape 18"/>
            <p:cNvSpPr>
              <a:spLocks noChangeArrowheads="1"/>
            </p:cNvSpPr>
            <p:nvPr/>
          </p:nvSpPr>
          <p:spPr bwMode="auto">
            <a:xfrm>
              <a:off x="1764" y="1520"/>
              <a:ext cx="380" cy="816"/>
            </a:xfrm>
            <a:prstGeom prst="diamond">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216" name="AutoShape 19"/>
            <p:cNvSpPr>
              <a:spLocks noChangeArrowheads="1"/>
            </p:cNvSpPr>
            <p:nvPr/>
          </p:nvSpPr>
          <p:spPr bwMode="auto">
            <a:xfrm>
              <a:off x="1764" y="1508"/>
              <a:ext cx="380" cy="816"/>
            </a:xfrm>
            <a:prstGeom prst="diamond">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217" name="AutoShape 20"/>
            <p:cNvSpPr>
              <a:spLocks noChangeArrowheads="1"/>
            </p:cNvSpPr>
            <p:nvPr/>
          </p:nvSpPr>
          <p:spPr bwMode="auto">
            <a:xfrm>
              <a:off x="1760" y="1493"/>
              <a:ext cx="388" cy="847"/>
            </a:xfrm>
            <a:prstGeom prst="diamond">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218" name="Rectangle 21"/>
            <p:cNvSpPr>
              <a:spLocks noChangeArrowheads="1"/>
            </p:cNvSpPr>
            <p:nvPr/>
          </p:nvSpPr>
          <p:spPr bwMode="auto">
            <a:xfrm>
              <a:off x="1524" y="1294"/>
              <a:ext cx="711" cy="618"/>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219" name="Rectangle 22"/>
            <p:cNvSpPr>
              <a:spLocks noChangeArrowheads="1"/>
            </p:cNvSpPr>
            <p:nvPr/>
          </p:nvSpPr>
          <p:spPr bwMode="auto">
            <a:xfrm>
              <a:off x="1762" y="1898"/>
              <a:ext cx="384" cy="21"/>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sp>
        <p:nvSpPr>
          <p:cNvPr id="6153" name="Rectangle 23"/>
          <p:cNvSpPr>
            <a:spLocks noChangeArrowheads="1"/>
          </p:cNvSpPr>
          <p:nvPr/>
        </p:nvSpPr>
        <p:spPr bwMode="auto">
          <a:xfrm>
            <a:off x="1982788" y="2614614"/>
            <a:ext cx="2119312" cy="765175"/>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CA" altLang="en-US" sz="1800"/>
          </a:p>
        </p:txBody>
      </p:sp>
      <p:sp useBgFill="1">
        <p:nvSpPr>
          <p:cNvPr id="6154" name="Oval 24"/>
          <p:cNvSpPr>
            <a:spLocks noChangeArrowheads="1"/>
          </p:cNvSpPr>
          <p:nvPr/>
        </p:nvSpPr>
        <p:spPr bwMode="auto">
          <a:xfrm>
            <a:off x="2995614" y="2322514"/>
            <a:ext cx="663575" cy="661987"/>
          </a:xfrm>
          <a:prstGeom prst="ellipse">
            <a:avLst/>
          </a:prstGeom>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6155" name="AutoShape 25"/>
          <p:cNvSpPr>
            <a:spLocks noChangeArrowheads="1"/>
          </p:cNvSpPr>
          <p:nvPr/>
        </p:nvSpPr>
        <p:spPr bwMode="auto">
          <a:xfrm>
            <a:off x="2405063" y="2181225"/>
            <a:ext cx="392112" cy="852488"/>
          </a:xfrm>
          <a:prstGeom prst="diamond">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6156" name="Rectangle 26"/>
          <p:cNvSpPr>
            <a:spLocks noChangeArrowheads="1"/>
          </p:cNvSpPr>
          <p:nvPr/>
        </p:nvSpPr>
        <p:spPr bwMode="auto">
          <a:xfrm>
            <a:off x="2408238" y="2589214"/>
            <a:ext cx="385762" cy="20637"/>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57" name="Text Box 27"/>
          <p:cNvSpPr txBox="1">
            <a:spLocks noChangeArrowheads="1"/>
          </p:cNvSpPr>
          <p:nvPr/>
        </p:nvSpPr>
        <p:spPr bwMode="auto">
          <a:xfrm>
            <a:off x="2590801" y="2962276"/>
            <a:ext cx="1058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b="1"/>
              <a:t>Enzyme</a:t>
            </a:r>
          </a:p>
        </p:txBody>
      </p:sp>
      <p:sp>
        <p:nvSpPr>
          <p:cNvPr id="6158" name="Text Box 28"/>
          <p:cNvSpPr txBox="1">
            <a:spLocks noChangeArrowheads="1"/>
          </p:cNvSpPr>
          <p:nvPr/>
        </p:nvSpPr>
        <p:spPr bwMode="auto">
          <a:xfrm>
            <a:off x="3949700" y="2033589"/>
            <a:ext cx="1346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b="1"/>
              <a:t>Active Site</a:t>
            </a:r>
          </a:p>
        </p:txBody>
      </p:sp>
      <p:sp>
        <p:nvSpPr>
          <p:cNvPr id="6159" name="Arc 29"/>
          <p:cNvSpPr>
            <a:spLocks/>
          </p:cNvSpPr>
          <p:nvPr/>
        </p:nvSpPr>
        <p:spPr bwMode="auto">
          <a:xfrm flipH="1">
            <a:off x="2655889" y="2271713"/>
            <a:ext cx="1304925" cy="3873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60" name="Rectangle 30"/>
          <p:cNvSpPr>
            <a:spLocks noChangeArrowheads="1"/>
          </p:cNvSpPr>
          <p:nvPr/>
        </p:nvSpPr>
        <p:spPr bwMode="auto">
          <a:xfrm>
            <a:off x="1941513" y="6084888"/>
            <a:ext cx="2138362" cy="773112"/>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nvGrpSpPr>
          <p:cNvPr id="6161" name="Group 31"/>
          <p:cNvGrpSpPr>
            <a:grpSpLocks/>
          </p:cNvGrpSpPr>
          <p:nvPr/>
        </p:nvGrpSpPr>
        <p:grpSpPr bwMode="auto">
          <a:xfrm>
            <a:off x="2857501" y="5453064"/>
            <a:ext cx="981075" cy="1023937"/>
            <a:chOff x="2730" y="2344"/>
            <a:chExt cx="964" cy="1008"/>
          </a:xfrm>
        </p:grpSpPr>
        <p:sp>
          <p:nvSpPr>
            <p:cNvPr id="6206" name="Oval 32"/>
            <p:cNvSpPr>
              <a:spLocks noChangeArrowheads="1"/>
            </p:cNvSpPr>
            <p:nvPr/>
          </p:nvSpPr>
          <p:spPr bwMode="auto">
            <a:xfrm>
              <a:off x="2834" y="2694"/>
              <a:ext cx="658" cy="658"/>
            </a:xfrm>
            <a:prstGeom prst="ellipse">
              <a:avLst/>
            </a:prstGeom>
            <a:solidFill>
              <a:schemeClr val="accent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207" name="Line 33"/>
            <p:cNvSpPr>
              <a:spLocks noChangeShapeType="1"/>
            </p:cNvSpPr>
            <p:nvPr/>
          </p:nvSpPr>
          <p:spPr bwMode="auto">
            <a:xfrm flipV="1">
              <a:off x="2730" y="2344"/>
              <a:ext cx="0" cy="63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08" name="Line 34"/>
            <p:cNvSpPr>
              <a:spLocks noChangeShapeType="1"/>
            </p:cNvSpPr>
            <p:nvPr/>
          </p:nvSpPr>
          <p:spPr bwMode="auto">
            <a:xfrm>
              <a:off x="2734" y="2348"/>
              <a:ext cx="95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09" name="Line 35"/>
            <p:cNvSpPr>
              <a:spLocks noChangeShapeType="1"/>
            </p:cNvSpPr>
            <p:nvPr/>
          </p:nvSpPr>
          <p:spPr bwMode="auto">
            <a:xfrm>
              <a:off x="3690" y="2352"/>
              <a:ext cx="0" cy="616"/>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10" name="Line 36"/>
            <p:cNvSpPr>
              <a:spLocks noChangeShapeType="1"/>
            </p:cNvSpPr>
            <p:nvPr/>
          </p:nvSpPr>
          <p:spPr bwMode="auto">
            <a:xfrm flipH="1">
              <a:off x="3494" y="2972"/>
              <a:ext cx="2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11" name="Line 37"/>
            <p:cNvSpPr>
              <a:spLocks noChangeShapeType="1"/>
            </p:cNvSpPr>
            <p:nvPr/>
          </p:nvSpPr>
          <p:spPr bwMode="auto">
            <a:xfrm>
              <a:off x="2734" y="2972"/>
              <a:ext cx="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12" name="Rectangle 38"/>
            <p:cNvSpPr>
              <a:spLocks noChangeArrowheads="1"/>
            </p:cNvSpPr>
            <p:nvPr/>
          </p:nvSpPr>
          <p:spPr bwMode="auto">
            <a:xfrm>
              <a:off x="2735" y="2352"/>
              <a:ext cx="952" cy="616"/>
            </a:xfrm>
            <a:prstGeom prst="rect">
              <a:avLst/>
            </a:prstGeom>
            <a:solidFill>
              <a:schemeClr val="accent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213" name="Rectangle 39"/>
            <p:cNvSpPr>
              <a:spLocks noChangeArrowheads="1"/>
            </p:cNvSpPr>
            <p:nvPr/>
          </p:nvSpPr>
          <p:spPr bwMode="auto">
            <a:xfrm>
              <a:off x="2842" y="2945"/>
              <a:ext cx="642" cy="96"/>
            </a:xfrm>
            <a:prstGeom prst="rect">
              <a:avLst/>
            </a:prstGeom>
            <a:solidFill>
              <a:schemeClr val="accent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sp useBgFill="1">
        <p:nvSpPr>
          <p:cNvPr id="6162" name="AutoShape 40"/>
          <p:cNvSpPr>
            <a:spLocks noChangeArrowheads="1"/>
          </p:cNvSpPr>
          <p:nvPr/>
        </p:nvSpPr>
        <p:spPr bwMode="auto">
          <a:xfrm>
            <a:off x="2371726" y="5673726"/>
            <a:ext cx="385763" cy="830263"/>
          </a:xfrm>
          <a:prstGeom prst="diamond">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63" name="AutoShape 41"/>
          <p:cNvSpPr>
            <a:spLocks noChangeArrowheads="1"/>
          </p:cNvSpPr>
          <p:nvPr/>
        </p:nvSpPr>
        <p:spPr bwMode="auto">
          <a:xfrm>
            <a:off x="2371726" y="5662614"/>
            <a:ext cx="385763" cy="828675"/>
          </a:xfrm>
          <a:prstGeom prst="diamond">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64" name="AutoShape 42"/>
          <p:cNvSpPr>
            <a:spLocks noChangeArrowheads="1"/>
          </p:cNvSpPr>
          <p:nvPr/>
        </p:nvSpPr>
        <p:spPr bwMode="auto">
          <a:xfrm>
            <a:off x="2368550" y="5646738"/>
            <a:ext cx="393700" cy="862012"/>
          </a:xfrm>
          <a:prstGeom prst="diamond">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65" name="Rectangle 43"/>
          <p:cNvSpPr>
            <a:spLocks noChangeArrowheads="1"/>
          </p:cNvSpPr>
          <p:nvPr/>
        </p:nvSpPr>
        <p:spPr bwMode="auto">
          <a:xfrm>
            <a:off x="2127250" y="5459413"/>
            <a:ext cx="723900" cy="627062"/>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66" name="Rectangle 44"/>
          <p:cNvSpPr>
            <a:spLocks noChangeArrowheads="1"/>
          </p:cNvSpPr>
          <p:nvPr/>
        </p:nvSpPr>
        <p:spPr bwMode="auto">
          <a:xfrm>
            <a:off x="1524001" y="4348164"/>
            <a:ext cx="3250891"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b="1"/>
              <a:t>Enzyme-Substrate Complex</a:t>
            </a:r>
          </a:p>
        </p:txBody>
      </p:sp>
      <p:sp>
        <p:nvSpPr>
          <p:cNvPr id="6167" name="AutoShape 45"/>
          <p:cNvSpPr>
            <a:spLocks/>
          </p:cNvSpPr>
          <p:nvPr/>
        </p:nvSpPr>
        <p:spPr bwMode="auto">
          <a:xfrm rot="5400000">
            <a:off x="2826545" y="3860007"/>
            <a:ext cx="322262" cy="2422525"/>
          </a:xfrm>
          <a:prstGeom prst="leftBrace">
            <a:avLst>
              <a:gd name="adj1" fmla="val 62644"/>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68" name="Rectangle 46"/>
          <p:cNvSpPr>
            <a:spLocks noChangeArrowheads="1"/>
          </p:cNvSpPr>
          <p:nvPr/>
        </p:nvSpPr>
        <p:spPr bwMode="auto">
          <a:xfrm>
            <a:off x="9612314" y="4124325"/>
            <a:ext cx="1055687"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b="1"/>
              <a:t>Product</a:t>
            </a:r>
          </a:p>
        </p:txBody>
      </p:sp>
      <p:sp>
        <p:nvSpPr>
          <p:cNvPr id="6169" name="Rectangle 47"/>
          <p:cNvSpPr>
            <a:spLocks noChangeArrowheads="1"/>
          </p:cNvSpPr>
          <p:nvPr/>
        </p:nvSpPr>
        <p:spPr bwMode="auto">
          <a:xfrm>
            <a:off x="9612313" y="5549901"/>
            <a:ext cx="1065998" cy="39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b="1"/>
              <a:t>Enzyme</a:t>
            </a:r>
          </a:p>
        </p:txBody>
      </p:sp>
      <p:sp>
        <p:nvSpPr>
          <p:cNvPr id="6170" name="Arc 48"/>
          <p:cNvSpPr>
            <a:spLocks/>
          </p:cNvSpPr>
          <p:nvPr/>
        </p:nvSpPr>
        <p:spPr bwMode="auto">
          <a:xfrm>
            <a:off x="8575675" y="3330576"/>
            <a:ext cx="800100" cy="581025"/>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0"/>
                  <a:pt x="9655" y="13"/>
                  <a:pt x="21575" y="0"/>
                </a:cubicBezTo>
              </a:path>
              <a:path w="21600" h="21600" stroke="0" extrusionOk="0">
                <a:moveTo>
                  <a:pt x="0" y="21600"/>
                </a:moveTo>
                <a:cubicBezTo>
                  <a:pt x="0" y="9680"/>
                  <a:pt x="9655" y="13"/>
                  <a:pt x="21575" y="0"/>
                </a:cubicBezTo>
                <a:lnTo>
                  <a:pt x="21600" y="21600"/>
                </a:lnTo>
                <a:lnTo>
                  <a:pt x="0" y="21600"/>
                </a:lnTo>
                <a:close/>
              </a:path>
            </a:pathLst>
          </a:custGeom>
          <a:noFill/>
          <a:ln w="50800" cap="rnd">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useBgFill="1">
        <p:nvSpPr>
          <p:cNvPr id="6171" name="Oval 49"/>
          <p:cNvSpPr>
            <a:spLocks noChangeArrowheads="1"/>
          </p:cNvSpPr>
          <p:nvPr/>
        </p:nvSpPr>
        <p:spPr bwMode="auto">
          <a:xfrm>
            <a:off x="8574088" y="5386388"/>
            <a:ext cx="620712" cy="620712"/>
          </a:xfrm>
          <a:prstGeom prst="ellipse">
            <a:avLst/>
          </a:prstGeom>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6172" name="Rectangle 50"/>
          <p:cNvSpPr>
            <a:spLocks noChangeArrowheads="1"/>
          </p:cNvSpPr>
          <p:nvPr/>
        </p:nvSpPr>
        <p:spPr bwMode="auto">
          <a:xfrm>
            <a:off x="8023225" y="5630864"/>
            <a:ext cx="361950" cy="20637"/>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nvGrpSpPr>
          <p:cNvPr id="6173" name="Group 51"/>
          <p:cNvGrpSpPr>
            <a:grpSpLocks/>
          </p:cNvGrpSpPr>
          <p:nvPr/>
        </p:nvGrpSpPr>
        <p:grpSpPr bwMode="auto">
          <a:xfrm>
            <a:off x="8562975" y="4068764"/>
            <a:ext cx="908050" cy="949325"/>
            <a:chOff x="2882" y="1296"/>
            <a:chExt cx="964" cy="1008"/>
          </a:xfrm>
        </p:grpSpPr>
        <p:sp>
          <p:nvSpPr>
            <p:cNvPr id="6198" name="Oval 52"/>
            <p:cNvSpPr>
              <a:spLocks noChangeArrowheads="1"/>
            </p:cNvSpPr>
            <p:nvPr/>
          </p:nvSpPr>
          <p:spPr bwMode="auto">
            <a:xfrm>
              <a:off x="2986" y="1646"/>
              <a:ext cx="658" cy="658"/>
            </a:xfrm>
            <a:prstGeom prst="ellipse">
              <a:avLst/>
            </a:prstGeom>
            <a:solidFill>
              <a:schemeClr val="accent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99" name="Line 53"/>
            <p:cNvSpPr>
              <a:spLocks noChangeShapeType="1"/>
            </p:cNvSpPr>
            <p:nvPr/>
          </p:nvSpPr>
          <p:spPr bwMode="auto">
            <a:xfrm flipV="1">
              <a:off x="2882" y="1296"/>
              <a:ext cx="0" cy="63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00" name="Line 54"/>
            <p:cNvSpPr>
              <a:spLocks noChangeShapeType="1"/>
            </p:cNvSpPr>
            <p:nvPr/>
          </p:nvSpPr>
          <p:spPr bwMode="auto">
            <a:xfrm>
              <a:off x="2886" y="1300"/>
              <a:ext cx="95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01" name="Line 55"/>
            <p:cNvSpPr>
              <a:spLocks noChangeShapeType="1"/>
            </p:cNvSpPr>
            <p:nvPr/>
          </p:nvSpPr>
          <p:spPr bwMode="auto">
            <a:xfrm>
              <a:off x="3842" y="1304"/>
              <a:ext cx="0" cy="616"/>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02" name="Line 56"/>
            <p:cNvSpPr>
              <a:spLocks noChangeShapeType="1"/>
            </p:cNvSpPr>
            <p:nvPr/>
          </p:nvSpPr>
          <p:spPr bwMode="auto">
            <a:xfrm flipH="1">
              <a:off x="3646" y="1924"/>
              <a:ext cx="2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03" name="Line 57"/>
            <p:cNvSpPr>
              <a:spLocks noChangeShapeType="1"/>
            </p:cNvSpPr>
            <p:nvPr/>
          </p:nvSpPr>
          <p:spPr bwMode="auto">
            <a:xfrm>
              <a:off x="2886" y="1924"/>
              <a:ext cx="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6204" name="Rectangle 58"/>
            <p:cNvSpPr>
              <a:spLocks noChangeArrowheads="1"/>
            </p:cNvSpPr>
            <p:nvPr/>
          </p:nvSpPr>
          <p:spPr bwMode="auto">
            <a:xfrm>
              <a:off x="2887" y="1304"/>
              <a:ext cx="952" cy="616"/>
            </a:xfrm>
            <a:prstGeom prst="rect">
              <a:avLst/>
            </a:prstGeom>
            <a:solidFill>
              <a:schemeClr val="accent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205" name="Rectangle 59"/>
            <p:cNvSpPr>
              <a:spLocks noChangeArrowheads="1"/>
            </p:cNvSpPr>
            <p:nvPr/>
          </p:nvSpPr>
          <p:spPr bwMode="auto">
            <a:xfrm>
              <a:off x="2994" y="1897"/>
              <a:ext cx="642" cy="96"/>
            </a:xfrm>
            <a:prstGeom prst="rect">
              <a:avLst/>
            </a:prstGeom>
            <a:solidFill>
              <a:schemeClr val="accent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grpSp>
        <p:nvGrpSpPr>
          <p:cNvPr id="6174" name="Group 60"/>
          <p:cNvGrpSpPr>
            <a:grpSpLocks/>
          </p:cNvGrpSpPr>
          <p:nvPr/>
        </p:nvGrpSpPr>
        <p:grpSpPr bwMode="auto">
          <a:xfrm>
            <a:off x="7899401" y="4071939"/>
            <a:ext cx="669925" cy="985837"/>
            <a:chOff x="2179" y="1300"/>
            <a:chExt cx="711" cy="1046"/>
          </a:xfrm>
        </p:grpSpPr>
        <p:sp>
          <p:nvSpPr>
            <p:cNvPr id="6192" name="AutoShape 61"/>
            <p:cNvSpPr>
              <a:spLocks noChangeArrowheads="1"/>
            </p:cNvSpPr>
            <p:nvPr/>
          </p:nvSpPr>
          <p:spPr bwMode="auto">
            <a:xfrm>
              <a:off x="2415" y="1499"/>
              <a:ext cx="388" cy="847"/>
            </a:xfrm>
            <a:prstGeom prst="diamond">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93" name="AutoShape 62"/>
            <p:cNvSpPr>
              <a:spLocks noChangeArrowheads="1"/>
            </p:cNvSpPr>
            <p:nvPr/>
          </p:nvSpPr>
          <p:spPr bwMode="auto">
            <a:xfrm>
              <a:off x="2419" y="1526"/>
              <a:ext cx="380" cy="816"/>
            </a:xfrm>
            <a:prstGeom prst="diamond">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94" name="AutoShape 63"/>
            <p:cNvSpPr>
              <a:spLocks noChangeArrowheads="1"/>
            </p:cNvSpPr>
            <p:nvPr/>
          </p:nvSpPr>
          <p:spPr bwMode="auto">
            <a:xfrm>
              <a:off x="2419" y="1514"/>
              <a:ext cx="380" cy="816"/>
            </a:xfrm>
            <a:prstGeom prst="diamond">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95" name="AutoShape 64"/>
            <p:cNvSpPr>
              <a:spLocks noChangeArrowheads="1"/>
            </p:cNvSpPr>
            <p:nvPr/>
          </p:nvSpPr>
          <p:spPr bwMode="auto">
            <a:xfrm>
              <a:off x="2415" y="1499"/>
              <a:ext cx="388" cy="847"/>
            </a:xfrm>
            <a:prstGeom prst="diamond">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96" name="Rectangle 65"/>
            <p:cNvSpPr>
              <a:spLocks noChangeArrowheads="1"/>
            </p:cNvSpPr>
            <p:nvPr/>
          </p:nvSpPr>
          <p:spPr bwMode="auto">
            <a:xfrm>
              <a:off x="2179" y="1300"/>
              <a:ext cx="711" cy="618"/>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97" name="Rectangle 66"/>
            <p:cNvSpPr>
              <a:spLocks noChangeArrowheads="1"/>
            </p:cNvSpPr>
            <p:nvPr/>
          </p:nvSpPr>
          <p:spPr bwMode="auto">
            <a:xfrm>
              <a:off x="2417" y="1904"/>
              <a:ext cx="384" cy="21"/>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grpSp>
      <p:sp>
        <p:nvSpPr>
          <p:cNvPr id="6175" name="Text Box 67"/>
          <p:cNvSpPr txBox="1">
            <a:spLocks noChangeArrowheads="1"/>
          </p:cNvSpPr>
          <p:nvPr/>
        </p:nvSpPr>
        <p:spPr bwMode="auto">
          <a:xfrm>
            <a:off x="5700713" y="1416051"/>
            <a:ext cx="464872"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pPr>
            <a:r>
              <a:rPr lang="en-US" altLang="en-US" sz="4400" b="1">
                <a:latin typeface="Book Antiqua" panose="02040602050305030304" pitchFamily="18" charset="0"/>
              </a:rPr>
              <a:t>1</a:t>
            </a:r>
          </a:p>
        </p:txBody>
      </p:sp>
      <p:sp>
        <p:nvSpPr>
          <p:cNvPr id="6176" name="Text Box 68"/>
          <p:cNvSpPr txBox="1">
            <a:spLocks noChangeArrowheads="1"/>
          </p:cNvSpPr>
          <p:nvPr/>
        </p:nvSpPr>
        <p:spPr bwMode="auto">
          <a:xfrm>
            <a:off x="4495800" y="5184776"/>
            <a:ext cx="464872"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pPr>
            <a:r>
              <a:rPr lang="en-US" altLang="en-US" sz="4400" b="1">
                <a:latin typeface="Book Antiqua" panose="02040602050305030304" pitchFamily="18" charset="0"/>
              </a:rPr>
              <a:t>2</a:t>
            </a:r>
          </a:p>
        </p:txBody>
      </p:sp>
      <p:sp>
        <p:nvSpPr>
          <p:cNvPr id="6177" name="Text Box 69"/>
          <p:cNvSpPr txBox="1">
            <a:spLocks noChangeArrowheads="1"/>
          </p:cNvSpPr>
          <p:nvPr/>
        </p:nvSpPr>
        <p:spPr bwMode="auto">
          <a:xfrm>
            <a:off x="7010400" y="4699001"/>
            <a:ext cx="464872" cy="76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pPr>
            <a:r>
              <a:rPr lang="en-US" altLang="en-US" sz="4400" b="1">
                <a:latin typeface="Book Antiqua" panose="02040602050305030304" pitchFamily="18" charset="0"/>
              </a:rPr>
              <a:t>3</a:t>
            </a:r>
          </a:p>
        </p:txBody>
      </p:sp>
      <p:sp>
        <p:nvSpPr>
          <p:cNvPr id="514118" name="Rectangle 70"/>
          <p:cNvSpPr>
            <a:spLocks noGrp="1" noChangeArrowheads="1"/>
          </p:cNvSpPr>
          <p:nvPr>
            <p:ph type="title"/>
          </p:nvPr>
        </p:nvSpPr>
        <p:spPr>
          <a:xfrm>
            <a:off x="7540626" y="271464"/>
            <a:ext cx="2746375" cy="1176337"/>
          </a:xfrm>
        </p:spPr>
        <p:txBody>
          <a:bodyPr/>
          <a:lstStyle/>
          <a:p>
            <a:pPr>
              <a:defRPr/>
            </a:pPr>
            <a:r>
              <a:rPr lang="en-US" b="1" u="sng"/>
              <a:t>Enzymes</a:t>
            </a:r>
          </a:p>
        </p:txBody>
      </p:sp>
      <p:sp>
        <p:nvSpPr>
          <p:cNvPr id="6179" name="Rectangle 71"/>
          <p:cNvSpPr>
            <a:spLocks noGrp="1" noChangeArrowheads="1"/>
          </p:cNvSpPr>
          <p:nvPr>
            <p:ph type="body" idx="1"/>
          </p:nvPr>
        </p:nvSpPr>
        <p:spPr>
          <a:xfrm>
            <a:off x="7467601" y="1219201"/>
            <a:ext cx="3038475" cy="4181475"/>
          </a:xfrm>
        </p:spPr>
        <p:txBody>
          <a:bodyPr/>
          <a:lstStyle/>
          <a:p>
            <a:pPr marL="0" indent="0">
              <a:buNone/>
            </a:pPr>
            <a:r>
              <a:rPr lang="en-US" altLang="en-US"/>
              <a:t>Enzymes are organic catalysts.</a:t>
            </a:r>
          </a:p>
        </p:txBody>
      </p:sp>
      <p:sp>
        <p:nvSpPr>
          <p:cNvPr id="6180" name="Arc 72"/>
          <p:cNvSpPr>
            <a:spLocks/>
          </p:cNvSpPr>
          <p:nvPr/>
        </p:nvSpPr>
        <p:spPr bwMode="auto">
          <a:xfrm flipH="1">
            <a:off x="3332164" y="2281238"/>
            <a:ext cx="619125" cy="3873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1" name="Rectangle 73"/>
          <p:cNvSpPr>
            <a:spLocks noChangeArrowheads="1"/>
          </p:cNvSpPr>
          <p:nvPr/>
        </p:nvSpPr>
        <p:spPr bwMode="auto">
          <a:xfrm>
            <a:off x="7499351" y="5607051"/>
            <a:ext cx="2119313" cy="765175"/>
          </a:xfrm>
          <a:prstGeom prst="rect">
            <a:avLst/>
          </a:prstGeom>
          <a:solidFill>
            <a:schemeClr val="accent2"/>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CA" altLang="en-US" sz="1800"/>
          </a:p>
        </p:txBody>
      </p:sp>
      <p:sp useBgFill="1">
        <p:nvSpPr>
          <p:cNvPr id="6182" name="Oval 74"/>
          <p:cNvSpPr>
            <a:spLocks noChangeArrowheads="1"/>
          </p:cNvSpPr>
          <p:nvPr/>
        </p:nvSpPr>
        <p:spPr bwMode="auto">
          <a:xfrm>
            <a:off x="8512176" y="5314950"/>
            <a:ext cx="663575" cy="661988"/>
          </a:xfrm>
          <a:prstGeom prst="ellipse">
            <a:avLst/>
          </a:prstGeom>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6183" name="AutoShape 75"/>
          <p:cNvSpPr>
            <a:spLocks noChangeArrowheads="1"/>
          </p:cNvSpPr>
          <p:nvPr/>
        </p:nvSpPr>
        <p:spPr bwMode="auto">
          <a:xfrm>
            <a:off x="7921626" y="5173664"/>
            <a:ext cx="392113" cy="852487"/>
          </a:xfrm>
          <a:prstGeom prst="diamond">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useBgFill="1">
        <p:nvSpPr>
          <p:cNvPr id="6184" name="Rectangle 76"/>
          <p:cNvSpPr>
            <a:spLocks noChangeArrowheads="1"/>
          </p:cNvSpPr>
          <p:nvPr/>
        </p:nvSpPr>
        <p:spPr bwMode="auto">
          <a:xfrm>
            <a:off x="7924801" y="5581650"/>
            <a:ext cx="385763" cy="20638"/>
          </a:xfrm>
          <a:prstGeom prst="rect">
            <a:avLst/>
          </a:prstGeom>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CA" altLang="en-US"/>
          </a:p>
        </p:txBody>
      </p:sp>
      <p:sp>
        <p:nvSpPr>
          <p:cNvPr id="6187" name="Rectangle 1"/>
          <p:cNvSpPr>
            <a:spLocks noChangeArrowheads="1"/>
          </p:cNvSpPr>
          <p:nvPr/>
        </p:nvSpPr>
        <p:spPr bwMode="auto">
          <a:xfrm>
            <a:off x="3838575" y="2614614"/>
            <a:ext cx="241300" cy="204787"/>
          </a:xfrm>
          <a:prstGeom prst="rect">
            <a:avLst/>
          </a:prstGeom>
          <a:solidFill>
            <a:srgbClr val="FFFF00"/>
          </a:solidFill>
          <a:ln w="12700" algn="ctr">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188" name="Rectangle 79"/>
          <p:cNvSpPr>
            <a:spLocks noChangeArrowheads="1"/>
          </p:cNvSpPr>
          <p:nvPr/>
        </p:nvSpPr>
        <p:spPr bwMode="auto">
          <a:xfrm>
            <a:off x="3829050" y="6103939"/>
            <a:ext cx="241300" cy="204787"/>
          </a:xfrm>
          <a:prstGeom prst="rect">
            <a:avLst/>
          </a:prstGeom>
          <a:solidFill>
            <a:srgbClr val="FFFF00"/>
          </a:solidFill>
          <a:ln w="12700" algn="ctr">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189" name="Rectangle 80"/>
          <p:cNvSpPr>
            <a:spLocks noChangeArrowheads="1"/>
          </p:cNvSpPr>
          <p:nvPr/>
        </p:nvSpPr>
        <p:spPr bwMode="auto">
          <a:xfrm>
            <a:off x="9377363" y="5592763"/>
            <a:ext cx="241300" cy="203200"/>
          </a:xfrm>
          <a:prstGeom prst="rect">
            <a:avLst/>
          </a:prstGeom>
          <a:solidFill>
            <a:srgbClr val="FFFF00"/>
          </a:solidFill>
          <a:ln w="12700" algn="ctr">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190" name="TextBox 2"/>
          <p:cNvSpPr txBox="1">
            <a:spLocks noChangeArrowheads="1"/>
          </p:cNvSpPr>
          <p:nvPr/>
        </p:nvSpPr>
        <p:spPr bwMode="auto">
          <a:xfrm>
            <a:off x="4579938" y="2514600"/>
            <a:ext cx="24304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b="1" dirty="0">
                <a:solidFill>
                  <a:srgbClr val="FFFF00"/>
                </a:solidFill>
              </a:rPr>
              <a:t>Cofactor/Coenzyme</a:t>
            </a:r>
          </a:p>
        </p:txBody>
      </p:sp>
      <p:sp>
        <p:nvSpPr>
          <p:cNvPr id="6191" name="Left Arrow 3"/>
          <p:cNvSpPr>
            <a:spLocks noChangeArrowheads="1"/>
          </p:cNvSpPr>
          <p:nvPr/>
        </p:nvSpPr>
        <p:spPr bwMode="auto">
          <a:xfrm>
            <a:off x="4198938" y="2598738"/>
            <a:ext cx="381000" cy="220662"/>
          </a:xfrm>
          <a:prstGeom prst="leftArrow">
            <a:avLst>
              <a:gd name="adj1" fmla="val 50000"/>
              <a:gd name="adj2" fmla="val 49824"/>
            </a:avLst>
          </a:prstGeom>
          <a:solidFill>
            <a:srgbClr val="FFFF00"/>
          </a:solidFill>
          <a:ln w="12700" algn="ctr">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551878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F83C420-5A40-4FF9-9C2C-E0D19F12EBA1}" type="slidenum">
              <a:rPr lang="en-US" altLang="en-US" sz="1800"/>
              <a:pPr/>
              <a:t>8</a:t>
            </a:fld>
            <a:endParaRPr lang="en-US" altLang="en-US" sz="1800"/>
          </a:p>
        </p:txBody>
      </p:sp>
      <p:sp>
        <p:nvSpPr>
          <p:cNvPr id="415747" name="Rectangle 3"/>
          <p:cNvSpPr>
            <a:spLocks noGrp="1" noChangeArrowheads="1"/>
          </p:cNvSpPr>
          <p:nvPr>
            <p:ph type="title"/>
          </p:nvPr>
        </p:nvSpPr>
        <p:spPr/>
        <p:txBody>
          <a:bodyPr/>
          <a:lstStyle/>
          <a:p>
            <a:pPr>
              <a:defRPr/>
            </a:pPr>
            <a:r>
              <a:rPr lang="en-US"/>
              <a:t>Induced Fit Theory – Most current</a:t>
            </a:r>
          </a:p>
        </p:txBody>
      </p:sp>
      <p:sp>
        <p:nvSpPr>
          <p:cNvPr id="8196" name="Rectangle 4"/>
          <p:cNvSpPr>
            <a:spLocks noGrp="1" noChangeArrowheads="1"/>
          </p:cNvSpPr>
          <p:nvPr>
            <p:ph type="body" idx="1"/>
          </p:nvPr>
        </p:nvSpPr>
        <p:spPr>
          <a:xfrm>
            <a:off x="1524000" y="1143001"/>
            <a:ext cx="6248400" cy="4714875"/>
          </a:xfrm>
        </p:spPr>
        <p:txBody>
          <a:bodyPr>
            <a:normAutofit fontScale="92500" lnSpcReduction="10000"/>
          </a:bodyPr>
          <a:lstStyle/>
          <a:p>
            <a:r>
              <a:rPr lang="en-US" altLang="en-US" dirty="0"/>
              <a:t>An enzyme-substrate complex forms when the enzyme’s active site binds with the substrate like a key fitting a lock.</a:t>
            </a:r>
          </a:p>
          <a:p>
            <a:r>
              <a:rPr lang="en-US" altLang="en-US" dirty="0"/>
              <a:t>The substrate molecule does not fit exactly in the active site. This induces a change in the enzymes conformation (shape) to make a closer fit.</a:t>
            </a:r>
          </a:p>
          <a:p>
            <a:r>
              <a:rPr lang="en-US" altLang="en-US" dirty="0"/>
              <a:t>After the reaction, the products are released and the enzyme returns to its normal shape.</a:t>
            </a:r>
          </a:p>
          <a:p>
            <a:r>
              <a:rPr lang="en-US" altLang="en-US" dirty="0"/>
              <a:t>Only a small amount of enzyme is needed because they can be used repeatedly.</a:t>
            </a:r>
          </a:p>
        </p:txBody>
      </p:sp>
      <p:pic>
        <p:nvPicPr>
          <p:cNvPr id="8197" name="Picture 8" descr="http://upload.wikimedia.org/wikibooks/en/e/ee/Induced-fit_mode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7213" y="1918494"/>
            <a:ext cx="3276600" cy="316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474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92313" y="0"/>
            <a:ext cx="8229600" cy="1143000"/>
          </a:xfrm>
        </p:spPr>
        <p:txBody>
          <a:bodyPr/>
          <a:lstStyle/>
          <a:p>
            <a:r>
              <a:rPr lang="en-SG" altLang="en-US" b="1">
                <a:latin typeface="Calibri" panose="020F0502020204030204" pitchFamily="34" charset="0"/>
              </a:rPr>
              <a:t>Mode of Action </a:t>
            </a:r>
          </a:p>
        </p:txBody>
      </p:sp>
      <p:sp>
        <p:nvSpPr>
          <p:cNvPr id="29700" name="Rectangle 4"/>
          <p:cNvSpPr>
            <a:spLocks noChangeArrowheads="1"/>
          </p:cNvSpPr>
          <p:nvPr/>
        </p:nvSpPr>
        <p:spPr bwMode="auto">
          <a:xfrm>
            <a:off x="2063751" y="2924175"/>
            <a:ext cx="8640763"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800100" indent="-342900">
              <a:defRPr>
                <a:solidFill>
                  <a:schemeClr val="tx1"/>
                </a:solidFill>
                <a:latin typeface="Arial" panose="020B0604020202020204" pitchFamily="34" charset="0"/>
                <a:cs typeface="Arial" panose="020B0604020202020204" pitchFamily="34" charset="0"/>
              </a:defRPr>
            </a:lvl2pPr>
            <a:lvl3pPr marL="1257300" indent="-342900">
              <a:defRPr>
                <a:solidFill>
                  <a:schemeClr val="tx1"/>
                </a:solidFill>
                <a:latin typeface="Arial" panose="020B0604020202020204" pitchFamily="34" charset="0"/>
                <a:cs typeface="Arial" panose="020B0604020202020204" pitchFamily="34" charset="0"/>
              </a:defRPr>
            </a:lvl3pPr>
            <a:lvl4pPr marL="1714500" indent="-342900">
              <a:defRPr>
                <a:solidFill>
                  <a:schemeClr val="tx1"/>
                </a:solidFill>
                <a:latin typeface="Arial" panose="020B0604020202020204" pitchFamily="34" charset="0"/>
                <a:cs typeface="Arial" panose="020B0604020202020204" pitchFamily="34" charset="0"/>
              </a:defRPr>
            </a:lvl4pPr>
            <a:lvl5pPr marL="2171700" indent="-342900">
              <a:defRPr>
                <a:solidFill>
                  <a:schemeClr val="tx1"/>
                </a:solidFill>
                <a:latin typeface="Arial" panose="020B060402020202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Tx/>
              <a:buChar char="•"/>
            </a:pPr>
            <a:endParaRPr lang="en-SG" altLang="en-US" sz="2800">
              <a:latin typeface="Calibri" panose="020F0502020204030204" pitchFamily="34" charset="0"/>
            </a:endParaRPr>
          </a:p>
          <a:p>
            <a:endParaRPr lang="en-US" altLang="en-US" sz="2800" b="1" u="sng">
              <a:latin typeface="Calibri" panose="020F0502020204030204" pitchFamily="34" charset="0"/>
            </a:endParaRPr>
          </a:p>
          <a:p>
            <a:r>
              <a:rPr lang="en-US" altLang="en-US" sz="2800" b="1" u="sng">
                <a:latin typeface="Calibri" panose="020F0502020204030204" pitchFamily="34" charset="0"/>
              </a:rPr>
              <a:t>Substrate</a:t>
            </a:r>
            <a:r>
              <a:rPr lang="en-US" altLang="en-US" sz="2800" u="sng">
                <a:latin typeface="Calibri" panose="020F0502020204030204" pitchFamily="34" charset="0"/>
              </a:rPr>
              <a:t> </a:t>
            </a:r>
            <a:r>
              <a:rPr lang="en-US" altLang="en-US" sz="2800">
                <a:latin typeface="Calibri" panose="020F0502020204030204" pitchFamily="34" charset="0"/>
              </a:rPr>
              <a:t>fits in the enzyme active site,</a:t>
            </a:r>
          </a:p>
          <a:p>
            <a:r>
              <a:rPr lang="en-US" altLang="en-US" sz="2800">
                <a:latin typeface="Calibri" panose="020F0502020204030204" pitchFamily="34" charset="0"/>
              </a:rPr>
              <a:t>just like a key fits into a lock.  </a:t>
            </a:r>
          </a:p>
          <a:p>
            <a:endParaRPr lang="en-US" altLang="en-US" sz="2800">
              <a:latin typeface="Calibri" panose="020F0502020204030204" pitchFamily="34" charset="0"/>
            </a:endParaRPr>
          </a:p>
          <a:p>
            <a:r>
              <a:rPr lang="en-US" altLang="en-US" sz="2800">
                <a:latin typeface="Calibri" panose="020F0502020204030204" pitchFamily="34" charset="0"/>
              </a:rPr>
              <a:t>An</a:t>
            </a:r>
            <a:r>
              <a:rPr lang="en-US" altLang="en-US" sz="2800" b="1" u="sng">
                <a:latin typeface="Calibri" panose="020F0502020204030204" pitchFamily="34" charset="0"/>
              </a:rPr>
              <a:t> enzyme-substrate </a:t>
            </a:r>
            <a:r>
              <a:rPr lang="en-US" altLang="en-US" sz="2800">
                <a:latin typeface="Calibri" panose="020F0502020204030204" pitchFamily="34" charset="0"/>
              </a:rPr>
              <a:t>complex is formed. </a:t>
            </a:r>
          </a:p>
          <a:p>
            <a:endParaRPr lang="en-US" altLang="en-US" sz="2800">
              <a:latin typeface="Calibri" panose="020F0502020204030204" pitchFamily="34" charset="0"/>
            </a:endParaRPr>
          </a:p>
          <a:p>
            <a:r>
              <a:rPr lang="en-US" altLang="en-US" sz="2800">
                <a:latin typeface="Calibri" panose="020F0502020204030204" pitchFamily="34" charset="0"/>
              </a:rPr>
              <a:t>Chemical reactions occur at the active site and </a:t>
            </a:r>
            <a:r>
              <a:rPr lang="en-US" altLang="en-US" sz="2800" b="1" u="sng">
                <a:latin typeface="Calibri" panose="020F0502020204030204" pitchFamily="34" charset="0"/>
              </a:rPr>
              <a:t>products</a:t>
            </a:r>
            <a:r>
              <a:rPr lang="en-US" altLang="en-US" sz="2800">
                <a:latin typeface="Calibri" panose="020F0502020204030204" pitchFamily="34" charset="0"/>
              </a:rPr>
              <a:t> are formed.</a:t>
            </a:r>
            <a:endParaRPr lang="en-SG" altLang="en-US" sz="2800">
              <a:latin typeface="Calibri" panose="020F0502020204030204" pitchFamily="34" charset="0"/>
            </a:endParaRPr>
          </a:p>
          <a:p>
            <a:pPr eaLnBrk="0" hangingPunct="0">
              <a:buFontTx/>
              <a:buChar char="•"/>
            </a:pPr>
            <a:endParaRPr lang="en-SG" altLang="en-US" sz="2800"/>
          </a:p>
        </p:txBody>
      </p:sp>
      <p:pic>
        <p:nvPicPr>
          <p:cNvPr id="29708" name="Picture 1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73388" y="1052514"/>
            <a:ext cx="5715000" cy="2809875"/>
          </a:xfrm>
          <a:noFill/>
          <a:ln/>
        </p:spPr>
      </p:pic>
    </p:spTree>
    <p:extLst>
      <p:ext uri="{BB962C8B-B14F-4D97-AF65-F5344CB8AC3E}">
        <p14:creationId xmlns:p14="http://schemas.microsoft.com/office/powerpoint/2010/main" val="2844448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TotalTime>
  <Words>2025</Words>
  <Application>Microsoft Office PowerPoint</Application>
  <PresentationFormat>Widescreen</PresentationFormat>
  <Paragraphs>377</Paragraphs>
  <Slides>47</Slides>
  <Notes>36</Notes>
  <HiddenSlides>1</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47</vt:i4>
      </vt:variant>
    </vt:vector>
  </HeadingPairs>
  <TitlesOfParts>
    <vt:vector size="59" baseType="lpstr">
      <vt:lpstr>宋体</vt:lpstr>
      <vt:lpstr>Arial</vt:lpstr>
      <vt:lpstr>Book Antiqua</vt:lpstr>
      <vt:lpstr>Calibri</vt:lpstr>
      <vt:lpstr>Calibri Light</vt:lpstr>
      <vt:lpstr>Comic Sans MS</vt:lpstr>
      <vt:lpstr>Helvetica</vt:lpstr>
      <vt:lpstr>Symbol</vt:lpstr>
      <vt:lpstr>Times</vt:lpstr>
      <vt:lpstr>Times New Roman</vt:lpstr>
      <vt:lpstr>Wingdings</vt:lpstr>
      <vt:lpstr>Office Theme</vt:lpstr>
      <vt:lpstr>What are enzymes?</vt:lpstr>
      <vt:lpstr>Function of Enzymes</vt:lpstr>
      <vt:lpstr>PowerPoint Presentation</vt:lpstr>
      <vt:lpstr>PowerPoint Presentation</vt:lpstr>
      <vt:lpstr>Characteristics of Enzymes</vt:lpstr>
      <vt:lpstr>PowerPoint Presentation</vt:lpstr>
      <vt:lpstr>Enzymes</vt:lpstr>
      <vt:lpstr>Induced Fit Theory – Most current</vt:lpstr>
      <vt:lpstr>Mode of Action </vt:lpstr>
      <vt:lpstr>Rate of Reaction</vt:lpstr>
      <vt:lpstr>Enzyme Concentration</vt:lpstr>
      <vt:lpstr>Effect of Temperature on Enzyme Activity</vt:lpstr>
      <vt:lpstr>Temperature</vt:lpstr>
      <vt:lpstr>Denaturation</vt:lpstr>
      <vt:lpstr>Effect of pH on enzyme activity</vt:lpstr>
      <vt:lpstr>Metabolic Pathways and Enzymes</vt:lpstr>
      <vt:lpstr>Metabolic Pathways</vt:lpstr>
      <vt:lpstr>A Cyclic Metabolic Pathway</vt:lpstr>
      <vt:lpstr>Regulation of Enzymes</vt:lpstr>
      <vt:lpstr>Regulation of Enzymes</vt:lpstr>
      <vt:lpstr>Competitive Inhibition</vt:lpstr>
      <vt:lpstr>Competitive Inhibition</vt:lpstr>
      <vt:lpstr>Noncompetitive Inhibition</vt:lpstr>
      <vt:lpstr>Noncompetitive Inhibition</vt:lpstr>
      <vt:lpstr>Feedback Inhibition</vt:lpstr>
      <vt:lpstr>Feedback Inhibition</vt:lpstr>
      <vt:lpstr>Feedback Inhibition</vt:lpstr>
      <vt:lpstr>Feedback Inhibition</vt:lpstr>
      <vt:lpstr>ENZYME INHIBITION</vt:lpstr>
      <vt:lpstr>Inhibitors</vt:lpstr>
      <vt:lpstr>The effect of enzyme inhibition</vt:lpstr>
      <vt:lpstr>The effect of enzyme inhibition</vt:lpstr>
      <vt:lpstr>The effect of enzyme inhibition</vt:lpstr>
      <vt:lpstr>The effect of enzyme inhibition</vt:lpstr>
      <vt:lpstr>The effect of enzyme inhibition</vt:lpstr>
      <vt:lpstr>Applications of inhibitors</vt:lpstr>
      <vt:lpstr>Enzyme pathways</vt:lpstr>
      <vt:lpstr>End point inhibition</vt:lpstr>
      <vt:lpstr>Example: Phosphofructokinase and ATP </vt:lpstr>
      <vt:lpstr>ATP is the end point</vt:lpstr>
      <vt:lpstr>The switch: Allosteric inhibition </vt:lpstr>
      <vt:lpstr>Switching off</vt:lpstr>
      <vt:lpstr>The allosteric site the enzyme “on-off” switch</vt:lpstr>
      <vt:lpstr>A change in shape</vt:lpstr>
      <vt:lpstr>Negative feedback is achieved</vt:lpstr>
      <vt:lpstr>Phosphofructokinase </vt:lpstr>
      <vt:lpstr>Phosphofructokinase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enzymes?</dc:title>
  <dc:creator>Asif</dc:creator>
  <cp:lastModifiedBy>Dr. Asif</cp:lastModifiedBy>
  <cp:revision>6</cp:revision>
  <dcterms:created xsi:type="dcterms:W3CDTF">2016-03-09T09:14:37Z</dcterms:created>
  <dcterms:modified xsi:type="dcterms:W3CDTF">2017-03-20T06:40:08Z</dcterms:modified>
</cp:coreProperties>
</file>