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2" r:id="rId7"/>
    <p:sldId id="261" r:id="rId8"/>
    <p:sldId id="260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C0DD3-AA16-4211-8BB2-15FA49C6DEF5}" type="datetimeFigureOut">
              <a:rPr lang="en-US" smtClean="0"/>
              <a:t>10-Oct-19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FE9E1-63BE-4C71-8159-E68388F6E1C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9924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C0DD3-AA16-4211-8BB2-15FA49C6DEF5}" type="datetimeFigureOut">
              <a:rPr lang="en-US" smtClean="0"/>
              <a:t>10-Oct-19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FE9E1-63BE-4C71-8159-E68388F6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98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C0DD3-AA16-4211-8BB2-15FA49C6DEF5}" type="datetimeFigureOut">
              <a:rPr lang="en-US" smtClean="0"/>
              <a:t>10-Oct-19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FE9E1-63BE-4C71-8159-E68388F6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151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C0DD3-AA16-4211-8BB2-15FA49C6DEF5}" type="datetimeFigureOut">
              <a:rPr lang="en-US" smtClean="0"/>
              <a:t>10-Oct-19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FE9E1-63BE-4C71-8159-E68388F6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978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C0DD3-AA16-4211-8BB2-15FA49C6DEF5}" type="datetimeFigureOut">
              <a:rPr lang="en-US" smtClean="0"/>
              <a:t>10-Oct-19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FE9E1-63BE-4C71-8159-E68388F6E1C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8853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C0DD3-AA16-4211-8BB2-15FA49C6DEF5}" type="datetimeFigureOut">
              <a:rPr lang="en-US" smtClean="0"/>
              <a:t>10-Oct-19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FE9E1-63BE-4C71-8159-E68388F6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124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C0DD3-AA16-4211-8BB2-15FA49C6DEF5}" type="datetimeFigureOut">
              <a:rPr lang="en-US" smtClean="0"/>
              <a:t>10-Oct-19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FE9E1-63BE-4C71-8159-E68388F6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806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C0DD3-AA16-4211-8BB2-15FA49C6DEF5}" type="datetimeFigureOut">
              <a:rPr lang="en-US" smtClean="0"/>
              <a:t>10-Oct-19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FE9E1-63BE-4C71-8159-E68388F6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795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C0DD3-AA16-4211-8BB2-15FA49C6DEF5}" type="datetimeFigureOut">
              <a:rPr lang="en-US" smtClean="0"/>
              <a:t>10-Oct-19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FE9E1-63BE-4C71-8159-E68388F6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707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67C0DD3-AA16-4211-8BB2-15FA49C6DEF5}" type="datetimeFigureOut">
              <a:rPr lang="en-US" smtClean="0"/>
              <a:t>10-Oct-19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8FE9E1-63BE-4C71-8159-E68388F6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608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C0DD3-AA16-4211-8BB2-15FA49C6DEF5}" type="datetimeFigureOut">
              <a:rPr lang="en-US" smtClean="0"/>
              <a:t>10-Oct-19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FE9E1-63BE-4C71-8159-E68388F6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53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67C0DD3-AA16-4211-8BB2-15FA49C6DEF5}" type="datetimeFigureOut">
              <a:rPr lang="en-US" smtClean="0"/>
              <a:t>10-Oct-19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D8FE9E1-63BE-4C71-8159-E68388F6E1C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9179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1850" y="193183"/>
            <a:ext cx="10515600" cy="3876542"/>
          </a:xfrm>
        </p:spPr>
        <p:txBody>
          <a:bodyPr/>
          <a:lstStyle/>
          <a:p>
            <a:r>
              <a:rPr lang="en-US" b="1" dirty="0" smtClean="0">
                <a:latin typeface="+mn-lt"/>
              </a:rPr>
              <a:t>COLLECTION OF LITERATURE</a:t>
            </a:r>
            <a:endParaRPr lang="en-US" b="1" dirty="0">
              <a:latin typeface="+mn-lt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1850" y="5112913"/>
            <a:ext cx="10515600" cy="976737"/>
          </a:xfrm>
        </p:spPr>
        <p:txBody>
          <a:bodyPr/>
          <a:lstStyle/>
          <a:p>
            <a:r>
              <a:rPr lang="en-US" dirty="0" smtClean="0"/>
              <a:t>               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99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57815"/>
            <a:ext cx="10058400" cy="1310377"/>
          </a:xfrm>
        </p:spPr>
        <p:txBody>
          <a:bodyPr/>
          <a:lstStyle/>
          <a:p>
            <a:r>
              <a:rPr lang="en-US" b="1" dirty="0" smtClean="0"/>
              <a:t>Book Search Procedure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Libraries are an important source and contain thousands of books.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All books in library are catalogued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Essential data placed on </a:t>
            </a:r>
            <a:r>
              <a:rPr lang="en-US" sz="2400" b="1" dirty="0" smtClean="0"/>
              <a:t>index cards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b="1" dirty="0" smtClean="0"/>
              <a:t>Three types of cards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Title catalogue card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Subject catalogue card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Author catalogue card</a:t>
            </a:r>
          </a:p>
          <a:p>
            <a:pPr marL="0" indent="0">
              <a:buNone/>
            </a:pPr>
            <a:r>
              <a:rPr lang="en-US" sz="2400" dirty="0" smtClean="0"/>
              <a:t>Books can be searched easily if authors, subject and titles are known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8500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785611"/>
            <a:ext cx="10058400" cy="508348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Most libraries have computerized index, subject and title cards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T</a:t>
            </a:r>
            <a:r>
              <a:rPr lang="en-US" sz="2800" dirty="0" smtClean="0"/>
              <a:t>o search for a book these cards need to be scanned through computer in library or online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E.g. When the word ‘food’ is fed to PC then it shows all the books related to food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To be more specific about the title we have to add some extra words with it e.g. ‘freezing’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Once book is selected then further information is looked for in the content section of book located at the start of index at end</a:t>
            </a:r>
          </a:p>
        </p:txBody>
      </p:sp>
    </p:spTree>
    <p:extLst>
      <p:ext uri="{BB962C8B-B14F-4D97-AF65-F5344CB8AC3E}">
        <p14:creationId xmlns:p14="http://schemas.microsoft.com/office/powerpoint/2010/main" val="24012685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Journals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Journals are published by the scientific societies or by publishing houses.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Society members receive a copy free of cost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Commercial journals are costly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They may contain review or research articles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Review articles give overall picture of subject while research articles provide results of latest findings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In Pakistan 66 journals are published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Some journals are specific for some disciplines and some are wide in range </a:t>
            </a:r>
          </a:p>
        </p:txBody>
      </p:sp>
    </p:spTree>
    <p:extLst>
      <p:ext uri="{BB962C8B-B14F-4D97-AF65-F5344CB8AC3E}">
        <p14:creationId xmlns:p14="http://schemas.microsoft.com/office/powerpoint/2010/main" val="33567510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Journals…..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305318"/>
            <a:ext cx="10058400" cy="3563776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Examples: </a:t>
            </a:r>
            <a:r>
              <a:rPr lang="en-US" sz="2800" dirty="0" smtClean="0"/>
              <a:t>Asian Journal of Plant Sciences</a:t>
            </a:r>
          </a:p>
          <a:p>
            <a:r>
              <a:rPr lang="en-US" sz="2800" dirty="0" smtClean="0"/>
              <a:t>Journal of Agricultural Research</a:t>
            </a:r>
          </a:p>
          <a:p>
            <a:r>
              <a:rPr lang="en-US" sz="2800" dirty="0" smtClean="0"/>
              <a:t>Pakistan journal of food sciences</a:t>
            </a:r>
          </a:p>
          <a:p>
            <a:r>
              <a:rPr lang="en-US" sz="2800" dirty="0" smtClean="0"/>
              <a:t>Pakistan Journal of Scientific and Industrial Research</a:t>
            </a:r>
          </a:p>
          <a:p>
            <a:r>
              <a:rPr lang="en-US" sz="2800" dirty="0" smtClean="0"/>
              <a:t>Pakistan Veterinary Journal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175961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Journal Search Procedure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240924"/>
            <a:ext cx="10058400" cy="362817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All libraries contain list of journals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Articles in veterinary might also appear in biological journals along with veterinary journals etc.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Every issue of journal contain a contents page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Most journals provide author and subject index in last issue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To save time, author or subject indexes are used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01021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+mn-lt"/>
              </a:rPr>
              <a:t>Author index</a:t>
            </a:r>
            <a:endParaRPr lang="en-US" sz="32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If author is known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It gives author names, issue and page numbers</a:t>
            </a:r>
          </a:p>
          <a:p>
            <a:pPr marL="0" indent="0">
              <a:buNone/>
            </a:pPr>
            <a:r>
              <a:rPr lang="en-US" sz="3200" b="1" dirty="0" smtClean="0"/>
              <a:t> Subject index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Useful to consult when no literature is on hand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Look for key words in topics of research and search subject index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If article is being published in that article then it will give the page and issue number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058716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+mn-lt"/>
              </a:rPr>
              <a:t>Table of contents</a:t>
            </a:r>
            <a:endParaRPr lang="en-US" sz="32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Only when no author or subject is known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Located at the beginning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All articles of interest should be photocopied.</a:t>
            </a:r>
          </a:p>
          <a:p>
            <a:pPr marL="0" indent="0">
              <a:buNone/>
            </a:pPr>
            <a:r>
              <a:rPr lang="en-US" sz="2800" dirty="0" smtClean="0"/>
              <a:t>If someone want to study more work related to that topic then he should look for the references at the end of that article</a:t>
            </a:r>
          </a:p>
        </p:txBody>
      </p:sp>
    </p:spTree>
    <p:extLst>
      <p:ext uri="{BB962C8B-B14F-4D97-AF65-F5344CB8AC3E}">
        <p14:creationId xmlns:p14="http://schemas.microsoft.com/office/powerpoint/2010/main" val="23000105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Abstract Journals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Some  abstracting services are devoted in part of wholly to the publication of abstracts and reviews.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Abstracts in other languages are also translated and published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All are classified into sections and subsections</a:t>
            </a:r>
          </a:p>
          <a:p>
            <a:pPr marL="0" indent="0">
              <a:buNone/>
            </a:pPr>
            <a:r>
              <a:rPr lang="en-US" sz="2400" dirty="0" smtClean="0"/>
              <a:t>E.g. Food Science and technology Abstracts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Index </a:t>
            </a:r>
            <a:r>
              <a:rPr lang="en-US" sz="2400" dirty="0" err="1" smtClean="0"/>
              <a:t>Medicus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Tropical Diseases Bulletin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The Veterinary Bulletin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294806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Abstract Search Procedure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150772"/>
            <a:ext cx="10058400" cy="371832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Search must be systematic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Look for subject or author indexes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If the abstract appears in that journal then abstract number is shown against the entry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Note down digits that correspond to the research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E.g. 5 T 15 is the number given then search for it in the issue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If abstract is not enough then request for a full article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994481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Current Contents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86376"/>
            <a:ext cx="10058400" cy="378271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Published weekly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Gives table of contents of huge no. of journals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Available in libraries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Information includes author, address, title of publication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Useful for knowing recent publications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4974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Scientific literature is essential for every write up whether it is assignment, article, thesis, report, project or anything else</a:t>
            </a:r>
          </a:p>
          <a:p>
            <a:endParaRPr lang="en-US" sz="3200" dirty="0"/>
          </a:p>
          <a:p>
            <a:endParaRPr lang="en-US" sz="3200" dirty="0" smtClean="0"/>
          </a:p>
          <a:p>
            <a:r>
              <a:rPr lang="en-US" sz="3200" dirty="0" smtClean="0"/>
              <a:t>Two sources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Printed source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Electronic source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410739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Thesis &amp; Dissertations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It is an outcome of a research for the award of Master’s or Doctoral degrees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Many institutes publish their abstracts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E.g. Dissertation Abstract in USA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In Pakistan thesis and dissertations often remain unpublished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But journal articles are prepared from these thesis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HEC has computerized record of PhD dissertations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Search for keywords, author or year of submission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51839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97498"/>
          </a:xfrm>
        </p:spPr>
        <p:txBody>
          <a:bodyPr/>
          <a:lstStyle/>
          <a:p>
            <a:r>
              <a:rPr lang="en-US" b="1" dirty="0" smtClean="0">
                <a:latin typeface="+mn-lt"/>
              </a:rPr>
              <a:t>Printed Sources</a:t>
            </a:r>
            <a:endParaRPr lang="en-US" b="1" dirty="0">
              <a:latin typeface="+mn-lt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200" dirty="0" smtClean="0"/>
              <a:t>Books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 smtClean="0"/>
              <a:t>Periodicals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 smtClean="0"/>
              <a:t>Journals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 smtClean="0"/>
              <a:t>Abstracts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 smtClean="0"/>
              <a:t>Newspapers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 smtClean="0"/>
              <a:t>Magazines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76816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Books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Various types of books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Monographs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Proceedings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Reference books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Textbooks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Trade books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39160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Monographs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These are written by scientists for scientists on particular topics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Detailed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Highly technical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Usually equivalent to long review article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Multi-authored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92732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Proceedings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These are conference reports and a form of monographs in which several scientists present their views on a particular subject in a symposium, congress, workshop etc.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Often review papers or reports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Either edited or unedited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Published in conference proceedings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38280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Book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Reference book are much broader than that of monograph.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These contain facts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Consulted for specific topics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Compiled from data in journals into variety of handbooks and encyclopedia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E.g. Handbook of chemistry and physics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78281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Encyclopedia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It is an information bank and provide authentic description on every topic.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Published regularly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Updated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All information in alphabetical order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Index available in last volume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E.g. Encyclopedia Americana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56276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46738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Textbooks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236372"/>
            <a:ext cx="10058400" cy="463272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They cover a broad subject according to the curriculum of a particular discipline.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In simple and non-technical language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Technical terms defined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Meant for students</a:t>
            </a:r>
          </a:p>
          <a:p>
            <a:pPr marL="0" indent="0">
              <a:buNone/>
            </a:pPr>
            <a:r>
              <a:rPr lang="en-US" sz="3200" b="1" dirty="0"/>
              <a:t>Trade </a:t>
            </a:r>
            <a:r>
              <a:rPr lang="en-US" sz="3200" b="1" dirty="0" smtClean="0"/>
              <a:t>Books</a:t>
            </a:r>
          </a:p>
          <a:p>
            <a:r>
              <a:rPr lang="en-US" sz="2400" dirty="0"/>
              <a:t>These are science publications that a general reader can understand.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Educative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Easy language</a:t>
            </a:r>
          </a:p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71709202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140</TotalTime>
  <Words>831</Words>
  <Application>Microsoft Office PowerPoint</Application>
  <PresentationFormat>Widescreen</PresentationFormat>
  <Paragraphs>133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Calibri</vt:lpstr>
      <vt:lpstr>Calibri Light</vt:lpstr>
      <vt:lpstr>Wingdings</vt:lpstr>
      <vt:lpstr>Retrospect</vt:lpstr>
      <vt:lpstr>COLLECTION OF LITERATURE</vt:lpstr>
      <vt:lpstr>Introduction</vt:lpstr>
      <vt:lpstr>Printed Sources</vt:lpstr>
      <vt:lpstr>Books</vt:lpstr>
      <vt:lpstr>Monographs</vt:lpstr>
      <vt:lpstr>Proceedings</vt:lpstr>
      <vt:lpstr>Reference Book</vt:lpstr>
      <vt:lpstr>Encyclopedia</vt:lpstr>
      <vt:lpstr>Textbooks</vt:lpstr>
      <vt:lpstr>Book Search Procedure</vt:lpstr>
      <vt:lpstr>             </vt:lpstr>
      <vt:lpstr>Journals</vt:lpstr>
      <vt:lpstr>Journals…..</vt:lpstr>
      <vt:lpstr>Journal Search Procedure</vt:lpstr>
      <vt:lpstr>Author index</vt:lpstr>
      <vt:lpstr>Table of contents</vt:lpstr>
      <vt:lpstr>Abstract Journals</vt:lpstr>
      <vt:lpstr>Abstract Search Procedure</vt:lpstr>
      <vt:lpstr>Current Contents</vt:lpstr>
      <vt:lpstr>Thesis &amp; Dissertations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COLLECTION OF LITERATURE</dc:title>
  <dc:creator>Prof Dr. Asif Ahmad</dc:creator>
  <cp:lastModifiedBy>Prof Dr. Asif Ahmad</cp:lastModifiedBy>
  <cp:revision>16</cp:revision>
  <dcterms:created xsi:type="dcterms:W3CDTF">2019-10-10T11:21:15Z</dcterms:created>
  <dcterms:modified xsi:type="dcterms:W3CDTF">2019-10-10T13:42:08Z</dcterms:modified>
</cp:coreProperties>
</file>