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84" r:id="rId4"/>
    <p:sldId id="287" r:id="rId5"/>
    <p:sldId id="298" r:id="rId6"/>
    <p:sldId id="288" r:id="rId7"/>
    <p:sldId id="289" r:id="rId8"/>
    <p:sldId id="285" r:id="rId9"/>
    <p:sldId id="286" r:id="rId10"/>
    <p:sldId id="293" r:id="rId11"/>
    <p:sldId id="290" r:id="rId12"/>
    <p:sldId id="291" r:id="rId13"/>
    <p:sldId id="292" r:id="rId14"/>
    <p:sldId id="294" r:id="rId15"/>
    <p:sldId id="295" r:id="rId16"/>
    <p:sldId id="296" r:id="rId17"/>
    <p:sldId id="297" r:id="rId18"/>
    <p:sldId id="267" r:id="rId19"/>
    <p:sldId id="268" r:id="rId20"/>
    <p:sldId id="269" r:id="rId21"/>
    <p:sldId id="274" r:id="rId22"/>
    <p:sldId id="275" r:id="rId23"/>
    <p:sldId id="276" r:id="rId24"/>
    <p:sldId id="277" r:id="rId25"/>
    <p:sldId id="278" r:id="rId26"/>
    <p:sldId id="279" r:id="rId27"/>
    <p:sldId id="280" r:id="rId28"/>
    <p:sldId id="281" r:id="rId29"/>
    <p:sldId id="282" r:id="rId30"/>
    <p:sldId id="299" r:id="rId31"/>
    <p:sldId id="283" r:id="rId32"/>
    <p:sldId id="300" r:id="rId33"/>
    <p:sldId id="301" r:id="rId34"/>
    <p:sldId id="302" r:id="rId35"/>
    <p:sldId id="3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322F7-D419-4C47-A72F-CAB0FDB1B914}" type="datetimeFigureOut">
              <a:rPr lang="en-US" smtClean="0"/>
              <a:t>3/28/2017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C4FAD-855C-4DA1-8B69-760DDE69CD14}" type="slidenum">
              <a:rPr lang="en-US" smtClean="0"/>
              <a:t>‹#›</a:t>
            </a:fld>
            <a:endParaRPr lang="en-US"/>
          </a:p>
        </p:txBody>
      </p:sp>
    </p:spTree>
    <p:extLst>
      <p:ext uri="{BB962C8B-B14F-4D97-AF65-F5344CB8AC3E}">
        <p14:creationId xmlns:p14="http://schemas.microsoft.com/office/powerpoint/2010/main" val="240170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2E1A7-5A19-4521-ADE3-38D73DFC0CF9}" type="slidenum">
              <a:rPr lang="en-US" altLang="en-US"/>
              <a:pPr/>
              <a:t>6</a:t>
            </a:fld>
            <a:endParaRPr lang="en-US" alt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795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DE1D4-5746-4906-A821-1B7FFE55B220}" type="slidenum">
              <a:rPr lang="en-US" altLang="en-US"/>
              <a:pPr/>
              <a:t>7</a:t>
            </a:fld>
            <a:endParaRPr lang="en-US" alt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633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626E1C-736C-4A01-871F-6C245A8EC18D}" type="slidenum">
              <a:rPr lang="en-US" altLang="en-US"/>
              <a:pPr/>
              <a:t>32</a:t>
            </a:fld>
            <a:endParaRPr lang="en-US" altLang="en-US"/>
          </a:p>
        </p:txBody>
      </p:sp>
      <p:sp>
        <p:nvSpPr>
          <p:cNvPr id="74755"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46852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167DE0-FB66-42D1-964D-7BB1939293D5}" type="slidenum">
              <a:rPr lang="en-US" altLang="en-US"/>
              <a:pPr/>
              <a:t>33</a:t>
            </a:fld>
            <a:endParaRPr lang="en-US" altLang="en-US"/>
          </a:p>
        </p:txBody>
      </p:sp>
      <p:sp>
        <p:nvSpPr>
          <p:cNvPr id="76803"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5148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F095AA-FBAC-45E9-B4B9-BCA20C830E2A}" type="slidenum">
              <a:rPr lang="en-US" altLang="en-US"/>
              <a:pPr/>
              <a:t>34</a:t>
            </a:fld>
            <a:endParaRPr lang="en-US" altLang="en-US"/>
          </a:p>
        </p:txBody>
      </p:sp>
      <p:sp>
        <p:nvSpPr>
          <p:cNvPr id="78851"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78070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A05BC6-50E0-4C8B-8A13-489AAFA4985D}" type="slidenum">
              <a:rPr lang="en-US" altLang="en-US"/>
              <a:pPr/>
              <a:t>35</a:t>
            </a:fld>
            <a:endParaRPr lang="en-US" altLang="en-US"/>
          </a:p>
        </p:txBody>
      </p:sp>
      <p:sp>
        <p:nvSpPr>
          <p:cNvPr id="80899"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909182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40E576-7195-442F-B88F-34F6E00583E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48496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0E576-7195-442F-B88F-34F6E00583E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348224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0E576-7195-442F-B88F-34F6E00583E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309492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768350"/>
            <a:ext cx="103632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31"/>
          <p:cNvSpPr>
            <a:spLocks noGrp="1" noChangeArrowheads="1"/>
          </p:cNvSpPr>
          <p:nvPr>
            <p:ph type="dt" sz="half" idx="10"/>
          </p:nvPr>
        </p:nvSpPr>
        <p:spPr>
          <a:ln/>
        </p:spPr>
        <p:txBody>
          <a:bodyPr/>
          <a:lstStyle>
            <a:lvl1pPr>
              <a:defRPr/>
            </a:lvl1pPr>
          </a:lstStyle>
          <a:p>
            <a:pPr>
              <a:defRPr/>
            </a:pPr>
            <a:endParaRPr lang="en-GB"/>
          </a:p>
        </p:txBody>
      </p:sp>
      <p:sp>
        <p:nvSpPr>
          <p:cNvPr id="4" name="Rectangle 32"/>
          <p:cNvSpPr>
            <a:spLocks noGrp="1" noChangeArrowheads="1"/>
          </p:cNvSpPr>
          <p:nvPr>
            <p:ph type="ftr" sz="quarter" idx="11"/>
          </p:nvPr>
        </p:nvSpPr>
        <p:spPr>
          <a:ln/>
        </p:spPr>
        <p:txBody>
          <a:bodyPr/>
          <a:lstStyle>
            <a:lvl1pPr>
              <a:defRPr/>
            </a:lvl1pPr>
          </a:lstStyle>
          <a:p>
            <a:pPr>
              <a:defRPr/>
            </a:pPr>
            <a:endParaRPr lang="en-GB"/>
          </a:p>
        </p:txBody>
      </p:sp>
      <p:sp>
        <p:nvSpPr>
          <p:cNvPr id="5" name="Rectangle 33"/>
          <p:cNvSpPr>
            <a:spLocks noGrp="1" noChangeArrowheads="1"/>
          </p:cNvSpPr>
          <p:nvPr>
            <p:ph type="sldNum" sz="quarter" idx="12"/>
          </p:nvPr>
        </p:nvSpPr>
        <p:spPr>
          <a:ln/>
        </p:spPr>
        <p:txBody>
          <a:bodyPr/>
          <a:lstStyle>
            <a:lvl1pPr>
              <a:defRPr/>
            </a:lvl1pPr>
          </a:lstStyle>
          <a:p>
            <a:fld id="{3D344CB7-1890-4C8C-913F-4D9A4888114F}" type="slidenum">
              <a:rPr lang="en-GB" altLang="en-US"/>
              <a:pPr/>
              <a:t>‹#›</a:t>
            </a:fld>
            <a:endParaRPr lang="en-GB" altLang="en-US"/>
          </a:p>
        </p:txBody>
      </p:sp>
    </p:spTree>
    <p:extLst>
      <p:ext uri="{BB962C8B-B14F-4D97-AF65-F5344CB8AC3E}">
        <p14:creationId xmlns:p14="http://schemas.microsoft.com/office/powerpoint/2010/main" val="2882301551"/>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0E576-7195-442F-B88F-34F6E00583E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226488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0E576-7195-442F-B88F-34F6E00583E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142760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40E576-7195-442F-B88F-34F6E00583E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281353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40E576-7195-442F-B88F-34F6E00583E7}"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110349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40E576-7195-442F-B88F-34F6E00583E7}"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116595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0E576-7195-442F-B88F-34F6E00583E7}"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413037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0E576-7195-442F-B88F-34F6E00583E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172135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0E576-7195-442F-B88F-34F6E00583E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83D84-6BA5-45D9-BF7B-A49F942D53C7}" type="slidenum">
              <a:rPr lang="en-US" smtClean="0"/>
              <a:t>‹#›</a:t>
            </a:fld>
            <a:endParaRPr lang="en-US"/>
          </a:p>
        </p:txBody>
      </p:sp>
    </p:spTree>
    <p:extLst>
      <p:ext uri="{BB962C8B-B14F-4D97-AF65-F5344CB8AC3E}">
        <p14:creationId xmlns:p14="http://schemas.microsoft.com/office/powerpoint/2010/main" val="302498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0E576-7195-442F-B88F-34F6E00583E7}" type="datetimeFigureOut">
              <a:rPr lang="en-US" smtClean="0"/>
              <a:t>3/28/2017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83D84-6BA5-45D9-BF7B-A49F942D53C7}" type="slidenum">
              <a:rPr lang="en-US" smtClean="0"/>
              <a:t>‹#›</a:t>
            </a:fld>
            <a:endParaRPr lang="en-US"/>
          </a:p>
        </p:txBody>
      </p:sp>
    </p:spTree>
    <p:extLst>
      <p:ext uri="{BB962C8B-B14F-4D97-AF65-F5344CB8AC3E}">
        <p14:creationId xmlns:p14="http://schemas.microsoft.com/office/powerpoint/2010/main" val="3726544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a:t>ATP and metabolism</a:t>
            </a:r>
          </a:p>
        </p:txBody>
      </p:sp>
      <p:sp>
        <p:nvSpPr>
          <p:cNvPr id="3075" name="Rectangle 3"/>
          <p:cNvSpPr>
            <a:spLocks noGrp="1" noChangeArrowheads="1"/>
          </p:cNvSpPr>
          <p:nvPr>
            <p:ph type="subTitle" idx="1"/>
          </p:nvPr>
        </p:nvSpPr>
        <p:spPr/>
        <p:txBody>
          <a:bodyPr/>
          <a:lstStyle/>
          <a:p>
            <a:pPr eaLnBrk="1" hangingPunct="1"/>
            <a:r>
              <a:rPr lang="en-GB" altLang="en-US"/>
              <a:t>Adenosine triphosphate</a:t>
            </a:r>
          </a:p>
        </p:txBody>
      </p:sp>
    </p:spTree>
    <p:extLst>
      <p:ext uri="{BB962C8B-B14F-4D97-AF65-F5344CB8AC3E}">
        <p14:creationId xmlns:p14="http://schemas.microsoft.com/office/powerpoint/2010/main" val="75461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0"/>
          <p:cNvGrpSpPr>
            <a:grpSpLocks/>
          </p:cNvGrpSpPr>
          <p:nvPr/>
        </p:nvGrpSpPr>
        <p:grpSpPr bwMode="auto">
          <a:xfrm>
            <a:off x="128587" y="0"/>
            <a:ext cx="5314269" cy="3986213"/>
            <a:chOff x="927" y="74"/>
            <a:chExt cx="3779" cy="4177"/>
          </a:xfrm>
        </p:grpSpPr>
        <p:pic>
          <p:nvPicPr>
            <p:cNvPr id="5" name="Picture 471" descr="pap12e_25_07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 y="74"/>
              <a:ext cx="3651" cy="4177"/>
            </a:xfrm>
            <a:prstGeom prst="rect">
              <a:avLst/>
            </a:prstGeom>
            <a:noFill/>
            <a:extLst>
              <a:ext uri="{909E8E84-426E-40DD-AFC4-6F175D3DCCD1}">
                <a14:hiddenFill xmlns:a14="http://schemas.microsoft.com/office/drawing/2010/main">
                  <a:solidFill>
                    <a:srgbClr val="FFFFFF"/>
                  </a:solidFill>
                </a14:hiddenFill>
              </a:ext>
            </a:extLst>
          </p:spPr>
        </p:pic>
        <p:sp>
          <p:nvSpPr>
            <p:cNvPr id="6" name="Oval 472"/>
            <p:cNvSpPr>
              <a:spLocks noChangeArrowheads="1"/>
            </p:cNvSpPr>
            <p:nvPr/>
          </p:nvSpPr>
          <p:spPr bwMode="auto">
            <a:xfrm>
              <a:off x="3073" y="1494"/>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1</a:t>
              </a:r>
            </a:p>
          </p:txBody>
        </p:sp>
        <p:sp>
          <p:nvSpPr>
            <p:cNvPr id="7" name="Rectangle 473"/>
            <p:cNvSpPr>
              <a:spLocks noChangeArrowheads="1"/>
            </p:cNvSpPr>
            <p:nvPr/>
          </p:nvSpPr>
          <p:spPr bwMode="auto">
            <a:xfrm>
              <a:off x="4099" y="3870"/>
              <a:ext cx="4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To electron</a:t>
              </a:r>
            </a:p>
            <a:p>
              <a:pPr eaLnBrk="0" hangingPunct="0"/>
              <a:r>
                <a:rPr lang="en-US" altLang="en-US" sz="800" b="1">
                  <a:solidFill>
                    <a:srgbClr val="000000"/>
                  </a:solidFill>
                  <a:ea typeface="ＭＳ Ｐゴシック" panose="020B0600070205080204" pitchFamily="34" charset="-128"/>
                </a:rPr>
                <a:t>transport chain</a:t>
              </a:r>
              <a:endParaRPr lang="en-US" altLang="en-US" sz="800" b="1">
                <a:ea typeface="ＭＳ Ｐゴシック" panose="020B0600070205080204" pitchFamily="34" charset="-128"/>
              </a:endParaRPr>
            </a:p>
          </p:txBody>
        </p:sp>
        <p:sp>
          <p:nvSpPr>
            <p:cNvPr id="8" name="Rectangle 474"/>
            <p:cNvSpPr>
              <a:spLocks noChangeArrowheads="1"/>
            </p:cNvSpPr>
            <p:nvPr/>
          </p:nvSpPr>
          <p:spPr bwMode="auto">
            <a:xfrm>
              <a:off x="3523" y="3041"/>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a:t>
              </a:r>
              <a:r>
                <a:rPr lang="en-US" altLang="en-US" sz="900" b="1" baseline="-25000">
                  <a:solidFill>
                    <a:srgbClr val="000000"/>
                  </a:solidFill>
                  <a:ea typeface="ＭＳ Ｐゴシック" panose="020B0600070205080204" pitchFamily="34" charset="-128"/>
                </a:rPr>
                <a:t>2</a:t>
              </a:r>
              <a:endParaRPr lang="en-US" altLang="en-US" sz="900" b="1">
                <a:ea typeface="ＭＳ Ｐゴシック" panose="020B0600070205080204" pitchFamily="34" charset="-128"/>
              </a:endParaRPr>
            </a:p>
          </p:txBody>
        </p:sp>
        <p:sp>
          <p:nvSpPr>
            <p:cNvPr id="9" name="Rectangle 475"/>
            <p:cNvSpPr>
              <a:spLocks noChangeArrowheads="1"/>
            </p:cNvSpPr>
            <p:nvPr/>
          </p:nvSpPr>
          <p:spPr bwMode="auto">
            <a:xfrm>
              <a:off x="3263" y="3911"/>
              <a:ext cx="1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 H</a:t>
              </a:r>
              <a:r>
                <a:rPr lang="en-US" altLang="en-US" sz="900" b="1" baseline="30000">
                  <a:solidFill>
                    <a:srgbClr val="000000"/>
                  </a:solidFill>
                  <a:ea typeface="ＭＳ Ｐゴシック" panose="020B0600070205080204" pitchFamily="34" charset="-128"/>
                </a:rPr>
                <a:t>+</a:t>
              </a:r>
              <a:endParaRPr lang="en-US" altLang="en-US" sz="900" b="1">
                <a:ea typeface="ＭＳ Ｐゴシック" panose="020B0600070205080204" pitchFamily="34" charset="-128"/>
              </a:endParaRPr>
            </a:p>
          </p:txBody>
        </p:sp>
        <p:sp>
          <p:nvSpPr>
            <p:cNvPr id="10" name="Rectangle 476"/>
            <p:cNvSpPr>
              <a:spLocks noChangeArrowheads="1"/>
            </p:cNvSpPr>
            <p:nvPr/>
          </p:nvSpPr>
          <p:spPr bwMode="auto">
            <a:xfrm>
              <a:off x="3041" y="3911"/>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NADH</a:t>
              </a:r>
              <a:endParaRPr lang="en-US" altLang="en-US" sz="900" b="1">
                <a:ea typeface="ＭＳ Ｐゴシック" panose="020B0600070205080204" pitchFamily="34" charset="-128"/>
              </a:endParaRPr>
            </a:p>
          </p:txBody>
        </p:sp>
        <p:sp>
          <p:nvSpPr>
            <p:cNvPr id="11" name="Rectangle 477"/>
            <p:cNvSpPr>
              <a:spLocks noChangeArrowheads="1"/>
            </p:cNvSpPr>
            <p:nvPr/>
          </p:nvSpPr>
          <p:spPr bwMode="auto">
            <a:xfrm>
              <a:off x="2823" y="3322"/>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a:t>
              </a:r>
              <a:r>
                <a:rPr lang="en-US" altLang="en-US" sz="900" b="1" baseline="-25000">
                  <a:solidFill>
                    <a:srgbClr val="000000"/>
                  </a:solidFill>
                  <a:ea typeface="ＭＳ Ｐゴシック" panose="020B0600070205080204" pitchFamily="34" charset="-128"/>
                </a:rPr>
                <a:t>2</a:t>
              </a:r>
              <a:endParaRPr lang="en-US" altLang="en-US" sz="900" b="1">
                <a:ea typeface="ＭＳ Ｐゴシック" panose="020B0600070205080204" pitchFamily="34" charset="-128"/>
              </a:endParaRPr>
            </a:p>
          </p:txBody>
        </p:sp>
        <p:sp>
          <p:nvSpPr>
            <p:cNvPr id="12" name="Rectangle 478"/>
            <p:cNvSpPr>
              <a:spLocks noChangeArrowheads="1"/>
            </p:cNvSpPr>
            <p:nvPr/>
          </p:nvSpPr>
          <p:spPr bwMode="auto">
            <a:xfrm>
              <a:off x="4335" y="3148"/>
              <a:ext cx="1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 H</a:t>
              </a:r>
              <a:r>
                <a:rPr lang="en-US" altLang="en-US" sz="900" b="1" baseline="30000">
                  <a:solidFill>
                    <a:srgbClr val="000000"/>
                  </a:solidFill>
                  <a:ea typeface="ＭＳ Ｐゴシック" panose="020B0600070205080204" pitchFamily="34" charset="-128"/>
                </a:rPr>
                <a:t>+</a:t>
              </a:r>
            </a:p>
          </p:txBody>
        </p:sp>
        <p:sp>
          <p:nvSpPr>
            <p:cNvPr id="13" name="Rectangle 479"/>
            <p:cNvSpPr>
              <a:spLocks noChangeArrowheads="1"/>
            </p:cNvSpPr>
            <p:nvPr/>
          </p:nvSpPr>
          <p:spPr bwMode="auto">
            <a:xfrm>
              <a:off x="927" y="189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To electron</a:t>
              </a:r>
            </a:p>
            <a:p>
              <a:pPr eaLnBrk="0" hangingPunct="0"/>
              <a:r>
                <a:rPr lang="en-US" altLang="en-US" sz="800" b="1">
                  <a:solidFill>
                    <a:srgbClr val="000000"/>
                  </a:solidFill>
                  <a:ea typeface="ＭＳ Ｐゴシック" panose="020B0600070205080204" pitchFamily="34" charset="-128"/>
                </a:rPr>
                <a:t>transport</a:t>
              </a:r>
            </a:p>
            <a:p>
              <a:pPr eaLnBrk="0" hangingPunct="0"/>
              <a:r>
                <a:rPr lang="en-US" altLang="en-US" sz="800" b="1">
                  <a:solidFill>
                    <a:srgbClr val="000000"/>
                  </a:solidFill>
                  <a:ea typeface="ＭＳ Ｐゴシック" panose="020B0600070205080204" pitchFamily="34" charset="-128"/>
                </a:rPr>
                <a:t>chain</a:t>
              </a:r>
              <a:endParaRPr lang="en-US" altLang="en-US" sz="800" b="1">
                <a:ea typeface="ＭＳ Ｐゴシック" panose="020B0600070205080204" pitchFamily="34" charset="-128"/>
              </a:endParaRPr>
            </a:p>
          </p:txBody>
        </p:sp>
        <p:sp>
          <p:nvSpPr>
            <p:cNvPr id="14" name="Rectangle 480"/>
            <p:cNvSpPr>
              <a:spLocks noChangeArrowheads="1"/>
            </p:cNvSpPr>
            <p:nvPr/>
          </p:nvSpPr>
          <p:spPr bwMode="auto">
            <a:xfrm>
              <a:off x="2424" y="1284"/>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a:t>
              </a:r>
              <a:endParaRPr lang="en-US" altLang="en-US" sz="900" b="1">
                <a:ea typeface="ＭＳ Ｐゴシック" panose="020B0600070205080204" pitchFamily="34" charset="-128"/>
              </a:endParaRPr>
            </a:p>
          </p:txBody>
        </p:sp>
        <p:sp>
          <p:nvSpPr>
            <p:cNvPr id="15" name="Rectangle 481"/>
            <p:cNvSpPr>
              <a:spLocks noChangeArrowheads="1"/>
            </p:cNvSpPr>
            <p:nvPr/>
          </p:nvSpPr>
          <p:spPr bwMode="auto">
            <a:xfrm>
              <a:off x="2424" y="1393"/>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CH</a:t>
              </a:r>
              <a:r>
                <a:rPr lang="en-US" altLang="en-US" sz="900" b="1" baseline="-25000">
                  <a:solidFill>
                    <a:srgbClr val="000000"/>
                  </a:solidFill>
                  <a:ea typeface="ＭＳ Ｐゴシック" panose="020B0600070205080204" pitchFamily="34" charset="-128"/>
                </a:rPr>
                <a:t>2</a:t>
              </a:r>
              <a:endParaRPr lang="en-US" altLang="en-US" sz="900" b="1">
                <a:ea typeface="ＭＳ Ｐゴシック" panose="020B0600070205080204" pitchFamily="34" charset="-128"/>
              </a:endParaRPr>
            </a:p>
          </p:txBody>
        </p:sp>
        <p:sp>
          <p:nvSpPr>
            <p:cNvPr id="16" name="Rectangle 482"/>
            <p:cNvSpPr>
              <a:spLocks noChangeArrowheads="1"/>
            </p:cNvSpPr>
            <p:nvPr/>
          </p:nvSpPr>
          <p:spPr bwMode="auto">
            <a:xfrm>
              <a:off x="2424" y="1178"/>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17" name="Rectangle 483"/>
            <p:cNvSpPr>
              <a:spLocks noChangeArrowheads="1"/>
            </p:cNvSpPr>
            <p:nvPr/>
          </p:nvSpPr>
          <p:spPr bwMode="auto">
            <a:xfrm>
              <a:off x="2528" y="1284"/>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O</a:t>
              </a:r>
              <a:endParaRPr lang="en-US" altLang="en-US" sz="900" b="1">
                <a:ea typeface="ＭＳ Ｐゴシック" panose="020B0600070205080204" pitchFamily="34" charset="-128"/>
              </a:endParaRPr>
            </a:p>
          </p:txBody>
        </p:sp>
        <p:sp>
          <p:nvSpPr>
            <p:cNvPr id="18" name="Rectangle 484"/>
            <p:cNvSpPr>
              <a:spLocks noChangeArrowheads="1"/>
            </p:cNvSpPr>
            <p:nvPr/>
          </p:nvSpPr>
          <p:spPr bwMode="auto">
            <a:xfrm>
              <a:off x="2304" y="1095"/>
              <a:ext cx="4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Oxaloacetic acid</a:t>
              </a:r>
              <a:endParaRPr lang="en-US" altLang="en-US" sz="800" b="1">
                <a:ea typeface="ＭＳ Ｐゴシック" panose="020B0600070205080204" pitchFamily="34" charset="-128"/>
              </a:endParaRPr>
            </a:p>
          </p:txBody>
        </p:sp>
        <p:sp>
          <p:nvSpPr>
            <p:cNvPr id="19" name="Rectangle 485"/>
            <p:cNvSpPr>
              <a:spLocks noChangeArrowheads="1"/>
            </p:cNvSpPr>
            <p:nvPr/>
          </p:nvSpPr>
          <p:spPr bwMode="auto">
            <a:xfrm>
              <a:off x="2424" y="1500"/>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20" name="Rectangle 486"/>
            <p:cNvSpPr>
              <a:spLocks noChangeArrowheads="1"/>
            </p:cNvSpPr>
            <p:nvPr/>
          </p:nvSpPr>
          <p:spPr bwMode="auto">
            <a:xfrm>
              <a:off x="2146" y="1318"/>
              <a:ext cx="1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 H</a:t>
              </a:r>
              <a:r>
                <a:rPr lang="en-US" altLang="en-US" sz="900" b="1" baseline="30000">
                  <a:solidFill>
                    <a:srgbClr val="000000"/>
                  </a:solidFill>
                  <a:ea typeface="ＭＳ Ｐゴシック" panose="020B0600070205080204" pitchFamily="34" charset="-128"/>
                </a:rPr>
                <a:t>+</a:t>
              </a:r>
              <a:endParaRPr lang="en-US" altLang="en-US" sz="900" b="1">
                <a:ea typeface="ＭＳ Ｐゴシック" panose="020B0600070205080204" pitchFamily="34" charset="-128"/>
              </a:endParaRPr>
            </a:p>
          </p:txBody>
        </p:sp>
        <p:sp>
          <p:nvSpPr>
            <p:cNvPr id="21" name="Rectangle 487"/>
            <p:cNvSpPr>
              <a:spLocks noChangeArrowheads="1"/>
            </p:cNvSpPr>
            <p:nvPr/>
          </p:nvSpPr>
          <p:spPr bwMode="auto">
            <a:xfrm>
              <a:off x="1918" y="1318"/>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NADH</a:t>
              </a:r>
              <a:endParaRPr lang="en-US" altLang="en-US" sz="900" b="1">
                <a:ea typeface="ＭＳ Ｐゴシック" panose="020B0600070205080204" pitchFamily="34" charset="-128"/>
              </a:endParaRPr>
            </a:p>
          </p:txBody>
        </p:sp>
        <p:sp>
          <p:nvSpPr>
            <p:cNvPr id="22" name="Rectangle 488"/>
            <p:cNvSpPr>
              <a:spLocks noChangeArrowheads="1"/>
            </p:cNvSpPr>
            <p:nvPr/>
          </p:nvSpPr>
          <p:spPr bwMode="auto">
            <a:xfrm>
              <a:off x="1803" y="1729"/>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HCOH</a:t>
              </a:r>
              <a:endParaRPr lang="en-US" altLang="en-US" sz="900" b="1">
                <a:ea typeface="ＭＳ Ｐゴシック" panose="020B0600070205080204" pitchFamily="34" charset="-128"/>
              </a:endParaRPr>
            </a:p>
          </p:txBody>
        </p:sp>
        <p:sp>
          <p:nvSpPr>
            <p:cNvPr id="23" name="Rectangle 489"/>
            <p:cNvSpPr>
              <a:spLocks noChangeArrowheads="1"/>
            </p:cNvSpPr>
            <p:nvPr/>
          </p:nvSpPr>
          <p:spPr bwMode="auto">
            <a:xfrm>
              <a:off x="1860" y="1841"/>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CH</a:t>
              </a:r>
              <a:r>
                <a:rPr lang="en-US" altLang="en-US" sz="900" b="1" baseline="-25000">
                  <a:solidFill>
                    <a:srgbClr val="000000"/>
                  </a:solidFill>
                  <a:ea typeface="ＭＳ Ｐゴシック" panose="020B0600070205080204" pitchFamily="34" charset="-128"/>
                </a:rPr>
                <a:t>2</a:t>
              </a:r>
              <a:endParaRPr lang="en-US" altLang="en-US" sz="900" b="1">
                <a:ea typeface="ＭＳ Ｐゴシック" panose="020B0600070205080204" pitchFamily="34" charset="-128"/>
              </a:endParaRPr>
            </a:p>
          </p:txBody>
        </p:sp>
        <p:sp>
          <p:nvSpPr>
            <p:cNvPr id="24" name="Rectangle 490"/>
            <p:cNvSpPr>
              <a:spLocks noChangeArrowheads="1"/>
            </p:cNvSpPr>
            <p:nvPr/>
          </p:nvSpPr>
          <p:spPr bwMode="auto">
            <a:xfrm>
              <a:off x="1860" y="1627"/>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25" name="Rectangle 491"/>
            <p:cNvSpPr>
              <a:spLocks noChangeArrowheads="1"/>
            </p:cNvSpPr>
            <p:nvPr/>
          </p:nvSpPr>
          <p:spPr bwMode="auto">
            <a:xfrm>
              <a:off x="1860" y="1947"/>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26" name="Rectangle 492"/>
            <p:cNvSpPr>
              <a:spLocks noChangeArrowheads="1"/>
            </p:cNvSpPr>
            <p:nvPr/>
          </p:nvSpPr>
          <p:spPr bwMode="auto">
            <a:xfrm>
              <a:off x="1745" y="2988"/>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C</a:t>
              </a:r>
            </a:p>
          </p:txBody>
        </p:sp>
        <p:sp>
          <p:nvSpPr>
            <p:cNvPr id="27" name="Rectangle 493"/>
            <p:cNvSpPr>
              <a:spLocks noChangeArrowheads="1"/>
            </p:cNvSpPr>
            <p:nvPr/>
          </p:nvSpPr>
          <p:spPr bwMode="auto">
            <a:xfrm>
              <a:off x="1935" y="2988"/>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28" name="Rectangle 494"/>
            <p:cNvSpPr>
              <a:spLocks noChangeArrowheads="1"/>
            </p:cNvSpPr>
            <p:nvPr/>
          </p:nvSpPr>
          <p:spPr bwMode="auto">
            <a:xfrm>
              <a:off x="1745" y="3103"/>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C</a:t>
              </a:r>
            </a:p>
          </p:txBody>
        </p:sp>
        <p:sp>
          <p:nvSpPr>
            <p:cNvPr id="29" name="Rectangle 495"/>
            <p:cNvSpPr>
              <a:spLocks noChangeArrowheads="1"/>
            </p:cNvSpPr>
            <p:nvPr/>
          </p:nvSpPr>
          <p:spPr bwMode="auto">
            <a:xfrm>
              <a:off x="1937" y="3103"/>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30" name="Rectangle 496"/>
            <p:cNvSpPr>
              <a:spLocks noChangeArrowheads="1"/>
            </p:cNvSpPr>
            <p:nvPr/>
          </p:nvSpPr>
          <p:spPr bwMode="auto">
            <a:xfrm>
              <a:off x="1767" y="3204"/>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Succinic acid</a:t>
              </a:r>
              <a:endParaRPr lang="en-US" altLang="en-US" sz="800" b="1">
                <a:ea typeface="ＭＳ Ｐゴシック" panose="020B0600070205080204" pitchFamily="34" charset="-128"/>
              </a:endParaRPr>
            </a:p>
          </p:txBody>
        </p:sp>
        <p:sp>
          <p:nvSpPr>
            <p:cNvPr id="31" name="Rectangle 497"/>
            <p:cNvSpPr>
              <a:spLocks noChangeArrowheads="1"/>
            </p:cNvSpPr>
            <p:nvPr/>
          </p:nvSpPr>
          <p:spPr bwMode="auto">
            <a:xfrm>
              <a:off x="1452" y="1957"/>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Malic acid</a:t>
              </a:r>
              <a:endParaRPr lang="en-US" altLang="en-US" sz="800" b="1">
                <a:ea typeface="ＭＳ Ｐゴシック" panose="020B0600070205080204" pitchFamily="34" charset="-128"/>
              </a:endParaRPr>
            </a:p>
          </p:txBody>
        </p:sp>
        <p:sp>
          <p:nvSpPr>
            <p:cNvPr id="32" name="Rectangle 498"/>
            <p:cNvSpPr>
              <a:spLocks noChangeArrowheads="1"/>
            </p:cNvSpPr>
            <p:nvPr/>
          </p:nvSpPr>
          <p:spPr bwMode="auto">
            <a:xfrm>
              <a:off x="2383" y="3723"/>
              <a:ext cx="4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Succinyl CoA</a:t>
              </a:r>
              <a:endParaRPr lang="en-US" altLang="en-US" sz="800" b="1">
                <a:ea typeface="ＭＳ Ｐゴシック" panose="020B0600070205080204" pitchFamily="34" charset="-128"/>
              </a:endParaRPr>
            </a:p>
          </p:txBody>
        </p:sp>
        <p:sp>
          <p:nvSpPr>
            <p:cNvPr id="33" name="Rectangle 499"/>
            <p:cNvSpPr>
              <a:spLocks noChangeArrowheads="1"/>
            </p:cNvSpPr>
            <p:nvPr/>
          </p:nvSpPr>
          <p:spPr bwMode="auto">
            <a:xfrm>
              <a:off x="2403" y="3404"/>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C</a:t>
              </a:r>
            </a:p>
          </p:txBody>
        </p:sp>
        <p:sp>
          <p:nvSpPr>
            <p:cNvPr id="34" name="Rectangle 500"/>
            <p:cNvSpPr>
              <a:spLocks noChangeArrowheads="1"/>
            </p:cNvSpPr>
            <p:nvPr/>
          </p:nvSpPr>
          <p:spPr bwMode="auto">
            <a:xfrm>
              <a:off x="2593" y="3404"/>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35" name="Rectangle 501"/>
            <p:cNvSpPr>
              <a:spLocks noChangeArrowheads="1"/>
            </p:cNvSpPr>
            <p:nvPr/>
          </p:nvSpPr>
          <p:spPr bwMode="auto">
            <a:xfrm>
              <a:off x="2475" y="3515"/>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CH</a:t>
              </a:r>
              <a:r>
                <a:rPr lang="en-US" altLang="en-US" sz="900" b="1" baseline="-25000">
                  <a:solidFill>
                    <a:srgbClr val="000000"/>
                  </a:solidFill>
                  <a:ea typeface="ＭＳ Ｐゴシック" panose="020B0600070205080204" pitchFamily="34" charset="-128"/>
                </a:rPr>
                <a:t>2</a:t>
              </a:r>
              <a:endParaRPr lang="en-US" altLang="en-US" sz="900" b="1">
                <a:ea typeface="ＭＳ Ｐゴシック" panose="020B0600070205080204" pitchFamily="34" charset="-128"/>
              </a:endParaRPr>
            </a:p>
          </p:txBody>
        </p:sp>
        <p:sp>
          <p:nvSpPr>
            <p:cNvPr id="36" name="Rectangle 502"/>
            <p:cNvSpPr>
              <a:spLocks noChangeArrowheads="1"/>
            </p:cNvSpPr>
            <p:nvPr/>
          </p:nvSpPr>
          <p:spPr bwMode="auto">
            <a:xfrm>
              <a:off x="2471" y="3623"/>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a:t>
              </a:r>
              <a:endParaRPr lang="en-US" altLang="en-US" sz="900" b="1">
                <a:ea typeface="ＭＳ Ｐゴシック" panose="020B0600070205080204" pitchFamily="34" charset="-128"/>
              </a:endParaRPr>
            </a:p>
          </p:txBody>
        </p:sp>
        <p:sp>
          <p:nvSpPr>
            <p:cNvPr id="37" name="Rectangle 503"/>
            <p:cNvSpPr>
              <a:spLocks noChangeArrowheads="1"/>
            </p:cNvSpPr>
            <p:nvPr/>
          </p:nvSpPr>
          <p:spPr bwMode="auto">
            <a:xfrm>
              <a:off x="2585" y="3623"/>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S</a:t>
              </a:r>
              <a:endParaRPr lang="en-US" altLang="en-US" sz="900" b="1">
                <a:ea typeface="ＭＳ Ｐゴシック" panose="020B0600070205080204" pitchFamily="34" charset="-128"/>
              </a:endParaRPr>
            </a:p>
          </p:txBody>
        </p:sp>
        <p:sp>
          <p:nvSpPr>
            <p:cNvPr id="38" name="Rectangle 504"/>
            <p:cNvSpPr>
              <a:spLocks noChangeArrowheads="1"/>
            </p:cNvSpPr>
            <p:nvPr/>
          </p:nvSpPr>
          <p:spPr bwMode="auto">
            <a:xfrm>
              <a:off x="2692" y="3622"/>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CoA</a:t>
              </a:r>
              <a:endParaRPr lang="en-US" altLang="en-US" sz="900" b="1">
                <a:ea typeface="ＭＳ Ｐゴシック" panose="020B0600070205080204" pitchFamily="34" charset="-128"/>
              </a:endParaRPr>
            </a:p>
          </p:txBody>
        </p:sp>
        <p:sp>
          <p:nvSpPr>
            <p:cNvPr id="39" name="Rectangle 505"/>
            <p:cNvSpPr>
              <a:spLocks noChangeArrowheads="1"/>
            </p:cNvSpPr>
            <p:nvPr/>
          </p:nvSpPr>
          <p:spPr bwMode="auto">
            <a:xfrm>
              <a:off x="3296" y="3627"/>
              <a:ext cx="6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Alpha-ketoglutaric acid</a:t>
              </a:r>
              <a:endParaRPr lang="en-US" altLang="en-US" sz="800" b="1">
                <a:ea typeface="ＭＳ Ｐゴシック" panose="020B0600070205080204" pitchFamily="34" charset="-128"/>
              </a:endParaRPr>
            </a:p>
          </p:txBody>
        </p:sp>
        <p:sp>
          <p:nvSpPr>
            <p:cNvPr id="40" name="Rectangle 506"/>
            <p:cNvSpPr>
              <a:spLocks noChangeArrowheads="1"/>
            </p:cNvSpPr>
            <p:nvPr/>
          </p:nvSpPr>
          <p:spPr bwMode="auto">
            <a:xfrm>
              <a:off x="3380" y="3282"/>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C</a:t>
              </a:r>
              <a:endParaRPr lang="en-US" altLang="en-US" sz="900" b="1">
                <a:ea typeface="ＭＳ Ｐゴシック" panose="020B0600070205080204" pitchFamily="34" charset="-128"/>
              </a:endParaRPr>
            </a:p>
          </p:txBody>
        </p:sp>
        <p:sp>
          <p:nvSpPr>
            <p:cNvPr id="41" name="Rectangle 507"/>
            <p:cNvSpPr>
              <a:spLocks noChangeArrowheads="1"/>
            </p:cNvSpPr>
            <p:nvPr/>
          </p:nvSpPr>
          <p:spPr bwMode="auto">
            <a:xfrm>
              <a:off x="3575" y="3282"/>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42" name="Rectangle 508"/>
            <p:cNvSpPr>
              <a:spLocks noChangeArrowheads="1"/>
            </p:cNvSpPr>
            <p:nvPr/>
          </p:nvSpPr>
          <p:spPr bwMode="auto">
            <a:xfrm>
              <a:off x="3406" y="3393"/>
              <a:ext cx="1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HCH</a:t>
              </a:r>
              <a:endParaRPr lang="en-US" altLang="en-US" sz="900" b="1">
                <a:ea typeface="ＭＳ Ｐゴシック" panose="020B0600070205080204" pitchFamily="34" charset="-128"/>
              </a:endParaRPr>
            </a:p>
          </p:txBody>
        </p:sp>
        <p:sp>
          <p:nvSpPr>
            <p:cNvPr id="43" name="Rectangle 509"/>
            <p:cNvSpPr>
              <a:spLocks noChangeArrowheads="1"/>
            </p:cNvSpPr>
            <p:nvPr/>
          </p:nvSpPr>
          <p:spPr bwMode="auto">
            <a:xfrm>
              <a:off x="3456" y="3502"/>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a:t>
              </a:r>
              <a:endParaRPr lang="en-US" altLang="en-US" sz="900" b="1">
                <a:ea typeface="ＭＳ Ｐゴシック" panose="020B0600070205080204" pitchFamily="34" charset="-128"/>
              </a:endParaRPr>
            </a:p>
          </p:txBody>
        </p:sp>
        <p:sp>
          <p:nvSpPr>
            <p:cNvPr id="44" name="Rectangle 510"/>
            <p:cNvSpPr>
              <a:spLocks noChangeArrowheads="1"/>
            </p:cNvSpPr>
            <p:nvPr/>
          </p:nvSpPr>
          <p:spPr bwMode="auto">
            <a:xfrm>
              <a:off x="3575" y="3502"/>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45" name="Rectangle 511"/>
            <p:cNvSpPr>
              <a:spLocks noChangeArrowheads="1"/>
            </p:cNvSpPr>
            <p:nvPr/>
          </p:nvSpPr>
          <p:spPr bwMode="auto">
            <a:xfrm>
              <a:off x="4168" y="24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Isocitric acid</a:t>
              </a:r>
              <a:endParaRPr lang="en-US" altLang="en-US" sz="800" b="1">
                <a:ea typeface="ＭＳ Ｐゴシック" panose="020B0600070205080204" pitchFamily="34" charset="-128"/>
              </a:endParaRPr>
            </a:p>
          </p:txBody>
        </p:sp>
        <p:sp>
          <p:nvSpPr>
            <p:cNvPr id="46" name="Rectangle 512"/>
            <p:cNvSpPr>
              <a:spLocks noChangeArrowheads="1"/>
            </p:cNvSpPr>
            <p:nvPr/>
          </p:nvSpPr>
          <p:spPr bwMode="auto">
            <a:xfrm>
              <a:off x="3973" y="2116"/>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C</a:t>
              </a:r>
            </a:p>
          </p:txBody>
        </p:sp>
        <p:sp>
          <p:nvSpPr>
            <p:cNvPr id="47" name="Rectangle 513"/>
            <p:cNvSpPr>
              <a:spLocks noChangeArrowheads="1"/>
            </p:cNvSpPr>
            <p:nvPr/>
          </p:nvSpPr>
          <p:spPr bwMode="auto">
            <a:xfrm>
              <a:off x="4164" y="2116"/>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48" name="Rectangle 514"/>
            <p:cNvSpPr>
              <a:spLocks noChangeArrowheads="1"/>
            </p:cNvSpPr>
            <p:nvPr/>
          </p:nvSpPr>
          <p:spPr bwMode="auto">
            <a:xfrm>
              <a:off x="3946" y="2335"/>
              <a:ext cx="1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HOC</a:t>
              </a:r>
              <a:endParaRPr lang="en-US" altLang="en-US" sz="900" b="1">
                <a:ea typeface="ＭＳ Ｐゴシック" panose="020B0600070205080204" pitchFamily="34" charset="-128"/>
              </a:endParaRPr>
            </a:p>
          </p:txBody>
        </p:sp>
        <p:sp>
          <p:nvSpPr>
            <p:cNvPr id="49" name="Rectangle 515"/>
            <p:cNvSpPr>
              <a:spLocks noChangeArrowheads="1"/>
            </p:cNvSpPr>
            <p:nvPr/>
          </p:nvSpPr>
          <p:spPr bwMode="auto">
            <a:xfrm>
              <a:off x="4163" y="2335"/>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50" name="Rectangle 516"/>
            <p:cNvSpPr>
              <a:spLocks noChangeArrowheads="1"/>
            </p:cNvSpPr>
            <p:nvPr/>
          </p:nvSpPr>
          <p:spPr bwMode="auto">
            <a:xfrm>
              <a:off x="3994" y="2224"/>
              <a:ext cx="1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HC</a:t>
              </a:r>
              <a:endParaRPr lang="en-US" altLang="en-US" sz="900" b="1">
                <a:ea typeface="ＭＳ Ｐゴシック" panose="020B0600070205080204" pitchFamily="34" charset="-128"/>
              </a:endParaRPr>
            </a:p>
          </p:txBody>
        </p:sp>
        <p:sp>
          <p:nvSpPr>
            <p:cNvPr id="51" name="Rectangle 517"/>
            <p:cNvSpPr>
              <a:spLocks noChangeArrowheads="1"/>
            </p:cNvSpPr>
            <p:nvPr/>
          </p:nvSpPr>
          <p:spPr bwMode="auto">
            <a:xfrm>
              <a:off x="4159" y="2224"/>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52" name="Rectangle 518"/>
            <p:cNvSpPr>
              <a:spLocks noChangeArrowheads="1"/>
            </p:cNvSpPr>
            <p:nvPr/>
          </p:nvSpPr>
          <p:spPr bwMode="auto">
            <a:xfrm>
              <a:off x="4052" y="2447"/>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endParaRPr lang="en-US" altLang="en-US" sz="900" b="1">
                <a:ea typeface="ＭＳ Ｐゴシック" panose="020B0600070205080204" pitchFamily="34" charset="-128"/>
              </a:endParaRPr>
            </a:p>
          </p:txBody>
        </p:sp>
        <p:sp>
          <p:nvSpPr>
            <p:cNvPr id="53" name="Rectangle 519"/>
            <p:cNvSpPr>
              <a:spLocks noChangeArrowheads="1"/>
            </p:cNvSpPr>
            <p:nvPr/>
          </p:nvSpPr>
          <p:spPr bwMode="auto">
            <a:xfrm>
              <a:off x="4011" y="1584"/>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Citric acid</a:t>
              </a:r>
              <a:endParaRPr lang="en-US" altLang="en-US" sz="900" b="1">
                <a:ea typeface="ＭＳ Ｐゴシック" panose="020B0600070205080204" pitchFamily="34" charset="-128"/>
              </a:endParaRPr>
            </a:p>
          </p:txBody>
        </p:sp>
        <p:sp>
          <p:nvSpPr>
            <p:cNvPr id="54" name="Rectangle 520"/>
            <p:cNvSpPr>
              <a:spLocks noChangeArrowheads="1"/>
            </p:cNvSpPr>
            <p:nvPr/>
          </p:nvSpPr>
          <p:spPr bwMode="auto">
            <a:xfrm>
              <a:off x="3579" y="1360"/>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chemeClr val="bg1"/>
                  </a:solidFill>
                  <a:ea typeface="ＭＳ Ｐゴシック" panose="020B0600070205080204" pitchFamily="34" charset="-128"/>
                </a:rPr>
                <a:t>H</a:t>
              </a:r>
              <a:r>
                <a:rPr lang="en-US" altLang="en-US" sz="900" b="1" baseline="-25000">
                  <a:solidFill>
                    <a:schemeClr val="bg1"/>
                  </a:solidFill>
                  <a:ea typeface="ＭＳ Ｐゴシック" panose="020B0600070205080204" pitchFamily="34" charset="-128"/>
                </a:rPr>
                <a:t>2</a:t>
              </a:r>
              <a:r>
                <a:rPr lang="en-US" altLang="en-US" sz="900" b="1">
                  <a:solidFill>
                    <a:schemeClr val="bg1"/>
                  </a:solidFill>
                  <a:ea typeface="ＭＳ Ｐゴシック" panose="020B0600070205080204" pitchFamily="34" charset="-128"/>
                </a:rPr>
                <a:t>C</a:t>
              </a:r>
            </a:p>
          </p:txBody>
        </p:sp>
        <p:sp>
          <p:nvSpPr>
            <p:cNvPr id="55" name="Rectangle 521"/>
            <p:cNvSpPr>
              <a:spLocks noChangeArrowheads="1"/>
            </p:cNvSpPr>
            <p:nvPr/>
          </p:nvSpPr>
          <p:spPr bwMode="auto">
            <a:xfrm>
              <a:off x="3768" y="1360"/>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chemeClr val="bg1"/>
                  </a:solidFill>
                  <a:ea typeface="ＭＳ Ｐゴシック" panose="020B0600070205080204" pitchFamily="34" charset="-128"/>
                </a:rPr>
                <a:t>COOH</a:t>
              </a:r>
            </a:p>
          </p:txBody>
        </p:sp>
        <p:sp>
          <p:nvSpPr>
            <p:cNvPr id="56" name="Rectangle 522"/>
            <p:cNvSpPr>
              <a:spLocks noChangeArrowheads="1"/>
            </p:cNvSpPr>
            <p:nvPr/>
          </p:nvSpPr>
          <p:spPr bwMode="auto">
            <a:xfrm>
              <a:off x="3763" y="1469"/>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57" name="Rectangle 523"/>
            <p:cNvSpPr>
              <a:spLocks noChangeArrowheads="1"/>
            </p:cNvSpPr>
            <p:nvPr/>
          </p:nvSpPr>
          <p:spPr bwMode="auto">
            <a:xfrm>
              <a:off x="3557" y="1469"/>
              <a:ext cx="1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HOC</a:t>
              </a:r>
              <a:endParaRPr lang="en-US" altLang="en-US" sz="900" b="1">
                <a:ea typeface="ＭＳ Ｐゴシック" panose="020B0600070205080204" pitchFamily="34" charset="-128"/>
              </a:endParaRPr>
            </a:p>
          </p:txBody>
        </p:sp>
        <p:sp>
          <p:nvSpPr>
            <p:cNvPr id="58" name="Rectangle 524"/>
            <p:cNvSpPr>
              <a:spLocks noChangeArrowheads="1"/>
            </p:cNvSpPr>
            <p:nvPr/>
          </p:nvSpPr>
          <p:spPr bwMode="auto">
            <a:xfrm>
              <a:off x="3581" y="1585"/>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C</a:t>
              </a:r>
            </a:p>
          </p:txBody>
        </p:sp>
        <p:sp>
          <p:nvSpPr>
            <p:cNvPr id="59" name="Rectangle 525"/>
            <p:cNvSpPr>
              <a:spLocks noChangeArrowheads="1"/>
            </p:cNvSpPr>
            <p:nvPr/>
          </p:nvSpPr>
          <p:spPr bwMode="auto">
            <a:xfrm>
              <a:off x="3764" y="1585"/>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60" name="Rectangle 526"/>
            <p:cNvSpPr>
              <a:spLocks noChangeArrowheads="1"/>
            </p:cNvSpPr>
            <p:nvPr/>
          </p:nvSpPr>
          <p:spPr bwMode="auto">
            <a:xfrm>
              <a:off x="1303" y="2398"/>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800" b="1">
                  <a:solidFill>
                    <a:srgbClr val="000000"/>
                  </a:solidFill>
                  <a:ea typeface="ＭＳ Ｐゴシック" panose="020B0600070205080204" pitchFamily="34" charset="-128"/>
                </a:rPr>
                <a:t>Fumaric acid</a:t>
              </a:r>
              <a:endParaRPr lang="en-US" altLang="en-US" sz="800" b="1">
                <a:ea typeface="ＭＳ Ｐゴシック" panose="020B0600070205080204" pitchFamily="34" charset="-128"/>
              </a:endParaRPr>
            </a:p>
          </p:txBody>
        </p:sp>
        <p:sp>
          <p:nvSpPr>
            <p:cNvPr id="61" name="Rectangle 527"/>
            <p:cNvSpPr>
              <a:spLocks noChangeArrowheads="1"/>
            </p:cNvSpPr>
            <p:nvPr/>
          </p:nvSpPr>
          <p:spPr bwMode="auto">
            <a:xfrm>
              <a:off x="4103" y="2965"/>
              <a:ext cx="1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a:t>
              </a:r>
              <a:r>
                <a:rPr lang="en-US" altLang="en-US" sz="900" b="1" baseline="30000">
                  <a:solidFill>
                    <a:srgbClr val="000000"/>
                  </a:solidFill>
                  <a:ea typeface="ＭＳ Ｐゴシック" panose="020B0600070205080204" pitchFamily="34" charset="-128"/>
                </a:rPr>
                <a:t>+</a:t>
              </a:r>
              <a:endParaRPr lang="en-US" altLang="en-US" sz="900" b="1">
                <a:ea typeface="ＭＳ Ｐゴシック" panose="020B0600070205080204" pitchFamily="34" charset="-128"/>
              </a:endParaRPr>
            </a:p>
          </p:txBody>
        </p:sp>
        <p:sp>
          <p:nvSpPr>
            <p:cNvPr id="62" name="Rectangle 528"/>
            <p:cNvSpPr>
              <a:spLocks noChangeArrowheads="1"/>
            </p:cNvSpPr>
            <p:nvPr/>
          </p:nvSpPr>
          <p:spPr bwMode="auto">
            <a:xfrm>
              <a:off x="3179" y="3766"/>
              <a:ext cx="1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a:t>
              </a:r>
              <a:r>
                <a:rPr lang="en-US" altLang="en-US" sz="900" b="1" baseline="30000">
                  <a:solidFill>
                    <a:srgbClr val="000000"/>
                  </a:solidFill>
                  <a:ea typeface="ＭＳ Ｐゴシック" panose="020B0600070205080204" pitchFamily="34" charset="-128"/>
                </a:rPr>
                <a:t>+</a:t>
              </a:r>
              <a:endParaRPr lang="en-US" altLang="en-US" sz="900" b="1">
                <a:ea typeface="ＭＳ Ｐゴシック" panose="020B0600070205080204" pitchFamily="34" charset="-128"/>
              </a:endParaRPr>
            </a:p>
          </p:txBody>
        </p:sp>
        <p:sp>
          <p:nvSpPr>
            <p:cNvPr id="63" name="Rectangle 529"/>
            <p:cNvSpPr>
              <a:spLocks noChangeArrowheads="1"/>
            </p:cNvSpPr>
            <p:nvPr/>
          </p:nvSpPr>
          <p:spPr bwMode="auto">
            <a:xfrm>
              <a:off x="2179" y="3496"/>
              <a:ext cx="1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GDP</a:t>
              </a:r>
              <a:endParaRPr lang="en-US" altLang="en-US" sz="900" b="1">
                <a:ea typeface="ＭＳ Ｐゴシック" panose="020B0600070205080204" pitchFamily="34" charset="-128"/>
              </a:endParaRPr>
            </a:p>
          </p:txBody>
        </p:sp>
        <p:sp>
          <p:nvSpPr>
            <p:cNvPr id="64" name="Rectangle 530"/>
            <p:cNvSpPr>
              <a:spLocks noChangeArrowheads="1"/>
            </p:cNvSpPr>
            <p:nvPr/>
          </p:nvSpPr>
          <p:spPr bwMode="auto">
            <a:xfrm>
              <a:off x="1582" y="2914"/>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FAD</a:t>
              </a:r>
              <a:endParaRPr lang="en-US" altLang="en-US" sz="900" b="1">
                <a:ea typeface="ＭＳ Ｐゴシック" panose="020B0600070205080204" pitchFamily="34" charset="-128"/>
              </a:endParaRPr>
            </a:p>
          </p:txBody>
        </p:sp>
        <p:sp>
          <p:nvSpPr>
            <p:cNvPr id="65" name="Rectangle 531"/>
            <p:cNvSpPr>
              <a:spLocks noChangeArrowheads="1"/>
            </p:cNvSpPr>
            <p:nvPr/>
          </p:nvSpPr>
          <p:spPr bwMode="auto">
            <a:xfrm>
              <a:off x="1971" y="1503"/>
              <a:ext cx="1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a:t>
              </a:r>
              <a:r>
                <a:rPr lang="en-US" altLang="en-US" sz="900" b="1" baseline="30000">
                  <a:solidFill>
                    <a:srgbClr val="000000"/>
                  </a:solidFill>
                  <a:ea typeface="ＭＳ Ｐゴシック" panose="020B0600070205080204" pitchFamily="34" charset="-128"/>
                </a:rPr>
                <a:t>+</a:t>
              </a:r>
              <a:endParaRPr lang="en-US" altLang="en-US" sz="900" b="1">
                <a:ea typeface="ＭＳ Ｐゴシック" panose="020B0600070205080204" pitchFamily="34" charset="-128"/>
              </a:endParaRPr>
            </a:p>
          </p:txBody>
        </p:sp>
        <p:sp>
          <p:nvSpPr>
            <p:cNvPr id="66" name="Rectangle 532"/>
            <p:cNvSpPr>
              <a:spLocks noChangeArrowheads="1"/>
            </p:cNvSpPr>
            <p:nvPr/>
          </p:nvSpPr>
          <p:spPr bwMode="auto">
            <a:xfrm>
              <a:off x="1779" y="2442"/>
              <a:ext cx="1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HC</a:t>
              </a:r>
              <a:endParaRPr lang="en-US" altLang="en-US" sz="900" b="1">
                <a:ea typeface="ＭＳ Ｐゴシック" panose="020B0600070205080204" pitchFamily="34" charset="-128"/>
              </a:endParaRPr>
            </a:p>
          </p:txBody>
        </p:sp>
        <p:sp>
          <p:nvSpPr>
            <p:cNvPr id="67" name="Rectangle 533"/>
            <p:cNvSpPr>
              <a:spLocks noChangeArrowheads="1"/>
            </p:cNvSpPr>
            <p:nvPr/>
          </p:nvSpPr>
          <p:spPr bwMode="auto">
            <a:xfrm>
              <a:off x="1840" y="2335"/>
              <a:ext cx="1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CH</a:t>
              </a:r>
              <a:endParaRPr lang="en-US" altLang="en-US" sz="900" b="1">
                <a:ea typeface="ＭＳ Ｐゴシック" panose="020B0600070205080204" pitchFamily="34" charset="-128"/>
              </a:endParaRPr>
            </a:p>
          </p:txBody>
        </p:sp>
        <p:sp>
          <p:nvSpPr>
            <p:cNvPr id="68" name="Rectangle 534"/>
            <p:cNvSpPr>
              <a:spLocks noChangeArrowheads="1"/>
            </p:cNvSpPr>
            <p:nvPr/>
          </p:nvSpPr>
          <p:spPr bwMode="auto">
            <a:xfrm>
              <a:off x="2596" y="483"/>
              <a:ext cx="1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 H</a:t>
              </a:r>
              <a:r>
                <a:rPr lang="en-US" altLang="en-US" sz="900" b="1" baseline="30000">
                  <a:solidFill>
                    <a:srgbClr val="000000"/>
                  </a:solidFill>
                  <a:ea typeface="ＭＳ Ｐゴシック" panose="020B0600070205080204" pitchFamily="34" charset="-128"/>
                </a:rPr>
                <a:t>+</a:t>
              </a:r>
            </a:p>
          </p:txBody>
        </p:sp>
        <p:sp>
          <p:nvSpPr>
            <p:cNvPr id="69" name="Rectangle 535"/>
            <p:cNvSpPr>
              <a:spLocks noChangeArrowheads="1"/>
            </p:cNvSpPr>
            <p:nvPr/>
          </p:nvSpPr>
          <p:spPr bwMode="auto">
            <a:xfrm>
              <a:off x="1664" y="525"/>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800" b="1">
                  <a:solidFill>
                    <a:srgbClr val="000000"/>
                  </a:solidFill>
                  <a:ea typeface="ＭＳ Ｐゴシック" panose="020B0600070205080204" pitchFamily="34" charset="-128"/>
                </a:rPr>
                <a:t>Pyruvic</a:t>
              </a:r>
              <a:br>
                <a:rPr lang="en-US" altLang="en-US" sz="800" b="1">
                  <a:solidFill>
                    <a:srgbClr val="000000"/>
                  </a:solidFill>
                  <a:ea typeface="ＭＳ Ｐゴシック" panose="020B0600070205080204" pitchFamily="34" charset="-128"/>
                </a:rPr>
              </a:br>
              <a:r>
                <a:rPr lang="en-US" altLang="en-US" sz="800" b="1">
                  <a:solidFill>
                    <a:srgbClr val="000000"/>
                  </a:solidFill>
                  <a:ea typeface="ＭＳ Ｐゴシック" panose="020B0600070205080204" pitchFamily="34" charset="-128"/>
                </a:rPr>
                <a:t>acid</a:t>
              </a:r>
              <a:endParaRPr lang="en-US" altLang="en-US" sz="800" b="1">
                <a:ea typeface="ＭＳ Ｐゴシック" panose="020B0600070205080204" pitchFamily="34" charset="-128"/>
              </a:endParaRPr>
            </a:p>
          </p:txBody>
        </p:sp>
        <p:sp>
          <p:nvSpPr>
            <p:cNvPr id="70" name="Rectangle 536"/>
            <p:cNvSpPr>
              <a:spLocks noChangeArrowheads="1"/>
            </p:cNvSpPr>
            <p:nvPr/>
          </p:nvSpPr>
          <p:spPr bwMode="auto">
            <a:xfrm>
              <a:off x="2775" y="525"/>
              <a:ext cx="3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800" b="1">
                  <a:solidFill>
                    <a:srgbClr val="000000"/>
                  </a:solidFill>
                  <a:ea typeface="ＭＳ Ｐゴシック" panose="020B0600070205080204" pitchFamily="34" charset="-128"/>
                </a:rPr>
                <a:t>Acetyl</a:t>
              </a:r>
            </a:p>
            <a:p>
              <a:pPr algn="ctr" eaLnBrk="0" hangingPunct="0"/>
              <a:r>
                <a:rPr lang="en-US" altLang="en-US" sz="800" b="1">
                  <a:solidFill>
                    <a:srgbClr val="000000"/>
                  </a:solidFill>
                  <a:ea typeface="ＭＳ Ｐゴシック" panose="020B0600070205080204" pitchFamily="34" charset="-128"/>
                </a:rPr>
                <a:t>coenzyme A</a:t>
              </a:r>
              <a:endParaRPr lang="en-US" altLang="en-US" sz="800" b="1">
                <a:ea typeface="ＭＳ Ｐゴシック" panose="020B0600070205080204" pitchFamily="34" charset="-128"/>
              </a:endParaRPr>
            </a:p>
          </p:txBody>
        </p:sp>
        <p:sp>
          <p:nvSpPr>
            <p:cNvPr id="71" name="Rectangle 537"/>
            <p:cNvSpPr>
              <a:spLocks noChangeArrowheads="1"/>
            </p:cNvSpPr>
            <p:nvPr/>
          </p:nvSpPr>
          <p:spPr bwMode="auto">
            <a:xfrm>
              <a:off x="2881" y="302"/>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8837"/>
                  </a:solidFill>
                  <a:ea typeface="ＭＳ Ｐゴシック" panose="020B0600070205080204" pitchFamily="34" charset="-128"/>
                </a:rPr>
                <a:t>C</a:t>
              </a:r>
              <a:endParaRPr lang="en-US" altLang="en-US" sz="900" b="1">
                <a:ea typeface="ＭＳ Ｐゴシック" panose="020B0600070205080204" pitchFamily="34" charset="-128"/>
              </a:endParaRPr>
            </a:p>
          </p:txBody>
        </p:sp>
        <p:sp>
          <p:nvSpPr>
            <p:cNvPr id="72" name="Rectangle 538"/>
            <p:cNvSpPr>
              <a:spLocks noChangeArrowheads="1"/>
            </p:cNvSpPr>
            <p:nvPr/>
          </p:nvSpPr>
          <p:spPr bwMode="auto">
            <a:xfrm>
              <a:off x="2881" y="413"/>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8837"/>
                  </a:solidFill>
                  <a:ea typeface="ＭＳ Ｐゴシック" panose="020B0600070205080204" pitchFamily="34" charset="-128"/>
                </a:rPr>
                <a:t>CH</a:t>
              </a:r>
              <a:r>
                <a:rPr lang="en-US" altLang="en-US" sz="900" b="1" baseline="-25000">
                  <a:solidFill>
                    <a:srgbClr val="008837"/>
                  </a:solidFill>
                  <a:ea typeface="ＭＳ Ｐゴシック" panose="020B0600070205080204" pitchFamily="34" charset="-128"/>
                </a:rPr>
                <a:t>3</a:t>
              </a:r>
              <a:endParaRPr lang="en-US" altLang="en-US" sz="900" b="1">
                <a:ea typeface="ＭＳ Ｐゴシック" panose="020B0600070205080204" pitchFamily="34" charset="-128"/>
              </a:endParaRPr>
            </a:p>
          </p:txBody>
        </p:sp>
        <p:sp>
          <p:nvSpPr>
            <p:cNvPr id="73" name="Rectangle 539"/>
            <p:cNvSpPr>
              <a:spLocks noChangeArrowheads="1"/>
            </p:cNvSpPr>
            <p:nvPr/>
          </p:nvSpPr>
          <p:spPr bwMode="auto">
            <a:xfrm>
              <a:off x="2981" y="302"/>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8837"/>
                  </a:solidFill>
                  <a:ea typeface="ＭＳ Ｐゴシック" panose="020B0600070205080204" pitchFamily="34" charset="-128"/>
                </a:rPr>
                <a:t>O</a:t>
              </a:r>
              <a:endParaRPr lang="en-US" altLang="en-US" sz="900" b="1">
                <a:ea typeface="ＭＳ Ｐゴシック" panose="020B0600070205080204" pitchFamily="34" charset="-128"/>
              </a:endParaRPr>
            </a:p>
          </p:txBody>
        </p:sp>
        <p:sp>
          <p:nvSpPr>
            <p:cNvPr id="74" name="Rectangle 540"/>
            <p:cNvSpPr>
              <a:spLocks noChangeArrowheads="1"/>
            </p:cNvSpPr>
            <p:nvPr/>
          </p:nvSpPr>
          <p:spPr bwMode="auto">
            <a:xfrm>
              <a:off x="1674" y="191"/>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CH</a:t>
              </a:r>
              <a:r>
                <a:rPr lang="en-US" altLang="en-US" sz="900" b="1" baseline="-25000">
                  <a:solidFill>
                    <a:srgbClr val="000000"/>
                  </a:solidFill>
                  <a:ea typeface="ＭＳ Ｐゴシック" panose="020B0600070205080204" pitchFamily="34" charset="-128"/>
                </a:rPr>
                <a:t>3</a:t>
              </a:r>
              <a:endParaRPr lang="en-US" altLang="en-US" sz="900" b="1">
                <a:ea typeface="ＭＳ Ｐゴシック" panose="020B0600070205080204" pitchFamily="34" charset="-128"/>
              </a:endParaRPr>
            </a:p>
          </p:txBody>
        </p:sp>
        <p:sp>
          <p:nvSpPr>
            <p:cNvPr id="75" name="Rectangle 541"/>
            <p:cNvSpPr>
              <a:spLocks noChangeArrowheads="1"/>
            </p:cNvSpPr>
            <p:nvPr/>
          </p:nvSpPr>
          <p:spPr bwMode="auto">
            <a:xfrm>
              <a:off x="1674" y="308"/>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a:t>
              </a:r>
              <a:endParaRPr lang="en-US" altLang="en-US" sz="900" b="1">
                <a:ea typeface="ＭＳ Ｐゴシック" panose="020B0600070205080204" pitchFamily="34" charset="-128"/>
              </a:endParaRPr>
            </a:p>
          </p:txBody>
        </p:sp>
        <p:sp>
          <p:nvSpPr>
            <p:cNvPr id="76" name="Rectangle 542"/>
            <p:cNvSpPr>
              <a:spLocks noChangeArrowheads="1"/>
            </p:cNvSpPr>
            <p:nvPr/>
          </p:nvSpPr>
          <p:spPr bwMode="auto">
            <a:xfrm>
              <a:off x="1674" y="415"/>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77" name="Rectangle 543"/>
            <p:cNvSpPr>
              <a:spLocks noChangeArrowheads="1"/>
            </p:cNvSpPr>
            <p:nvPr/>
          </p:nvSpPr>
          <p:spPr bwMode="auto">
            <a:xfrm>
              <a:off x="1778" y="308"/>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O</a:t>
              </a:r>
              <a:endParaRPr lang="en-US" altLang="en-US" sz="900" b="1">
                <a:ea typeface="ＭＳ Ｐゴシック" panose="020B0600070205080204" pitchFamily="34" charset="-128"/>
              </a:endParaRPr>
            </a:p>
          </p:txBody>
        </p:sp>
        <p:sp>
          <p:nvSpPr>
            <p:cNvPr id="78" name="Rectangle 544"/>
            <p:cNvSpPr>
              <a:spLocks noChangeArrowheads="1"/>
            </p:cNvSpPr>
            <p:nvPr/>
          </p:nvSpPr>
          <p:spPr bwMode="auto">
            <a:xfrm>
              <a:off x="2165" y="677"/>
              <a:ext cx="4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800" b="1">
                  <a:solidFill>
                    <a:srgbClr val="000000"/>
                  </a:solidFill>
                  <a:ea typeface="ＭＳ Ｐゴシック" panose="020B0600070205080204" pitchFamily="34" charset="-128"/>
                </a:rPr>
                <a:t>To electron</a:t>
              </a:r>
            </a:p>
            <a:p>
              <a:pPr algn="r" eaLnBrk="0" hangingPunct="0"/>
              <a:r>
                <a:rPr lang="en-US" altLang="en-US" sz="800" b="1">
                  <a:solidFill>
                    <a:srgbClr val="000000"/>
                  </a:solidFill>
                  <a:ea typeface="ＭＳ Ｐゴシック" panose="020B0600070205080204" pitchFamily="34" charset="-128"/>
                </a:rPr>
                <a:t>transport chain</a:t>
              </a:r>
              <a:endParaRPr lang="en-US" altLang="en-US" sz="800" b="1">
                <a:ea typeface="ＭＳ Ｐゴシック" panose="020B0600070205080204" pitchFamily="34" charset="-128"/>
              </a:endParaRPr>
            </a:p>
          </p:txBody>
        </p:sp>
        <p:sp>
          <p:nvSpPr>
            <p:cNvPr id="79" name="Rectangle 545"/>
            <p:cNvSpPr>
              <a:spLocks noChangeArrowheads="1"/>
            </p:cNvSpPr>
            <p:nvPr/>
          </p:nvSpPr>
          <p:spPr bwMode="auto">
            <a:xfrm>
              <a:off x="1768" y="3509"/>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ADP</a:t>
              </a:r>
              <a:endParaRPr lang="en-US" altLang="en-US" sz="900" b="1">
                <a:ea typeface="ＭＳ Ｐゴシック" panose="020B0600070205080204" pitchFamily="34" charset="-128"/>
              </a:endParaRPr>
            </a:p>
          </p:txBody>
        </p:sp>
        <p:sp>
          <p:nvSpPr>
            <p:cNvPr id="80" name="Rectangle 546"/>
            <p:cNvSpPr>
              <a:spLocks noChangeArrowheads="1"/>
            </p:cNvSpPr>
            <p:nvPr/>
          </p:nvSpPr>
          <p:spPr bwMode="auto">
            <a:xfrm>
              <a:off x="1514" y="2721"/>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FADH</a:t>
              </a:r>
              <a:r>
                <a:rPr lang="en-US" altLang="en-US" sz="900" b="1" baseline="-25000">
                  <a:solidFill>
                    <a:srgbClr val="000000"/>
                  </a:solidFill>
                  <a:ea typeface="ＭＳ Ｐゴシック" panose="020B0600070205080204" pitchFamily="34" charset="-128"/>
                </a:rPr>
                <a:t>2</a:t>
              </a:r>
              <a:endParaRPr lang="en-US" altLang="en-US" sz="900" b="1">
                <a:ea typeface="ＭＳ Ｐゴシック" panose="020B0600070205080204" pitchFamily="34" charset="-128"/>
              </a:endParaRPr>
            </a:p>
          </p:txBody>
        </p:sp>
        <p:sp>
          <p:nvSpPr>
            <p:cNvPr id="81" name="Rectangle 547"/>
            <p:cNvSpPr>
              <a:spLocks noChangeArrowheads="1"/>
            </p:cNvSpPr>
            <p:nvPr/>
          </p:nvSpPr>
          <p:spPr bwMode="auto">
            <a:xfrm>
              <a:off x="1840" y="2228"/>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82" name="Rectangle 548"/>
            <p:cNvSpPr>
              <a:spLocks noChangeArrowheads="1"/>
            </p:cNvSpPr>
            <p:nvPr/>
          </p:nvSpPr>
          <p:spPr bwMode="auto">
            <a:xfrm>
              <a:off x="1832" y="2552"/>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COOH</a:t>
              </a:r>
              <a:endParaRPr lang="en-US" altLang="en-US" sz="900" b="1">
                <a:ea typeface="ＭＳ Ｐゴシック" panose="020B0600070205080204" pitchFamily="34" charset="-128"/>
              </a:endParaRPr>
            </a:p>
          </p:txBody>
        </p:sp>
        <p:sp>
          <p:nvSpPr>
            <p:cNvPr id="83" name="Rectangle 549"/>
            <p:cNvSpPr>
              <a:spLocks noChangeArrowheads="1"/>
            </p:cNvSpPr>
            <p:nvPr/>
          </p:nvSpPr>
          <p:spPr bwMode="auto">
            <a:xfrm>
              <a:off x="1684" y="2085"/>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O</a:t>
              </a:r>
            </a:p>
          </p:txBody>
        </p:sp>
        <p:sp>
          <p:nvSpPr>
            <p:cNvPr id="84" name="Rectangle 550"/>
            <p:cNvSpPr>
              <a:spLocks noChangeArrowheads="1"/>
            </p:cNvSpPr>
            <p:nvPr/>
          </p:nvSpPr>
          <p:spPr bwMode="auto">
            <a:xfrm>
              <a:off x="2758" y="1518"/>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H</a:t>
              </a:r>
              <a:r>
                <a:rPr lang="en-US" altLang="en-US" sz="900" b="1" baseline="-25000">
                  <a:solidFill>
                    <a:srgbClr val="000000"/>
                  </a:solidFill>
                  <a:ea typeface="ＭＳ Ｐゴシック" panose="020B0600070205080204" pitchFamily="34" charset="-128"/>
                </a:rPr>
                <a:t>2</a:t>
              </a:r>
              <a:r>
                <a:rPr lang="en-US" altLang="en-US" sz="900" b="1">
                  <a:solidFill>
                    <a:srgbClr val="000000"/>
                  </a:solidFill>
                  <a:ea typeface="ＭＳ Ｐゴシック" panose="020B0600070205080204" pitchFamily="34" charset="-128"/>
                </a:rPr>
                <a:t>O</a:t>
              </a:r>
            </a:p>
          </p:txBody>
        </p:sp>
        <p:sp>
          <p:nvSpPr>
            <p:cNvPr id="85" name="Rectangle 551"/>
            <p:cNvSpPr>
              <a:spLocks noChangeArrowheads="1"/>
            </p:cNvSpPr>
            <p:nvPr/>
          </p:nvSpPr>
          <p:spPr bwMode="auto">
            <a:xfrm>
              <a:off x="2454" y="101"/>
              <a:ext cx="1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CO</a:t>
              </a:r>
              <a:r>
                <a:rPr lang="en-US" altLang="en-US" sz="900" b="1" baseline="-25000">
                  <a:solidFill>
                    <a:srgbClr val="000000"/>
                  </a:solidFill>
                  <a:ea typeface="ＭＳ Ｐゴシック" panose="020B0600070205080204" pitchFamily="34" charset="-128"/>
                </a:rPr>
                <a:t>2</a:t>
              </a:r>
              <a:endParaRPr lang="en-US" altLang="en-US" sz="900" b="1">
                <a:ea typeface="ＭＳ Ｐゴシック" panose="020B0600070205080204" pitchFamily="34" charset="-128"/>
              </a:endParaRPr>
            </a:p>
          </p:txBody>
        </p:sp>
        <p:sp>
          <p:nvSpPr>
            <p:cNvPr id="86" name="Rectangle 552"/>
            <p:cNvSpPr>
              <a:spLocks noChangeArrowheads="1"/>
            </p:cNvSpPr>
            <p:nvPr/>
          </p:nvSpPr>
          <p:spPr bwMode="auto">
            <a:xfrm>
              <a:off x="1945" y="495"/>
              <a:ext cx="1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a:t>
              </a:r>
              <a:r>
                <a:rPr lang="en-US" altLang="en-US" sz="900" b="1" baseline="30000">
                  <a:solidFill>
                    <a:srgbClr val="000000"/>
                  </a:solidFill>
                  <a:ea typeface="ＭＳ Ｐゴシック" panose="020B0600070205080204" pitchFamily="34" charset="-128"/>
                </a:rPr>
                <a:t>+</a:t>
              </a:r>
              <a:endParaRPr lang="en-US" altLang="en-US" sz="900" b="1">
                <a:ea typeface="ＭＳ Ｐゴシック" panose="020B0600070205080204" pitchFamily="34" charset="-128"/>
              </a:endParaRPr>
            </a:p>
          </p:txBody>
        </p:sp>
        <p:sp>
          <p:nvSpPr>
            <p:cNvPr id="87" name="Rectangle 553"/>
            <p:cNvSpPr>
              <a:spLocks noChangeArrowheads="1"/>
            </p:cNvSpPr>
            <p:nvPr/>
          </p:nvSpPr>
          <p:spPr bwMode="auto">
            <a:xfrm>
              <a:off x="2750" y="2324"/>
              <a:ext cx="4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a:solidFill>
                    <a:srgbClr val="000000"/>
                  </a:solidFill>
                  <a:ea typeface="ＭＳ Ｐゴシック" panose="020B0600070205080204" pitchFamily="34" charset="-128"/>
                </a:rPr>
                <a:t>KREBS</a:t>
              </a:r>
            </a:p>
            <a:p>
              <a:pPr algn="ctr" eaLnBrk="0" hangingPunct="0"/>
              <a:r>
                <a:rPr lang="en-US" altLang="en-US" sz="1600" b="1">
                  <a:solidFill>
                    <a:srgbClr val="000000"/>
                  </a:solidFill>
                  <a:ea typeface="ＭＳ Ｐゴシック" panose="020B0600070205080204" pitchFamily="34" charset="-128"/>
                </a:rPr>
                <a:t>CYCLE</a:t>
              </a:r>
              <a:endParaRPr lang="en-US" altLang="en-US" sz="1600" b="1">
                <a:ea typeface="ＭＳ Ｐゴシック" panose="020B0600070205080204" pitchFamily="34" charset="-128"/>
              </a:endParaRPr>
            </a:p>
          </p:txBody>
        </p:sp>
        <p:sp>
          <p:nvSpPr>
            <p:cNvPr id="88" name="Rectangle 554"/>
            <p:cNvSpPr>
              <a:spLocks noChangeArrowheads="1"/>
            </p:cNvSpPr>
            <p:nvPr/>
          </p:nvSpPr>
          <p:spPr bwMode="auto">
            <a:xfrm>
              <a:off x="4102" y="3148"/>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NADH</a:t>
              </a:r>
              <a:endParaRPr lang="en-US" altLang="en-US" sz="900" b="1">
                <a:ea typeface="ＭＳ Ｐゴシック" panose="020B0600070205080204" pitchFamily="34" charset="-128"/>
              </a:endParaRPr>
            </a:p>
          </p:txBody>
        </p:sp>
        <p:sp>
          <p:nvSpPr>
            <p:cNvPr id="89" name="Rectangle 555"/>
            <p:cNvSpPr>
              <a:spLocks noChangeArrowheads="1"/>
            </p:cNvSpPr>
            <p:nvPr/>
          </p:nvSpPr>
          <p:spPr bwMode="auto">
            <a:xfrm>
              <a:off x="2353" y="477"/>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NADH</a:t>
              </a:r>
              <a:endParaRPr lang="en-US" altLang="en-US" sz="900" b="1">
                <a:ea typeface="ＭＳ Ｐゴシック" panose="020B0600070205080204" pitchFamily="34" charset="-128"/>
              </a:endParaRPr>
            </a:p>
          </p:txBody>
        </p:sp>
        <p:sp>
          <p:nvSpPr>
            <p:cNvPr id="90" name="Rectangle 556"/>
            <p:cNvSpPr>
              <a:spLocks noChangeArrowheads="1"/>
            </p:cNvSpPr>
            <p:nvPr/>
          </p:nvSpPr>
          <p:spPr bwMode="auto">
            <a:xfrm>
              <a:off x="2000" y="3721"/>
              <a:ext cx="1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ATP</a:t>
              </a:r>
              <a:endParaRPr lang="en-US" altLang="en-US" sz="900" b="1">
                <a:ea typeface="ＭＳ Ｐゴシック" panose="020B0600070205080204" pitchFamily="34" charset="-128"/>
              </a:endParaRPr>
            </a:p>
          </p:txBody>
        </p:sp>
        <p:sp>
          <p:nvSpPr>
            <p:cNvPr id="91" name="Rectangle 557"/>
            <p:cNvSpPr>
              <a:spLocks noChangeArrowheads="1"/>
            </p:cNvSpPr>
            <p:nvPr/>
          </p:nvSpPr>
          <p:spPr bwMode="auto">
            <a:xfrm>
              <a:off x="1987" y="3350"/>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GTP</a:t>
              </a:r>
              <a:endParaRPr lang="en-US" altLang="en-US" sz="900" b="1">
                <a:ea typeface="ＭＳ Ｐゴシック" panose="020B0600070205080204" pitchFamily="34" charset="-128"/>
              </a:endParaRPr>
            </a:p>
          </p:txBody>
        </p:sp>
        <p:sp>
          <p:nvSpPr>
            <p:cNvPr id="92" name="Rectangle 558"/>
            <p:cNvSpPr>
              <a:spLocks noChangeArrowheads="1"/>
            </p:cNvSpPr>
            <p:nvPr/>
          </p:nvSpPr>
          <p:spPr bwMode="auto">
            <a:xfrm>
              <a:off x="3467" y="113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CD0921"/>
                  </a:solidFill>
                  <a:ea typeface="ＭＳ Ｐゴシック" panose="020B0600070205080204" pitchFamily="34" charset="-128"/>
                </a:rPr>
                <a:t>CoA</a:t>
              </a:r>
            </a:p>
          </p:txBody>
        </p:sp>
        <p:sp>
          <p:nvSpPr>
            <p:cNvPr id="93" name="Rectangle 559"/>
            <p:cNvSpPr>
              <a:spLocks noChangeArrowheads="1"/>
            </p:cNvSpPr>
            <p:nvPr/>
          </p:nvSpPr>
          <p:spPr bwMode="auto">
            <a:xfrm>
              <a:off x="2230" y="3068"/>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CD0921"/>
                  </a:solidFill>
                  <a:ea typeface="ＭＳ Ｐゴシック" panose="020B0600070205080204" pitchFamily="34" charset="-128"/>
                </a:rPr>
                <a:t>CoA</a:t>
              </a:r>
            </a:p>
          </p:txBody>
        </p:sp>
        <p:sp>
          <p:nvSpPr>
            <p:cNvPr id="94" name="Rectangle 560"/>
            <p:cNvSpPr>
              <a:spLocks noChangeArrowheads="1"/>
            </p:cNvSpPr>
            <p:nvPr/>
          </p:nvSpPr>
          <p:spPr bwMode="auto">
            <a:xfrm>
              <a:off x="2354" y="3623"/>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O</a:t>
              </a:r>
              <a:endParaRPr lang="en-US" altLang="en-US" sz="900" b="1">
                <a:ea typeface="ＭＳ Ｐゴシック" panose="020B0600070205080204" pitchFamily="34" charset="-128"/>
              </a:endParaRPr>
            </a:p>
          </p:txBody>
        </p:sp>
        <p:sp>
          <p:nvSpPr>
            <p:cNvPr id="95" name="Rectangle 561"/>
            <p:cNvSpPr>
              <a:spLocks noChangeArrowheads="1"/>
            </p:cNvSpPr>
            <p:nvPr/>
          </p:nvSpPr>
          <p:spPr bwMode="auto">
            <a:xfrm>
              <a:off x="2876" y="175"/>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CD0921"/>
                  </a:solidFill>
                  <a:ea typeface="ＭＳ Ｐゴシック" panose="020B0600070205080204" pitchFamily="34" charset="-128"/>
                </a:rPr>
                <a:t>CoA</a:t>
              </a:r>
            </a:p>
          </p:txBody>
        </p:sp>
        <p:sp>
          <p:nvSpPr>
            <p:cNvPr id="96" name="Oval 562"/>
            <p:cNvSpPr>
              <a:spLocks noChangeArrowheads="1"/>
            </p:cNvSpPr>
            <p:nvPr/>
          </p:nvSpPr>
          <p:spPr bwMode="auto">
            <a:xfrm>
              <a:off x="3757" y="1869"/>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2</a:t>
              </a:r>
            </a:p>
          </p:txBody>
        </p:sp>
        <p:sp>
          <p:nvSpPr>
            <p:cNvPr id="97" name="Oval 563"/>
            <p:cNvSpPr>
              <a:spLocks noChangeArrowheads="1"/>
            </p:cNvSpPr>
            <p:nvPr/>
          </p:nvSpPr>
          <p:spPr bwMode="auto">
            <a:xfrm>
              <a:off x="3867" y="2571"/>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3</a:t>
              </a:r>
            </a:p>
          </p:txBody>
        </p:sp>
        <p:sp>
          <p:nvSpPr>
            <p:cNvPr id="98" name="Oval 564"/>
            <p:cNvSpPr>
              <a:spLocks noChangeArrowheads="1"/>
            </p:cNvSpPr>
            <p:nvPr/>
          </p:nvSpPr>
          <p:spPr bwMode="auto">
            <a:xfrm>
              <a:off x="3036" y="3389"/>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4</a:t>
              </a:r>
            </a:p>
          </p:txBody>
        </p:sp>
        <p:sp>
          <p:nvSpPr>
            <p:cNvPr id="99" name="Oval 565"/>
            <p:cNvSpPr>
              <a:spLocks noChangeArrowheads="1"/>
            </p:cNvSpPr>
            <p:nvPr/>
          </p:nvSpPr>
          <p:spPr bwMode="auto">
            <a:xfrm>
              <a:off x="2346" y="3205"/>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5</a:t>
              </a:r>
            </a:p>
          </p:txBody>
        </p:sp>
        <p:sp>
          <p:nvSpPr>
            <p:cNvPr id="100" name="Oval 566"/>
            <p:cNvSpPr>
              <a:spLocks noChangeArrowheads="1"/>
            </p:cNvSpPr>
            <p:nvPr/>
          </p:nvSpPr>
          <p:spPr bwMode="auto">
            <a:xfrm>
              <a:off x="1995" y="2756"/>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6</a:t>
              </a:r>
            </a:p>
          </p:txBody>
        </p:sp>
        <p:sp>
          <p:nvSpPr>
            <p:cNvPr id="101" name="Oval 567"/>
            <p:cNvSpPr>
              <a:spLocks noChangeArrowheads="1"/>
            </p:cNvSpPr>
            <p:nvPr/>
          </p:nvSpPr>
          <p:spPr bwMode="auto">
            <a:xfrm>
              <a:off x="2020" y="2091"/>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7</a:t>
              </a:r>
            </a:p>
          </p:txBody>
        </p:sp>
        <p:sp>
          <p:nvSpPr>
            <p:cNvPr id="102" name="Oval 568"/>
            <p:cNvSpPr>
              <a:spLocks noChangeArrowheads="1"/>
            </p:cNvSpPr>
            <p:nvPr/>
          </p:nvSpPr>
          <p:spPr bwMode="auto">
            <a:xfrm>
              <a:off x="2266" y="1709"/>
              <a:ext cx="99" cy="99"/>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900" b="1">
                  <a:solidFill>
                    <a:schemeClr val="bg1"/>
                  </a:solidFill>
                  <a:ea typeface="ＭＳ Ｐゴシック" panose="020B0600070205080204" pitchFamily="34" charset="-128"/>
                </a:rPr>
                <a:t>8</a:t>
              </a:r>
            </a:p>
          </p:txBody>
        </p:sp>
        <p:sp>
          <p:nvSpPr>
            <p:cNvPr id="103" name="Rectangle 569"/>
            <p:cNvSpPr>
              <a:spLocks noChangeArrowheads="1"/>
            </p:cNvSpPr>
            <p:nvPr/>
          </p:nvSpPr>
          <p:spPr bwMode="auto">
            <a:xfrm>
              <a:off x="3350" y="3502"/>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ＭＳ Ｐゴシック" panose="020B0600070205080204" pitchFamily="34" charset="-128"/>
                </a:rPr>
                <a:t>O</a:t>
              </a:r>
              <a:endParaRPr lang="en-US" altLang="en-US" sz="900" b="1">
                <a:ea typeface="ＭＳ Ｐゴシック" panose="020B0600070205080204" pitchFamily="34" charset="-128"/>
              </a:endParaRPr>
            </a:p>
          </p:txBody>
        </p:sp>
      </p:grpSp>
      <p:pic>
        <p:nvPicPr>
          <p:cNvPr id="127" name="Picture 126"/>
          <p:cNvPicPr>
            <a:picLocks noChangeAspect="1"/>
          </p:cNvPicPr>
          <p:nvPr/>
        </p:nvPicPr>
        <p:blipFill rotWithShape="1">
          <a:blip r:embed="rId3"/>
          <a:srcRect b="38341"/>
          <a:stretch/>
        </p:blipFill>
        <p:spPr>
          <a:xfrm>
            <a:off x="5715526" y="-919"/>
            <a:ext cx="6486706" cy="2935224"/>
          </a:xfrm>
          <a:prstGeom prst="rect">
            <a:avLst/>
          </a:prstGeom>
        </p:spPr>
      </p:pic>
      <p:pic>
        <p:nvPicPr>
          <p:cNvPr id="128" name="Picture 2" descr="E:\BLACK\CHAP05\FIGURES\FG05_022.P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008" y="2950438"/>
            <a:ext cx="7621587" cy="381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7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58475" cy="585787"/>
          </a:xfrm>
        </p:spPr>
        <p:txBody>
          <a:bodyPr>
            <a:normAutofit fontScale="90000"/>
          </a:bodyPr>
          <a:lstStyle/>
          <a:p>
            <a:br>
              <a:rPr lang="en-US" sz="4000" dirty="0"/>
            </a:br>
            <a:r>
              <a:rPr lang="en-US" sz="4000" dirty="0"/>
              <a:t>Transport of materials across cell membranes</a:t>
            </a:r>
            <a:br>
              <a:rPr lang="en-US" dirty="0"/>
            </a:br>
            <a:endParaRPr lang="en-US" dirty="0"/>
          </a:p>
        </p:txBody>
      </p:sp>
      <p:sp>
        <p:nvSpPr>
          <p:cNvPr id="3" name="Content Placeholder 2"/>
          <p:cNvSpPr>
            <a:spLocks noGrp="1"/>
          </p:cNvSpPr>
          <p:nvPr>
            <p:ph idx="1"/>
          </p:nvPr>
        </p:nvSpPr>
        <p:spPr/>
        <p:txBody>
          <a:bodyPr/>
          <a:lstStyle/>
          <a:p>
            <a:r>
              <a:rPr lang="en-US" dirty="0"/>
              <a:t>Compounds that are lipid soluble will diffuse freely across cell membranes, as they can dissolve in the lipid of the membrane – this is passive diffusion. Hydrophilic compounds require a transport protein in order to cross the lipid membrane – this is facilitated or carrier-mediated diffusion. Neither passive nor facilitated diffusion alone can lead to the concentration of the transported material being greater inside the cell than outside.</a:t>
            </a:r>
          </a:p>
          <a:p>
            <a:r>
              <a:rPr lang="en-US" dirty="0"/>
              <a:t>Concentrative uptake of the material being transported may be achieved in three main ways: </a:t>
            </a:r>
            <a:r>
              <a:rPr lang="en-US" dirty="0">
                <a:solidFill>
                  <a:srgbClr val="FF0000"/>
                </a:solidFill>
              </a:rPr>
              <a:t>protein binding</a:t>
            </a:r>
            <a:r>
              <a:rPr lang="en-US" dirty="0"/>
              <a:t>, </a:t>
            </a:r>
            <a:r>
              <a:rPr lang="en-US" dirty="0">
                <a:solidFill>
                  <a:schemeClr val="accent1">
                    <a:lumMod val="75000"/>
                  </a:schemeClr>
                </a:solidFill>
              </a:rPr>
              <a:t>metabolic trapping </a:t>
            </a:r>
            <a:r>
              <a:rPr lang="en-US" dirty="0"/>
              <a:t>and </a:t>
            </a:r>
            <a:r>
              <a:rPr lang="en-US" dirty="0">
                <a:solidFill>
                  <a:srgbClr val="FF0000"/>
                </a:solidFill>
              </a:rPr>
              <a:t>active transport</a:t>
            </a:r>
            <a:r>
              <a:rPr lang="en-US" dirty="0"/>
              <a:t>. These last two mechanisms are both ATP dependent.</a:t>
            </a:r>
          </a:p>
          <a:p>
            <a:endParaRPr lang="en-US" dirty="0"/>
          </a:p>
        </p:txBody>
      </p:sp>
    </p:spTree>
    <p:extLst>
      <p:ext uri="{BB962C8B-B14F-4D97-AF65-F5344CB8AC3E}">
        <p14:creationId xmlns:p14="http://schemas.microsoft.com/office/powerpoint/2010/main" val="65097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087225" cy="6500813"/>
          </a:xfrm>
        </p:spPr>
        <p:txBody>
          <a:bodyPr>
            <a:normAutofit fontScale="70000" lnSpcReduction="20000"/>
          </a:bodyPr>
          <a:lstStyle/>
          <a:p>
            <a:r>
              <a:rPr lang="en-US" sz="3600" dirty="0"/>
              <a:t> Protein binding </a:t>
            </a:r>
            <a:r>
              <a:rPr lang="en-US" sz="3600" dirty="0">
                <a:sym typeface="Wingdings" panose="05000000000000000000" pitchFamily="2" charset="2"/>
              </a:rPr>
              <a:t></a:t>
            </a:r>
            <a:r>
              <a:rPr lang="en-US" sz="3600" dirty="0"/>
              <a:t> binding  to an intracellular protein, for example, in the intestinal absorption of calcium and iron. Hydrophobic compounds are transported in plasma bound to transport proteins (e.g. the plasma retinol binding protein).</a:t>
            </a:r>
          </a:p>
          <a:p>
            <a:r>
              <a:rPr lang="en-US" sz="3600" dirty="0"/>
              <a:t>Metabolic trapping</a:t>
            </a:r>
            <a:r>
              <a:rPr lang="en-US" sz="3600" dirty="0">
                <a:sym typeface="Wingdings" panose="05000000000000000000" pitchFamily="2" charset="2"/>
              </a:rPr>
              <a:t></a:t>
            </a:r>
            <a:r>
              <a:rPr lang="en-US" sz="3600" dirty="0"/>
              <a:t> Glucose enters cells by carrier-mediated diffusion. Once inside the cell, it is phosphorylated to glucose 6-phosphate, a reaction </a:t>
            </a:r>
            <a:r>
              <a:rPr lang="en-US" sz="3600" dirty="0" err="1"/>
              <a:t>catalysed</a:t>
            </a:r>
            <a:r>
              <a:rPr lang="en-US" sz="3600" dirty="0"/>
              <a:t> by the enzyme hexokinase, using ATP as the phosphate donor. Glucose 6phosphate does not cross cell membranes, and therefore there is a net accumulation of [glucose plus glucose 6-phosphate] inside the cell, at the expense of 1 </a:t>
            </a:r>
            <a:r>
              <a:rPr lang="en-US" sz="3600" dirty="0" err="1"/>
              <a:t>mol</a:t>
            </a:r>
            <a:r>
              <a:rPr lang="en-US" sz="3600" dirty="0"/>
              <a:t> of ATP utilized per mole of glucose trapped in this way. Vitamins B2 (riboflavin) and B6  are similarly accumulated inside cells by phosphorylation at the expense of ATP.</a:t>
            </a:r>
          </a:p>
          <a:p>
            <a:r>
              <a:rPr lang="en-US" sz="3600" dirty="0"/>
              <a:t>Ion pumps and active transport </a:t>
            </a:r>
            <a:r>
              <a:rPr lang="en-US" sz="3600" dirty="0">
                <a:sym typeface="Wingdings" panose="05000000000000000000" pitchFamily="2" charset="2"/>
              </a:rPr>
              <a:t> Active transport is the accumulation of a higher concentration of a compound on one side of a cell membrane than on the other, without chemical modification such as phosphorylation. The process is dependent on hydrolysis of ATP to ADP and phosphate, either directly, as in the case of ion pumps, or indirectly, as is the case when metabolites are transported by sodium-dependent transporters. when the membrane transport protein is phosphorylated it undergoes a conformational change that opens the transmembrane pore and permits it to transport an ion across the membrane. Before the ion can be released at the membrane surface, the transport protein has to be dephosphorylated. The key to understanding the role of ATP in the sodium pump lies in the fact that the hydrolysis is effected not by H2O, but by H+ and OH– ions, the ATPase that </a:t>
            </a:r>
            <a:r>
              <a:rPr lang="en-US" sz="3600" dirty="0" err="1">
                <a:sym typeface="Wingdings" panose="05000000000000000000" pitchFamily="2" charset="2"/>
              </a:rPr>
              <a:t>catalyses</a:t>
            </a:r>
            <a:r>
              <a:rPr lang="en-US" sz="3600" dirty="0">
                <a:sym typeface="Wingdings" panose="05000000000000000000" pitchFamily="2" charset="2"/>
              </a:rPr>
              <a:t> the hydrolysis of ATP to ADP and phosphate</a:t>
            </a:r>
            <a:endParaRPr lang="en-US" dirty="0"/>
          </a:p>
          <a:p>
            <a:endParaRPr lang="en-US" dirty="0"/>
          </a:p>
        </p:txBody>
      </p:sp>
    </p:spTree>
    <p:extLst>
      <p:ext uri="{BB962C8B-B14F-4D97-AF65-F5344CB8AC3E}">
        <p14:creationId xmlns:p14="http://schemas.microsoft.com/office/powerpoint/2010/main" val="164250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163" y="-1"/>
            <a:ext cx="6872287" cy="3471863"/>
          </a:xfrm>
          <a:prstGeom prst="rect">
            <a:avLst/>
          </a:prstGeom>
          <a:ln>
            <a:solidFill>
              <a:schemeClr val="accent1">
                <a:lumMod val="60000"/>
                <a:lumOff val="40000"/>
              </a:schemeClr>
            </a:solidFill>
          </a:ln>
        </p:spPr>
      </p:pic>
      <p:pic>
        <p:nvPicPr>
          <p:cNvPr id="5" name="Picture 4"/>
          <p:cNvPicPr>
            <a:picLocks noChangeAspect="1"/>
          </p:cNvPicPr>
          <p:nvPr/>
        </p:nvPicPr>
        <p:blipFill>
          <a:blip r:embed="rId3"/>
          <a:stretch>
            <a:fillRect/>
          </a:stretch>
        </p:blipFill>
        <p:spPr>
          <a:xfrm>
            <a:off x="8029575" y="300037"/>
            <a:ext cx="4025108" cy="6000750"/>
          </a:xfrm>
          <a:prstGeom prst="rect">
            <a:avLst/>
          </a:prstGeom>
          <a:ln>
            <a:solidFill>
              <a:schemeClr val="accent2">
                <a:lumMod val="75000"/>
              </a:schemeClr>
            </a:solidFill>
          </a:ln>
        </p:spPr>
      </p:pic>
      <p:pic>
        <p:nvPicPr>
          <p:cNvPr id="6" name="Picture 5"/>
          <p:cNvPicPr>
            <a:picLocks noChangeAspect="1"/>
          </p:cNvPicPr>
          <p:nvPr/>
        </p:nvPicPr>
        <p:blipFill>
          <a:blip r:embed="rId4"/>
          <a:stretch>
            <a:fillRect/>
          </a:stretch>
        </p:blipFill>
        <p:spPr>
          <a:xfrm>
            <a:off x="157164" y="3714750"/>
            <a:ext cx="6872285" cy="2586037"/>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10773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77718" y="-31047"/>
            <a:ext cx="3048000" cy="2713220"/>
          </a:xfrm>
          <a:prstGeom prst="rect">
            <a:avLst/>
          </a:prstGeom>
        </p:spPr>
      </p:pic>
      <p:sp>
        <p:nvSpPr>
          <p:cNvPr id="2" name="Title 1"/>
          <p:cNvSpPr>
            <a:spLocks noGrp="1"/>
          </p:cNvSpPr>
          <p:nvPr>
            <p:ph type="title"/>
          </p:nvPr>
        </p:nvSpPr>
        <p:spPr>
          <a:xfrm>
            <a:off x="0" y="0"/>
            <a:ext cx="3477718" cy="1325563"/>
          </a:xfrm>
        </p:spPr>
        <p:txBody>
          <a:bodyPr/>
          <a:lstStyle/>
          <a:p>
            <a:r>
              <a:rPr lang="en-US" dirty="0"/>
              <a:t>Mitochondria</a:t>
            </a:r>
          </a:p>
        </p:txBody>
      </p:sp>
      <p:sp>
        <p:nvSpPr>
          <p:cNvPr id="3" name="Content Placeholder 2"/>
          <p:cNvSpPr>
            <a:spLocks noGrp="1"/>
          </p:cNvSpPr>
          <p:nvPr>
            <p:ph idx="1"/>
          </p:nvPr>
        </p:nvSpPr>
        <p:spPr>
          <a:xfrm>
            <a:off x="133662" y="2660755"/>
            <a:ext cx="11768527" cy="4197245"/>
          </a:xfrm>
        </p:spPr>
        <p:txBody>
          <a:bodyPr>
            <a:noAutofit/>
          </a:bodyPr>
          <a:lstStyle/>
          <a:p>
            <a:pPr marL="0" indent="0">
              <a:buNone/>
            </a:pPr>
            <a:r>
              <a:rPr lang="en-US" sz="2000" dirty="0"/>
              <a:t>Mitochondria are intracellular organelles with a double-membrane structure. Both the number and size of mitochondria vary in different cells – for example, a liver cell contains some 800 mitochondria, a renal tubule cell some 300 and a sperm about 20. The outer mitochondrial membrane is permeable to a great many substrates, while the inner membrane provides a barrier to regulate the uptake of substrates and output of products. The inner mitochondrial membrane forms the cristae, which are paddle-shaped, double-membrane structures that protrude from the inner membrane into the matrix, as shown in Figure. The five compartments of the mitochondrion have a range of specialized functions:</a:t>
            </a:r>
          </a:p>
          <a:p>
            <a:pPr marL="457200" indent="-457200">
              <a:buAutoNum type="arabicPeriod"/>
            </a:pPr>
            <a:r>
              <a:rPr lang="en-US" sz="2400" dirty="0"/>
              <a:t>The outer membrane contains the enzymes that are responsible for the desaturation and elongation of fatty acids, the enzymes for triacylglycerol synthesis from fatty acids and phospholipases that </a:t>
            </a:r>
            <a:r>
              <a:rPr lang="en-US" sz="2400" dirty="0" err="1"/>
              <a:t>catalyse</a:t>
            </a:r>
            <a:r>
              <a:rPr lang="en-US" sz="2400" dirty="0"/>
              <a:t> the hydrolysis of phospholipids.</a:t>
            </a:r>
          </a:p>
          <a:p>
            <a:pPr marL="457200" indent="-457200">
              <a:buAutoNum type="arabicPeriod"/>
            </a:pPr>
            <a:r>
              <a:rPr lang="en-US" sz="2400" dirty="0"/>
              <a:t>The inter-membrane space contains enzymes involved in nucleotide metabolism, transamination of amino acids  and a variety of kinases.</a:t>
            </a:r>
          </a:p>
        </p:txBody>
      </p:sp>
    </p:spTree>
    <p:extLst>
      <p:ext uri="{BB962C8B-B14F-4D97-AF65-F5344CB8AC3E}">
        <p14:creationId xmlns:p14="http://schemas.microsoft.com/office/powerpoint/2010/main" val="42781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9882"/>
            <a:ext cx="10515600" cy="5997081"/>
          </a:xfrm>
        </p:spPr>
        <p:txBody>
          <a:bodyPr>
            <a:normAutofit lnSpcReduction="10000"/>
          </a:bodyPr>
          <a:lstStyle/>
          <a:p>
            <a:pPr marL="457200" indent="-457200">
              <a:buAutoNum type="arabicPeriod"/>
            </a:pPr>
            <a:endParaRPr lang="en-US" dirty="0"/>
          </a:p>
          <a:p>
            <a:pPr marL="514350" indent="-514350">
              <a:buAutoNum type="arabicPeriod" startAt="3"/>
            </a:pPr>
            <a:r>
              <a:rPr lang="en-US" dirty="0"/>
              <a:t>The inner membrane regulates the uptake of substrates into the matrix for oxidation. There is also a transport protein in the mitochondrial inner membrane that transports ADP into the matrix to undergo phosphorylation .</a:t>
            </a:r>
          </a:p>
          <a:p>
            <a:pPr marL="514350" indent="-514350">
              <a:buAutoNum type="arabicPeriod" startAt="3"/>
            </a:pPr>
            <a:r>
              <a:rPr lang="en-US" dirty="0"/>
              <a:t>The membrane of the cristae contains the coenzymes associated with electron transport, the oxidation of reduced coenzymes, and the reduction of oxygen to water. The primary particles on the matrix surface of the cristae contain the enzyme that </a:t>
            </a:r>
            <a:r>
              <a:rPr lang="en-US" dirty="0" err="1"/>
              <a:t>catalyses</a:t>
            </a:r>
            <a:r>
              <a:rPr lang="en-US" dirty="0"/>
              <a:t> the phosphorylation of ADP to ATP .</a:t>
            </a:r>
          </a:p>
          <a:p>
            <a:pPr marL="514350" indent="-514350">
              <a:buAutoNum type="arabicPeriod" startAt="3"/>
            </a:pPr>
            <a:r>
              <a:rPr lang="en-US" dirty="0"/>
              <a:t>The mitochondrial matrix contains the enzymes concerned with the oxidation of fatty acids , the citric acid cycle , a variety of other oxidases and dehydrogenases, the enzymes for mitochondrial replication and the DNA that codes for some of the mitochondrial proteins.</a:t>
            </a:r>
          </a:p>
          <a:p>
            <a:endParaRPr lang="en-US" dirty="0"/>
          </a:p>
        </p:txBody>
      </p:sp>
    </p:spTree>
    <p:extLst>
      <p:ext uri="{BB962C8B-B14F-4D97-AF65-F5344CB8AC3E}">
        <p14:creationId xmlns:p14="http://schemas.microsoft.com/office/powerpoint/2010/main" val="265514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p:nvPr>
        </p:nvSpPr>
        <p:spPr>
          <a:xfrm>
            <a:off x="6071017" y="119920"/>
            <a:ext cx="6120982" cy="6738079"/>
          </a:xfrm>
        </p:spPr>
        <p:txBody>
          <a:bodyPr>
            <a:normAutofit fontScale="77500" lnSpcReduction="20000"/>
          </a:bodyPr>
          <a:lstStyle/>
          <a:p>
            <a:r>
              <a:rPr lang="en-US" dirty="0">
                <a:solidFill>
                  <a:schemeClr val="accent6">
                    <a:lumMod val="50000"/>
                  </a:schemeClr>
                </a:solidFill>
              </a:rPr>
              <a:t>The mitochondrial electron transport chain is a series of enzymes and coenzymes in the crista membrane, each of which is reduced by the preceding coenzyme, and in turn reduces the next, until finally the protons and electrons that have entered the chain from either NADH or reduced </a:t>
            </a:r>
            <a:r>
              <a:rPr lang="en-US" dirty="0" err="1">
                <a:solidFill>
                  <a:schemeClr val="accent6">
                    <a:lumMod val="50000"/>
                  </a:schemeClr>
                </a:solidFill>
              </a:rPr>
              <a:t>flavin</a:t>
            </a:r>
            <a:r>
              <a:rPr lang="en-US" dirty="0">
                <a:solidFill>
                  <a:schemeClr val="accent6">
                    <a:lumMod val="50000"/>
                  </a:schemeClr>
                </a:solidFill>
              </a:rPr>
              <a:t> reduce oxygen to water. The sequence of the electron carriers shown in Figure: . </a:t>
            </a:r>
          </a:p>
          <a:p>
            <a:pPr marL="0" indent="0">
              <a:buNone/>
            </a:pPr>
            <a:r>
              <a:rPr lang="en-US" dirty="0"/>
              <a:t>• </a:t>
            </a:r>
            <a:r>
              <a:rPr lang="en-US" dirty="0">
                <a:solidFill>
                  <a:srgbClr val="FF0000"/>
                </a:solidFill>
              </a:rPr>
              <a:t>Complex I </a:t>
            </a:r>
            <a:r>
              <a:rPr lang="en-US" dirty="0" err="1">
                <a:solidFill>
                  <a:srgbClr val="FF0000"/>
                </a:solidFill>
              </a:rPr>
              <a:t>catalyses</a:t>
            </a:r>
            <a:r>
              <a:rPr lang="en-US" dirty="0">
                <a:solidFill>
                  <a:srgbClr val="FF0000"/>
                </a:solidFill>
              </a:rPr>
              <a:t> the oxidation of NADH and the reduction of ubiquinone, and is associated with the phosphorylation of ADP to ATP.</a:t>
            </a:r>
          </a:p>
          <a:p>
            <a:pPr marL="0" indent="0">
              <a:buNone/>
            </a:pPr>
            <a:r>
              <a:rPr lang="en-US" dirty="0">
                <a:solidFill>
                  <a:srgbClr val="FF0000"/>
                </a:solidFill>
              </a:rPr>
              <a:t>• Complex II </a:t>
            </a:r>
            <a:r>
              <a:rPr lang="en-US" dirty="0" err="1">
                <a:solidFill>
                  <a:srgbClr val="FF0000"/>
                </a:solidFill>
              </a:rPr>
              <a:t>catalyses</a:t>
            </a:r>
            <a:r>
              <a:rPr lang="en-US" dirty="0">
                <a:solidFill>
                  <a:srgbClr val="FF0000"/>
                </a:solidFill>
              </a:rPr>
              <a:t> the oxidation of reduced </a:t>
            </a:r>
            <a:r>
              <a:rPr lang="en-US" dirty="0" err="1">
                <a:solidFill>
                  <a:srgbClr val="FF0000"/>
                </a:solidFill>
              </a:rPr>
              <a:t>flavins</a:t>
            </a:r>
            <a:r>
              <a:rPr lang="en-US" dirty="0">
                <a:solidFill>
                  <a:srgbClr val="FF0000"/>
                </a:solidFill>
              </a:rPr>
              <a:t> and the reduction of ubiquinone. This complex is not associated with phosphorylation of ADP to ATP.</a:t>
            </a:r>
          </a:p>
          <a:p>
            <a:pPr marL="0" indent="0">
              <a:buNone/>
            </a:pPr>
            <a:r>
              <a:rPr lang="en-US" dirty="0">
                <a:solidFill>
                  <a:srgbClr val="FF0000"/>
                </a:solidFill>
              </a:rPr>
              <a:t>• Complex III </a:t>
            </a:r>
            <a:r>
              <a:rPr lang="en-US" dirty="0" err="1">
                <a:solidFill>
                  <a:srgbClr val="FF0000"/>
                </a:solidFill>
              </a:rPr>
              <a:t>catalyses</a:t>
            </a:r>
            <a:r>
              <a:rPr lang="en-US" dirty="0">
                <a:solidFill>
                  <a:srgbClr val="FF0000"/>
                </a:solidFill>
              </a:rPr>
              <a:t> the oxidation of reduced ubiquinone and the reduction of cytochrome c, and is associated with the phosphorylation of ADP to ATP;</a:t>
            </a:r>
          </a:p>
          <a:p>
            <a:pPr marL="0" indent="0">
              <a:buNone/>
            </a:pPr>
            <a:r>
              <a:rPr lang="en-US" dirty="0">
                <a:solidFill>
                  <a:srgbClr val="FF0000"/>
                </a:solidFill>
              </a:rPr>
              <a:t>• Complex IV </a:t>
            </a:r>
            <a:r>
              <a:rPr lang="en-US" dirty="0" err="1">
                <a:solidFill>
                  <a:srgbClr val="FF0000"/>
                </a:solidFill>
              </a:rPr>
              <a:t>catalyses</a:t>
            </a:r>
            <a:r>
              <a:rPr lang="en-US" dirty="0">
                <a:solidFill>
                  <a:srgbClr val="FF0000"/>
                </a:solidFill>
              </a:rPr>
              <a:t> the oxidation of reduced cytochrome c and the reduction of oxygen to water, and is associated with the phosphorylation of ADP to ATP.</a:t>
            </a:r>
          </a:p>
        </p:txBody>
      </p:sp>
      <p:sp>
        <p:nvSpPr>
          <p:cNvPr id="2" name="Title 1"/>
          <p:cNvSpPr>
            <a:spLocks noGrp="1"/>
          </p:cNvSpPr>
          <p:nvPr>
            <p:ph type="title" idx="4294967295"/>
          </p:nvPr>
        </p:nvSpPr>
        <p:spPr>
          <a:xfrm>
            <a:off x="1" y="0"/>
            <a:ext cx="5861154" cy="1600200"/>
          </a:xfrm>
        </p:spPr>
        <p:txBody>
          <a:bodyPr>
            <a:normAutofit/>
          </a:bodyPr>
          <a:lstStyle/>
          <a:p>
            <a:r>
              <a:rPr lang="en-US" b="1" dirty="0">
                <a:solidFill>
                  <a:srgbClr val="FF0000"/>
                </a:solidFill>
              </a:rPr>
              <a:t>The mitochondrial electron transport chain</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 y="1325564"/>
            <a:ext cx="6071016" cy="5532436"/>
          </a:xfrm>
          <a:prstGeom prst="rect">
            <a:avLst/>
          </a:prstGeom>
        </p:spPr>
      </p:pic>
    </p:spTree>
    <p:extLst>
      <p:ext uri="{BB962C8B-B14F-4D97-AF65-F5344CB8AC3E}">
        <p14:creationId xmlns:p14="http://schemas.microsoft.com/office/powerpoint/2010/main" val="1054338525"/>
      </p:ext>
    </p:extLst>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430780" y="768350"/>
            <a:ext cx="4846820" cy="5327650"/>
          </a:xfrm>
        </p:spPr>
        <p:txBody>
          <a:bodyPr/>
          <a:lstStyle/>
          <a:p>
            <a:r>
              <a:rPr lang="en-US" dirty="0"/>
              <a:t>With an accumulation of protons in the crista space and an accumulation of hydroxyl ions in the matrix – i.e. creation of a pH gradient across the inner membrane. This proton gradient provides the driving force for the phosphorylation of ADP to ATP.</a:t>
            </a:r>
          </a:p>
        </p:txBody>
      </p:sp>
      <p:pic>
        <p:nvPicPr>
          <p:cNvPr id="3" name="Picture 2"/>
          <p:cNvPicPr>
            <a:picLocks noChangeAspect="1"/>
          </p:cNvPicPr>
          <p:nvPr/>
        </p:nvPicPr>
        <p:blipFill>
          <a:blip r:embed="rId2"/>
          <a:stretch>
            <a:fillRect/>
          </a:stretch>
        </p:blipFill>
        <p:spPr>
          <a:xfrm>
            <a:off x="164892" y="2150894"/>
            <a:ext cx="5501389" cy="4594680"/>
          </a:xfrm>
          <a:prstGeom prst="rect">
            <a:avLst/>
          </a:prstGeom>
        </p:spPr>
      </p:pic>
      <p:sp>
        <p:nvSpPr>
          <p:cNvPr id="4" name="Rectangle 3"/>
          <p:cNvSpPr/>
          <p:nvPr/>
        </p:nvSpPr>
        <p:spPr>
          <a:xfrm>
            <a:off x="119921" y="1157113"/>
            <a:ext cx="6096000" cy="830997"/>
          </a:xfrm>
          <a:prstGeom prst="rect">
            <a:avLst/>
          </a:prstGeom>
        </p:spPr>
        <p:txBody>
          <a:bodyPr>
            <a:spAutoFit/>
          </a:bodyPr>
          <a:lstStyle/>
          <a:p>
            <a:r>
              <a:rPr lang="en-US" sz="2400" i="1" dirty="0">
                <a:latin typeface="AmericanGaramondBT-Italic"/>
              </a:rPr>
              <a:t>Hydrogen and electron carriers in the mitochondrial electron transport chain</a:t>
            </a:r>
            <a:endParaRPr lang="en-US" sz="2400" dirty="0"/>
          </a:p>
        </p:txBody>
      </p:sp>
    </p:spTree>
    <p:extLst>
      <p:ext uri="{BB962C8B-B14F-4D97-AF65-F5344CB8AC3E}">
        <p14:creationId xmlns:p14="http://schemas.microsoft.com/office/powerpoint/2010/main" val="2681487668"/>
      </p:ext>
    </p:extLst>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z="3800"/>
              <a:t>Role of ATP in linking anabolic and catabolic reactions</a:t>
            </a:r>
          </a:p>
        </p:txBody>
      </p:sp>
      <p:pic>
        <p:nvPicPr>
          <p:cNvPr id="84997" name="Picture 5" descr="2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788" y="1481138"/>
            <a:ext cx="6951662" cy="464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2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Examples</a:t>
            </a:r>
          </a:p>
        </p:txBody>
      </p:sp>
      <p:sp>
        <p:nvSpPr>
          <p:cNvPr id="31747" name="Rectangle 3"/>
          <p:cNvSpPr>
            <a:spLocks noGrp="1" noChangeArrowheads="1"/>
          </p:cNvSpPr>
          <p:nvPr>
            <p:ph type="body" idx="1"/>
          </p:nvPr>
        </p:nvSpPr>
        <p:spPr/>
        <p:txBody>
          <a:bodyPr/>
          <a:lstStyle/>
          <a:p>
            <a:r>
              <a:rPr lang="en-US" altLang="en-US"/>
              <a:t>ATP </a:t>
            </a:r>
            <a:r>
              <a:rPr lang="en-US" altLang="en-US" noProof="1">
                <a:sym typeface="Wingdings" panose="05000000000000000000" pitchFamily="2" charset="2"/>
              </a:rPr>
              <a:t></a:t>
            </a:r>
            <a:r>
              <a:rPr lang="en-US" altLang="en-US"/>
              <a:t> ADP + P </a:t>
            </a:r>
          </a:p>
          <a:p>
            <a:pPr lvl="1"/>
            <a:r>
              <a:rPr lang="en-US" altLang="en-US"/>
              <a:t>Oxidation, release energy</a:t>
            </a:r>
          </a:p>
          <a:p>
            <a:r>
              <a:rPr lang="en-US" altLang="en-US"/>
              <a:t>ADP + P </a:t>
            </a:r>
            <a:r>
              <a:rPr lang="en-US" altLang="en-US" noProof="1">
                <a:sym typeface="Wingdings" panose="05000000000000000000" pitchFamily="2" charset="2"/>
              </a:rPr>
              <a:t></a:t>
            </a:r>
            <a:r>
              <a:rPr lang="en-US" altLang="en-US"/>
              <a:t> ATP</a:t>
            </a:r>
          </a:p>
          <a:p>
            <a:pPr lvl="1"/>
            <a:r>
              <a:rPr lang="en-US" altLang="en-US"/>
              <a:t>Reduction, stores energy</a:t>
            </a:r>
          </a:p>
          <a:p>
            <a:r>
              <a:rPr lang="en-US" altLang="en-US"/>
              <a:t>NAD + H </a:t>
            </a:r>
            <a:r>
              <a:rPr lang="en-US" altLang="en-US" noProof="1">
                <a:sym typeface="Wingdings" panose="05000000000000000000" pitchFamily="2" charset="2"/>
              </a:rPr>
              <a:t></a:t>
            </a:r>
            <a:r>
              <a:rPr lang="en-US" altLang="en-US"/>
              <a:t> NADH</a:t>
            </a:r>
          </a:p>
          <a:p>
            <a:r>
              <a:rPr lang="en-US" altLang="en-US"/>
              <a:t>FADH </a:t>
            </a:r>
            <a:r>
              <a:rPr lang="en-US" altLang="en-US" noProof="1">
                <a:sym typeface="Wingdings" panose="05000000000000000000" pitchFamily="2" charset="2"/>
              </a:rPr>
              <a:t></a:t>
            </a:r>
            <a:r>
              <a:rPr lang="en-US" altLang="en-US"/>
              <a:t> FAD + H</a:t>
            </a:r>
          </a:p>
          <a:p>
            <a:r>
              <a:rPr lang="en-US" altLang="en-US"/>
              <a:t>NH</a:t>
            </a:r>
            <a:r>
              <a:rPr lang="en-US" altLang="en-US" baseline="-25000"/>
              <a:t>4</a:t>
            </a:r>
            <a:r>
              <a:rPr lang="en-US" altLang="en-US"/>
              <a:t> + 1</a:t>
            </a:r>
            <a:r>
              <a:rPr lang="en-US" altLang="en-US" baseline="30000"/>
              <a:t>1/</a:t>
            </a:r>
            <a:r>
              <a:rPr lang="en-US" altLang="en-US" baseline="-25000"/>
              <a:t>2</a:t>
            </a:r>
            <a:r>
              <a:rPr lang="en-US" altLang="en-US"/>
              <a:t>O</a:t>
            </a:r>
            <a:r>
              <a:rPr lang="en-US" altLang="en-US" baseline="-25000"/>
              <a:t>2</a:t>
            </a:r>
            <a:r>
              <a:rPr lang="en-US" altLang="en-US"/>
              <a:t> </a:t>
            </a:r>
            <a:r>
              <a:rPr lang="en-US" altLang="en-US" noProof="1">
                <a:sym typeface="Wingdings" panose="05000000000000000000" pitchFamily="2" charset="2"/>
              </a:rPr>
              <a:t></a:t>
            </a:r>
            <a:r>
              <a:rPr lang="en-US" altLang="en-US"/>
              <a:t>NO</a:t>
            </a:r>
            <a:r>
              <a:rPr lang="en-US" altLang="en-US" baseline="-25000"/>
              <a:t>2</a:t>
            </a:r>
            <a:r>
              <a:rPr lang="en-US" altLang="en-US" baseline="30000"/>
              <a:t>-</a:t>
            </a:r>
            <a:r>
              <a:rPr lang="en-US" altLang="en-US"/>
              <a:t> +H</a:t>
            </a:r>
            <a:r>
              <a:rPr lang="en-US" altLang="en-US" baseline="-25000"/>
              <a:t>2</a:t>
            </a:r>
            <a:r>
              <a:rPr lang="en-US" altLang="en-US"/>
              <a:t>O + 2H +  ATP</a:t>
            </a:r>
          </a:p>
          <a:p>
            <a:r>
              <a:rPr lang="en-US" altLang="en-US"/>
              <a:t>2H</a:t>
            </a:r>
            <a:r>
              <a:rPr lang="en-US" altLang="en-US" baseline="-25000"/>
              <a:t>2</a:t>
            </a:r>
            <a:r>
              <a:rPr lang="en-US" altLang="en-US"/>
              <a:t> + O</a:t>
            </a:r>
            <a:r>
              <a:rPr lang="en-US" altLang="en-US" baseline="-25000"/>
              <a:t>2</a:t>
            </a:r>
            <a:r>
              <a:rPr lang="en-US" altLang="en-US"/>
              <a:t> </a:t>
            </a:r>
            <a:r>
              <a:rPr lang="en-US" altLang="en-US" noProof="1">
                <a:sym typeface="Wingdings" panose="05000000000000000000" pitchFamily="2" charset="2"/>
              </a:rPr>
              <a:t></a:t>
            </a:r>
            <a:r>
              <a:rPr lang="en-US" altLang="en-US"/>
              <a:t> 2H</a:t>
            </a:r>
            <a:r>
              <a:rPr lang="en-US" altLang="en-US" baseline="-25000"/>
              <a:t>2 </a:t>
            </a:r>
            <a:r>
              <a:rPr lang="en-US" altLang="en-US"/>
              <a:t>O</a:t>
            </a:r>
          </a:p>
        </p:txBody>
      </p:sp>
    </p:spTree>
    <p:extLst>
      <p:ext uri="{BB962C8B-B14F-4D97-AF65-F5344CB8AC3E}">
        <p14:creationId xmlns:p14="http://schemas.microsoft.com/office/powerpoint/2010/main" val="335856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0"/>
            <a:ext cx="7772400" cy="1143000"/>
          </a:xfrm>
        </p:spPr>
        <p:txBody>
          <a:bodyPr/>
          <a:lstStyle/>
          <a:p>
            <a:pPr eaLnBrk="1" hangingPunct="1"/>
            <a:r>
              <a:rPr lang="en-GB" altLang="en-US" dirty="0"/>
              <a:t>ATP and metabolism</a:t>
            </a:r>
          </a:p>
        </p:txBody>
      </p:sp>
      <p:pic>
        <p:nvPicPr>
          <p:cNvPr id="5124" name="Picture 8" descr="tri-ph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7756"/>
            <a:ext cx="5429250" cy="26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0"/>
          <p:cNvSpPr txBox="1">
            <a:spLocks noChangeArrowheads="1"/>
          </p:cNvSpPr>
          <p:nvPr/>
        </p:nvSpPr>
        <p:spPr bwMode="auto">
          <a:xfrm>
            <a:off x="0" y="1785144"/>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6pPr>
            <a:lvl7pPr marL="29718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7pPr>
            <a:lvl8pPr marL="34290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8pPr>
            <a:lvl9pPr marL="38862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9pPr>
          </a:lstStyle>
          <a:p>
            <a:pPr eaLnBrk="1" hangingPunct="1">
              <a:spcBef>
                <a:spcPct val="50000"/>
              </a:spcBef>
              <a:buFontTx/>
              <a:buNone/>
            </a:pPr>
            <a:r>
              <a:rPr lang="en-GB" altLang="en-US" dirty="0"/>
              <a:t>Adenine</a:t>
            </a:r>
          </a:p>
        </p:txBody>
      </p:sp>
      <p:sp>
        <p:nvSpPr>
          <p:cNvPr id="5126" name="Text Box 11"/>
          <p:cNvSpPr txBox="1">
            <a:spLocks noChangeArrowheads="1"/>
          </p:cNvSpPr>
          <p:nvPr/>
        </p:nvSpPr>
        <p:spPr bwMode="auto">
          <a:xfrm>
            <a:off x="1595437" y="1785145"/>
            <a:ext cx="1582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6pPr>
            <a:lvl7pPr marL="29718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7pPr>
            <a:lvl8pPr marL="34290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8pPr>
            <a:lvl9pPr marL="38862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9pPr>
          </a:lstStyle>
          <a:p>
            <a:pPr eaLnBrk="1" hangingPunct="1">
              <a:spcBef>
                <a:spcPct val="50000"/>
              </a:spcBef>
              <a:buFontTx/>
              <a:buNone/>
            </a:pPr>
            <a:r>
              <a:rPr lang="en-GB" altLang="en-US" dirty="0"/>
              <a:t>Ribose</a:t>
            </a:r>
          </a:p>
        </p:txBody>
      </p:sp>
      <p:sp>
        <p:nvSpPr>
          <p:cNvPr id="5127" name="Text Box 18"/>
          <p:cNvSpPr txBox="1">
            <a:spLocks noChangeArrowheads="1"/>
          </p:cNvSpPr>
          <p:nvPr/>
        </p:nvSpPr>
        <p:spPr bwMode="auto">
          <a:xfrm>
            <a:off x="3260725" y="2304257"/>
            <a:ext cx="143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6pPr>
            <a:lvl7pPr marL="29718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7pPr>
            <a:lvl8pPr marL="34290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8pPr>
            <a:lvl9pPr marL="38862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9pPr>
          </a:lstStyle>
          <a:p>
            <a:pPr eaLnBrk="1" hangingPunct="1">
              <a:spcBef>
                <a:spcPct val="50000"/>
              </a:spcBef>
              <a:buFontTx/>
              <a:buNone/>
            </a:pPr>
            <a:r>
              <a:rPr lang="en-GB" altLang="en-US" sz="1400" dirty="0"/>
              <a:t>phosphate</a:t>
            </a:r>
          </a:p>
        </p:txBody>
      </p:sp>
      <p:sp>
        <p:nvSpPr>
          <p:cNvPr id="5129" name="Text Box 20"/>
          <p:cNvSpPr txBox="1">
            <a:spLocks noChangeArrowheads="1"/>
          </p:cNvSpPr>
          <p:nvPr/>
        </p:nvSpPr>
        <p:spPr bwMode="auto">
          <a:xfrm>
            <a:off x="8759826" y="2852738"/>
            <a:ext cx="1152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6pPr>
            <a:lvl7pPr marL="29718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7pPr>
            <a:lvl8pPr marL="34290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8pPr>
            <a:lvl9pPr marL="3886200" indent="-228600" eaLnBrk="0" fontAlgn="base" hangingPunct="0">
              <a:spcBef>
                <a:spcPct val="20000"/>
              </a:spcBef>
              <a:spcAft>
                <a:spcPct val="0"/>
              </a:spcAft>
              <a:buSzPct val="90000"/>
              <a:buChar char="•"/>
              <a:defRPr sz="2800">
                <a:solidFill>
                  <a:schemeClr val="tx1"/>
                </a:solidFill>
                <a:latin typeface="Tahoma" panose="020B0604030504040204" pitchFamily="34" charset="0"/>
              </a:defRPr>
            </a:lvl9pPr>
          </a:lstStyle>
          <a:p>
            <a:pPr eaLnBrk="1" hangingPunct="1">
              <a:spcBef>
                <a:spcPct val="50000"/>
              </a:spcBef>
              <a:buFontTx/>
              <a:buNone/>
            </a:pPr>
            <a:endParaRPr lang="en-US" altLang="en-US"/>
          </a:p>
        </p:txBody>
      </p:sp>
      <p:pic>
        <p:nvPicPr>
          <p:cNvPr id="2" name="Picture 1"/>
          <p:cNvPicPr>
            <a:picLocks noChangeAspect="1"/>
          </p:cNvPicPr>
          <p:nvPr/>
        </p:nvPicPr>
        <p:blipFill>
          <a:blip r:embed="rId3"/>
          <a:stretch>
            <a:fillRect/>
          </a:stretch>
        </p:blipFill>
        <p:spPr>
          <a:xfrm>
            <a:off x="7027862" y="1"/>
            <a:ext cx="5191125" cy="6857999"/>
          </a:xfrm>
          <a:prstGeom prst="rect">
            <a:avLst/>
          </a:prstGeom>
          <a:ln>
            <a:solidFill>
              <a:schemeClr val="accent1">
                <a:lumMod val="75000"/>
              </a:schemeClr>
            </a:solidFill>
          </a:ln>
        </p:spPr>
      </p:pic>
      <p:pic>
        <p:nvPicPr>
          <p:cNvPr id="4" name="Picture 3"/>
          <p:cNvPicPr>
            <a:picLocks noChangeAspect="1"/>
          </p:cNvPicPr>
          <p:nvPr/>
        </p:nvPicPr>
        <p:blipFill>
          <a:blip r:embed="rId4"/>
          <a:stretch>
            <a:fillRect/>
          </a:stretch>
        </p:blipFill>
        <p:spPr>
          <a:xfrm>
            <a:off x="0" y="3571875"/>
            <a:ext cx="7000874" cy="3286125"/>
          </a:xfrm>
          <a:prstGeom prst="rect">
            <a:avLst/>
          </a:prstGeom>
          <a:ln>
            <a:solidFill>
              <a:schemeClr val="accent1">
                <a:lumMod val="75000"/>
              </a:schemeClr>
            </a:solidFill>
          </a:ln>
        </p:spPr>
      </p:pic>
    </p:spTree>
    <p:extLst>
      <p:ext uri="{BB962C8B-B14F-4D97-AF65-F5344CB8AC3E}">
        <p14:creationId xmlns:p14="http://schemas.microsoft.com/office/powerpoint/2010/main" val="48091956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2000" fill="hold"/>
                                        <p:tgtEl>
                                          <p:spTgt spid="5123"/>
                                        </p:tgtEl>
                                        <p:attrNameLst>
                                          <p:attrName>ppt_w</p:attrName>
                                        </p:attrNameLst>
                                      </p:cBhvr>
                                      <p:tavLst>
                                        <p:tav tm="0">
                                          <p:val>
                                            <p:strVal val="#ppt_w"/>
                                          </p:val>
                                        </p:tav>
                                        <p:tav tm="100000">
                                          <p:val>
                                            <p:strVal val="#ppt_w"/>
                                          </p:val>
                                        </p:tav>
                                      </p:tavLst>
                                    </p:anim>
                                    <p:anim calcmode="lin" valueType="num">
                                      <p:cBhvr>
                                        <p:cTn id="8" dur="2000" fill="hold"/>
                                        <p:tgtEl>
                                          <p:spTgt spid="5123"/>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123"/>
                                        </p:tgtEl>
                                        <p:attrNameLst>
                                          <p:attrName>ppt_x</p:attrName>
                                        </p:attrNameLst>
                                      </p:cBhvr>
                                      <p:tavLst>
                                        <p:tav tm="0">
                                          <p:val>
                                            <p:strVal val="#ppt_x-.4"/>
                                          </p:val>
                                        </p:tav>
                                        <p:tav tm="100000">
                                          <p:val>
                                            <p:strVal val="#ppt_x"/>
                                          </p:val>
                                        </p:tav>
                                      </p:tavLst>
                                    </p:anim>
                                    <p:anim calcmode="lin" valueType="num">
                                      <p:cBhvr>
                                        <p:cTn id="10" dur="2000" fill="hold"/>
                                        <p:tgtEl>
                                          <p:spTgt spid="5123"/>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9800" y="381000"/>
            <a:ext cx="7772400" cy="457200"/>
          </a:xfrm>
        </p:spPr>
        <p:txBody>
          <a:bodyPr>
            <a:normAutofit fontScale="90000"/>
          </a:bodyPr>
          <a:lstStyle/>
          <a:p>
            <a:r>
              <a:rPr lang="en-US" altLang="en-US"/>
              <a:t>Respiration</a:t>
            </a:r>
          </a:p>
        </p:txBody>
      </p:sp>
      <p:sp>
        <p:nvSpPr>
          <p:cNvPr id="45059" name="Rectangle 3"/>
          <p:cNvSpPr>
            <a:spLocks noGrp="1" noChangeArrowheads="1"/>
          </p:cNvSpPr>
          <p:nvPr>
            <p:ph type="body" idx="1"/>
          </p:nvPr>
        </p:nvSpPr>
        <p:spPr/>
        <p:txBody>
          <a:bodyPr/>
          <a:lstStyle/>
          <a:p>
            <a:r>
              <a:rPr lang="en-US" altLang="en-US"/>
              <a:t>Overview;</a:t>
            </a:r>
          </a:p>
          <a:p>
            <a:pPr lvl="1"/>
            <a:r>
              <a:rPr lang="en-US" altLang="en-US"/>
              <a:t> Glucose to Carbon dioxide + Water +Energy</a:t>
            </a:r>
          </a:p>
          <a:p>
            <a:pPr lvl="1"/>
            <a:r>
              <a:rPr lang="en-US" altLang="en-US"/>
              <a:t>C</a:t>
            </a:r>
            <a:r>
              <a:rPr lang="en-US" altLang="en-US" baseline="-25000"/>
              <a:t>6</a:t>
            </a:r>
            <a:r>
              <a:rPr lang="en-US" altLang="en-US"/>
              <a:t>H</a:t>
            </a:r>
            <a:r>
              <a:rPr lang="en-US" altLang="en-US" baseline="-25000"/>
              <a:t>12</a:t>
            </a:r>
            <a:r>
              <a:rPr lang="en-US" altLang="en-US"/>
              <a:t>O</a:t>
            </a:r>
            <a:r>
              <a:rPr lang="en-US" altLang="en-US" baseline="-25000"/>
              <a:t>6</a:t>
            </a:r>
            <a:r>
              <a:rPr lang="en-US" altLang="en-US"/>
              <a:t> + O</a:t>
            </a:r>
            <a:r>
              <a:rPr lang="en-US" altLang="en-US" baseline="-25000"/>
              <a:t>2</a:t>
            </a:r>
            <a:r>
              <a:rPr lang="en-US" altLang="en-US"/>
              <a:t> </a:t>
            </a:r>
            <a:r>
              <a:rPr lang="en-US" altLang="en-US" noProof="1">
                <a:sym typeface="Wingdings" panose="05000000000000000000" pitchFamily="2" charset="2"/>
              </a:rPr>
              <a:t></a:t>
            </a:r>
            <a:r>
              <a:rPr lang="en-US" altLang="en-US"/>
              <a:t> 6CO</a:t>
            </a:r>
            <a:r>
              <a:rPr lang="en-US" altLang="en-US" baseline="-25000"/>
              <a:t>2 </a:t>
            </a:r>
            <a:r>
              <a:rPr lang="en-US" altLang="en-US"/>
              <a:t> + 6H</a:t>
            </a:r>
            <a:r>
              <a:rPr lang="en-US" altLang="en-US" baseline="-25000"/>
              <a:t>2</a:t>
            </a:r>
            <a:r>
              <a:rPr lang="en-US" altLang="en-US"/>
              <a:t>O + 38 ATP</a:t>
            </a:r>
          </a:p>
          <a:p>
            <a:pPr lvl="1"/>
            <a:r>
              <a:rPr lang="en-US" altLang="en-US"/>
              <a:t>Glucose is highly reduced; contains energy</a:t>
            </a:r>
          </a:p>
          <a:p>
            <a:pPr lvl="1"/>
            <a:r>
              <a:rPr lang="en-US" altLang="en-US"/>
              <a:t>Oxygen receives the electrons to form energy</a:t>
            </a:r>
          </a:p>
          <a:p>
            <a:r>
              <a:rPr lang="en-US" altLang="en-US"/>
              <a:t>4 separate reactions</a:t>
            </a:r>
          </a:p>
          <a:p>
            <a:pPr lvl="1"/>
            <a:r>
              <a:rPr lang="en-US" altLang="en-US"/>
              <a:t>Glycolysis, Transition Reaction, Krebs Cycle, Electron Transport, Chemiosomosis</a:t>
            </a:r>
          </a:p>
          <a:p>
            <a:r>
              <a:rPr lang="en-US" altLang="en-US"/>
              <a:t>Requires Oxygen</a:t>
            </a:r>
          </a:p>
        </p:txBody>
      </p:sp>
    </p:spTree>
    <p:extLst>
      <p:ext uri="{BB962C8B-B14F-4D97-AF65-F5344CB8AC3E}">
        <p14:creationId xmlns:p14="http://schemas.microsoft.com/office/powerpoint/2010/main" val="178733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a:t>Carbohydrate metabolism</a:t>
            </a:r>
          </a:p>
        </p:txBody>
      </p:sp>
      <p:sp>
        <p:nvSpPr>
          <p:cNvPr id="140291" name="Rectangle 3"/>
          <p:cNvSpPr>
            <a:spLocks noGrp="1" noChangeArrowheads="1"/>
          </p:cNvSpPr>
          <p:nvPr>
            <p:ph type="body" idx="1"/>
          </p:nvPr>
        </p:nvSpPr>
        <p:spPr/>
        <p:txBody>
          <a:bodyPr/>
          <a:lstStyle/>
          <a:p>
            <a:pPr>
              <a:lnSpc>
                <a:spcPct val="90000"/>
              </a:lnSpc>
            </a:pPr>
            <a:r>
              <a:rPr lang="en-US" altLang="en-US"/>
              <a:t>Fate of glucose depends on needs of body cells</a:t>
            </a:r>
          </a:p>
          <a:p>
            <a:pPr lvl="1">
              <a:lnSpc>
                <a:spcPct val="90000"/>
              </a:lnSpc>
            </a:pPr>
            <a:r>
              <a:rPr lang="en-US" altLang="en-US"/>
              <a:t>ATP production or synthesis of amino acids, glycogen, or triglycerides</a:t>
            </a:r>
          </a:p>
          <a:p>
            <a:pPr>
              <a:lnSpc>
                <a:spcPct val="90000"/>
              </a:lnSpc>
            </a:pPr>
            <a:r>
              <a:rPr lang="en-US" altLang="en-US"/>
              <a:t>GluT transporters bring glucose into the cell via facilitate diffusion</a:t>
            </a:r>
          </a:p>
          <a:p>
            <a:pPr lvl="1">
              <a:lnSpc>
                <a:spcPct val="90000"/>
              </a:lnSpc>
            </a:pPr>
            <a:r>
              <a:rPr lang="en-US" altLang="en-US"/>
              <a:t>Insulin causes insertion of more of these transporters, increasing rate of entry into cells</a:t>
            </a:r>
          </a:p>
          <a:p>
            <a:pPr lvl="1">
              <a:lnSpc>
                <a:spcPct val="90000"/>
              </a:lnSpc>
            </a:pPr>
            <a:r>
              <a:rPr lang="en-US" altLang="en-US"/>
              <a:t>Glucose trapped in cells after being phosphorylated</a:t>
            </a:r>
          </a:p>
        </p:txBody>
      </p:sp>
    </p:spTree>
    <p:extLst>
      <p:ext uri="{BB962C8B-B14F-4D97-AF65-F5344CB8AC3E}">
        <p14:creationId xmlns:p14="http://schemas.microsoft.com/office/powerpoint/2010/main" val="3004338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3800"/>
              <a:t>Glucose catabolism / cellular respiration</a:t>
            </a:r>
            <a:br>
              <a:rPr lang="en-US" altLang="en-US" sz="3800"/>
            </a:br>
            <a:endParaRPr lang="en-US" altLang="en-US" sz="3800"/>
          </a:p>
        </p:txBody>
      </p:sp>
      <p:sp>
        <p:nvSpPr>
          <p:cNvPr id="141315" name="Rectangle 3"/>
          <p:cNvSpPr>
            <a:spLocks noGrp="1" noChangeArrowheads="1"/>
          </p:cNvSpPr>
          <p:nvPr>
            <p:ph type="body" idx="1"/>
          </p:nvPr>
        </p:nvSpPr>
        <p:spPr/>
        <p:txBody>
          <a:bodyPr/>
          <a:lstStyle/>
          <a:p>
            <a:pPr marL="571500" indent="-571500">
              <a:buNone/>
            </a:pPr>
            <a:endParaRPr lang="en-US" altLang="en-US"/>
          </a:p>
          <a:p>
            <a:pPr marL="839788" lvl="1" indent="-495300">
              <a:buFont typeface="Wingdings" panose="05000000000000000000" pitchFamily="2" charset="2"/>
              <a:buAutoNum type="arabicPeriod"/>
            </a:pPr>
            <a:r>
              <a:rPr lang="en-US" altLang="en-US" sz="2800"/>
              <a:t>Glycolysis</a:t>
            </a:r>
          </a:p>
          <a:p>
            <a:pPr marL="1090613" lvl="2" indent="-419100"/>
            <a:r>
              <a:rPr lang="en-US" altLang="en-US" sz="2800"/>
              <a:t>Anaerobic respiration – does not require oxygen</a:t>
            </a:r>
          </a:p>
          <a:p>
            <a:pPr marL="839788" lvl="1" indent="-495300">
              <a:buFont typeface="Wingdings" panose="05000000000000000000" pitchFamily="2" charset="2"/>
              <a:buAutoNum type="arabicPeriod"/>
            </a:pPr>
            <a:r>
              <a:rPr lang="en-US" altLang="en-US" sz="2800"/>
              <a:t>Formation of acetyl coenzyme A</a:t>
            </a:r>
          </a:p>
          <a:p>
            <a:pPr marL="839788" lvl="1" indent="-495300">
              <a:buFont typeface="Wingdings" panose="05000000000000000000" pitchFamily="2" charset="2"/>
              <a:buAutoNum type="arabicPeriod"/>
            </a:pPr>
            <a:r>
              <a:rPr lang="en-US" altLang="en-US" sz="2800"/>
              <a:t>Krebs cycle reactions</a:t>
            </a:r>
          </a:p>
          <a:p>
            <a:pPr marL="839788" lvl="1" indent="-495300">
              <a:buFont typeface="Wingdings" panose="05000000000000000000" pitchFamily="2" charset="2"/>
              <a:buAutoNum type="arabicPeriod"/>
            </a:pPr>
            <a:r>
              <a:rPr lang="en-US" altLang="en-US" sz="2800"/>
              <a:t>Electron transport chain reactions</a:t>
            </a:r>
          </a:p>
          <a:p>
            <a:pPr marL="1090613" lvl="2" indent="-419100"/>
            <a:r>
              <a:rPr lang="en-US" altLang="en-US" sz="2800"/>
              <a:t>Aerobic respiration – requires oxygen</a:t>
            </a:r>
          </a:p>
        </p:txBody>
      </p:sp>
    </p:spTree>
    <p:extLst>
      <p:ext uri="{BB962C8B-B14F-4D97-AF65-F5344CB8AC3E}">
        <p14:creationId xmlns:p14="http://schemas.microsoft.com/office/powerpoint/2010/main" val="158345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54" name="Group 14"/>
          <p:cNvGrpSpPr>
            <a:grpSpLocks/>
          </p:cNvGrpSpPr>
          <p:nvPr/>
        </p:nvGrpSpPr>
        <p:grpSpPr bwMode="auto">
          <a:xfrm>
            <a:off x="1576389" y="1471613"/>
            <a:ext cx="9063037" cy="3911600"/>
            <a:chOff x="33" y="927"/>
            <a:chExt cx="5709" cy="2464"/>
          </a:xfrm>
        </p:grpSpPr>
        <p:pic>
          <p:nvPicPr>
            <p:cNvPr id="189444" name="Picture 4" descr="pap12e_25_0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 y="927"/>
              <a:ext cx="5228" cy="2464"/>
            </a:xfrm>
            <a:prstGeom prst="rect">
              <a:avLst/>
            </a:prstGeom>
            <a:noFill/>
            <a:extLst>
              <a:ext uri="{909E8E84-426E-40DD-AFC4-6F175D3DCCD1}">
                <a14:hiddenFill xmlns:a14="http://schemas.microsoft.com/office/drawing/2010/main">
                  <a:solidFill>
                    <a:srgbClr val="FFFFFF"/>
                  </a:solidFill>
                </a14:hiddenFill>
              </a:ext>
            </a:extLst>
          </p:spPr>
        </p:pic>
        <p:sp>
          <p:nvSpPr>
            <p:cNvPr id="189445" name="Oval 5"/>
            <p:cNvSpPr>
              <a:spLocks noChangeArrowheads="1"/>
            </p:cNvSpPr>
            <p:nvPr/>
          </p:nvSpPr>
          <p:spPr bwMode="auto">
            <a:xfrm>
              <a:off x="33" y="1291"/>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1</a:t>
              </a:r>
            </a:p>
          </p:txBody>
        </p:sp>
        <p:sp>
          <p:nvSpPr>
            <p:cNvPr id="189446" name="Rectangle 6"/>
            <p:cNvSpPr>
              <a:spLocks noChangeArrowheads="1"/>
            </p:cNvSpPr>
            <p:nvPr/>
          </p:nvSpPr>
          <p:spPr bwMode="auto">
            <a:xfrm>
              <a:off x="1966" y="1415"/>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447" name="Rectangle 7"/>
            <p:cNvSpPr>
              <a:spLocks noChangeArrowheads="1"/>
            </p:cNvSpPr>
            <p:nvPr/>
          </p:nvSpPr>
          <p:spPr bwMode="auto">
            <a:xfrm>
              <a:off x="2242" y="1415"/>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+ 2 H</a:t>
              </a:r>
              <a:r>
                <a:rPr lang="en-US" altLang="en-US" sz="900" b="1" baseline="30000">
                  <a:solidFill>
                    <a:srgbClr val="000000"/>
                  </a:solidFill>
                  <a:ea typeface="MS PGothic" panose="020B0600070205080204" pitchFamily="34" charset="-128"/>
                </a:rPr>
                <a:t>+</a:t>
              </a:r>
              <a:endParaRPr lang="en-US" altLang="en-US" sz="900" b="1">
                <a:ea typeface="MS PGothic" panose="020B0600070205080204" pitchFamily="34" charset="-128"/>
              </a:endParaRPr>
            </a:p>
          </p:txBody>
        </p:sp>
        <p:sp>
          <p:nvSpPr>
            <p:cNvPr id="189448" name="Rectangle 8"/>
            <p:cNvSpPr>
              <a:spLocks noChangeArrowheads="1"/>
            </p:cNvSpPr>
            <p:nvPr/>
          </p:nvSpPr>
          <p:spPr bwMode="auto">
            <a:xfrm>
              <a:off x="168" y="1314"/>
              <a:ext cx="3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GLYCOLYSIS</a:t>
              </a:r>
              <a:endParaRPr lang="en-US" altLang="en-US" sz="900" b="1">
                <a:ea typeface="MS PGothic" panose="020B0600070205080204" pitchFamily="34" charset="-128"/>
              </a:endParaRPr>
            </a:p>
          </p:txBody>
        </p:sp>
        <p:sp>
          <p:nvSpPr>
            <p:cNvPr id="189449" name="Rectangle 9"/>
            <p:cNvSpPr>
              <a:spLocks noChangeArrowheads="1"/>
            </p:cNvSpPr>
            <p:nvPr/>
          </p:nvSpPr>
          <p:spPr bwMode="auto">
            <a:xfrm>
              <a:off x="1835" y="1237"/>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50" name="Rectangle 10"/>
            <p:cNvSpPr>
              <a:spLocks noChangeArrowheads="1"/>
            </p:cNvSpPr>
            <p:nvPr/>
          </p:nvSpPr>
          <p:spPr bwMode="auto">
            <a:xfrm>
              <a:off x="1829" y="1415"/>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51" name="Rectangle 11"/>
            <p:cNvSpPr>
              <a:spLocks noChangeArrowheads="1"/>
            </p:cNvSpPr>
            <p:nvPr/>
          </p:nvSpPr>
          <p:spPr bwMode="auto">
            <a:xfrm>
              <a:off x="604" y="1637"/>
              <a:ext cx="4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 Pyruvic acid</a:t>
              </a:r>
              <a:endParaRPr lang="en-US" altLang="en-US" sz="900" b="1">
                <a:ea typeface="MS PGothic" panose="020B0600070205080204" pitchFamily="34" charset="-128"/>
              </a:endParaRPr>
            </a:p>
          </p:txBody>
        </p:sp>
        <p:sp>
          <p:nvSpPr>
            <p:cNvPr id="189452" name="Rectangle 12"/>
            <p:cNvSpPr>
              <a:spLocks noChangeArrowheads="1"/>
            </p:cNvSpPr>
            <p:nvPr/>
          </p:nvSpPr>
          <p:spPr bwMode="auto">
            <a:xfrm>
              <a:off x="673" y="1039"/>
              <a:ext cx="2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1 Glucose</a:t>
              </a:r>
              <a:endParaRPr lang="en-US" altLang="en-US" sz="900" b="1">
                <a:ea typeface="MS PGothic" panose="020B0600070205080204" pitchFamily="34" charset="-128"/>
              </a:endParaRPr>
            </a:p>
          </p:txBody>
        </p:sp>
        <p:sp>
          <p:nvSpPr>
            <p:cNvPr id="189453" name="Rectangle 13"/>
            <p:cNvSpPr>
              <a:spLocks noChangeArrowheads="1"/>
            </p:cNvSpPr>
            <p:nvPr/>
          </p:nvSpPr>
          <p:spPr bwMode="auto">
            <a:xfrm>
              <a:off x="1998" y="1240"/>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ATP</a:t>
              </a:r>
              <a:endParaRPr lang="en-US" altLang="en-US" sz="900" b="1">
                <a:ea typeface="MS PGothic" panose="020B0600070205080204" pitchFamily="34" charset="-128"/>
              </a:endParaRPr>
            </a:p>
          </p:txBody>
        </p:sp>
      </p:grpSp>
      <p:grpSp>
        <p:nvGrpSpPr>
          <p:cNvPr id="189473" name="Group 33"/>
          <p:cNvGrpSpPr>
            <a:grpSpLocks/>
          </p:cNvGrpSpPr>
          <p:nvPr/>
        </p:nvGrpSpPr>
        <p:grpSpPr bwMode="auto">
          <a:xfrm>
            <a:off x="1576388" y="1471614"/>
            <a:ext cx="9055100" cy="3908425"/>
            <a:chOff x="33" y="927"/>
            <a:chExt cx="5704" cy="2462"/>
          </a:xfrm>
        </p:grpSpPr>
        <p:pic>
          <p:nvPicPr>
            <p:cNvPr id="189455" name="Picture 15" descr="pap12e_25_0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 y="927"/>
              <a:ext cx="5223" cy="2462"/>
            </a:xfrm>
            <a:prstGeom prst="rect">
              <a:avLst/>
            </a:prstGeom>
            <a:noFill/>
            <a:extLst>
              <a:ext uri="{909E8E84-426E-40DD-AFC4-6F175D3DCCD1}">
                <a14:hiddenFill xmlns:a14="http://schemas.microsoft.com/office/drawing/2010/main">
                  <a:solidFill>
                    <a:srgbClr val="FFFFFF"/>
                  </a:solidFill>
                </a14:hiddenFill>
              </a:ext>
            </a:extLst>
          </p:spPr>
        </p:pic>
        <p:sp>
          <p:nvSpPr>
            <p:cNvPr id="189456" name="Oval 16"/>
            <p:cNvSpPr>
              <a:spLocks noChangeArrowheads="1"/>
            </p:cNvSpPr>
            <p:nvPr/>
          </p:nvSpPr>
          <p:spPr bwMode="auto">
            <a:xfrm>
              <a:off x="33" y="1291"/>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1</a:t>
              </a:r>
            </a:p>
          </p:txBody>
        </p:sp>
        <p:sp>
          <p:nvSpPr>
            <p:cNvPr id="189457" name="Rectangle 17"/>
            <p:cNvSpPr>
              <a:spLocks noChangeArrowheads="1"/>
            </p:cNvSpPr>
            <p:nvPr/>
          </p:nvSpPr>
          <p:spPr bwMode="auto">
            <a:xfrm>
              <a:off x="1966" y="1415"/>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458" name="Rectangle 18"/>
            <p:cNvSpPr>
              <a:spLocks noChangeArrowheads="1"/>
            </p:cNvSpPr>
            <p:nvPr/>
          </p:nvSpPr>
          <p:spPr bwMode="auto">
            <a:xfrm>
              <a:off x="2242" y="1415"/>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+ 2 H</a:t>
              </a:r>
              <a:r>
                <a:rPr lang="en-US" altLang="en-US" sz="900" b="1" baseline="30000">
                  <a:solidFill>
                    <a:srgbClr val="000000"/>
                  </a:solidFill>
                  <a:ea typeface="MS PGothic" panose="020B0600070205080204" pitchFamily="34" charset="-128"/>
                </a:rPr>
                <a:t>+</a:t>
              </a:r>
              <a:endParaRPr lang="en-US" altLang="en-US" sz="900" b="1">
                <a:ea typeface="MS PGothic" panose="020B0600070205080204" pitchFamily="34" charset="-128"/>
              </a:endParaRPr>
            </a:p>
          </p:txBody>
        </p:sp>
        <p:sp>
          <p:nvSpPr>
            <p:cNvPr id="189459" name="Rectangle 19"/>
            <p:cNvSpPr>
              <a:spLocks noChangeArrowheads="1"/>
            </p:cNvSpPr>
            <p:nvPr/>
          </p:nvSpPr>
          <p:spPr bwMode="auto">
            <a:xfrm>
              <a:off x="168" y="1314"/>
              <a:ext cx="3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GLYCOLYSIS</a:t>
              </a:r>
              <a:endParaRPr lang="en-US" altLang="en-US" sz="900" b="1">
                <a:ea typeface="MS PGothic" panose="020B0600070205080204" pitchFamily="34" charset="-128"/>
              </a:endParaRPr>
            </a:p>
          </p:txBody>
        </p:sp>
        <p:sp>
          <p:nvSpPr>
            <p:cNvPr id="189460" name="Rectangle 20"/>
            <p:cNvSpPr>
              <a:spLocks noChangeArrowheads="1"/>
            </p:cNvSpPr>
            <p:nvPr/>
          </p:nvSpPr>
          <p:spPr bwMode="auto">
            <a:xfrm>
              <a:off x="2594" y="2074"/>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+ 2 H</a:t>
              </a:r>
              <a:r>
                <a:rPr lang="en-US" altLang="en-US" sz="900" b="1" baseline="30000">
                  <a:ea typeface="MS PGothic" panose="020B0600070205080204" pitchFamily="34" charset="-128"/>
                </a:rPr>
                <a:t>+</a:t>
              </a:r>
              <a:endParaRPr lang="en-US" altLang="en-US" sz="900" b="1">
                <a:ea typeface="MS PGothic" panose="020B0600070205080204" pitchFamily="34" charset="-128"/>
              </a:endParaRPr>
            </a:p>
          </p:txBody>
        </p:sp>
        <p:sp>
          <p:nvSpPr>
            <p:cNvPr id="189461" name="Rectangle 21"/>
            <p:cNvSpPr>
              <a:spLocks noChangeArrowheads="1"/>
            </p:cNvSpPr>
            <p:nvPr/>
          </p:nvSpPr>
          <p:spPr bwMode="auto">
            <a:xfrm>
              <a:off x="2324" y="2074"/>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462" name="Rectangle 22"/>
            <p:cNvSpPr>
              <a:spLocks noChangeArrowheads="1"/>
            </p:cNvSpPr>
            <p:nvPr/>
          </p:nvSpPr>
          <p:spPr bwMode="auto">
            <a:xfrm>
              <a:off x="2303" y="1871"/>
              <a:ext cx="1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CO</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63" name="Rectangle 23"/>
            <p:cNvSpPr>
              <a:spLocks noChangeArrowheads="1"/>
            </p:cNvSpPr>
            <p:nvPr/>
          </p:nvSpPr>
          <p:spPr bwMode="auto">
            <a:xfrm>
              <a:off x="168" y="1850"/>
              <a:ext cx="40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FORMATION</a:t>
              </a:r>
            </a:p>
            <a:p>
              <a:pPr eaLnBrk="0" hangingPunct="0"/>
              <a:r>
                <a:rPr lang="en-US" altLang="en-US" sz="900" b="1">
                  <a:solidFill>
                    <a:srgbClr val="000000"/>
                  </a:solidFill>
                  <a:ea typeface="MS PGothic" panose="020B0600070205080204" pitchFamily="34" charset="-128"/>
                </a:rPr>
                <a:t>OF ACETYL</a:t>
              </a:r>
            </a:p>
            <a:p>
              <a:pPr eaLnBrk="0" hangingPunct="0"/>
              <a:r>
                <a:rPr lang="en-US" altLang="en-US" sz="900" b="1">
                  <a:solidFill>
                    <a:srgbClr val="000000"/>
                  </a:solidFill>
                  <a:ea typeface="MS PGothic" panose="020B0600070205080204" pitchFamily="34" charset="-128"/>
                </a:rPr>
                <a:t>COENZYME A</a:t>
              </a:r>
              <a:endParaRPr lang="en-US" altLang="en-US" sz="900" b="1">
                <a:ea typeface="MS PGothic" panose="020B0600070205080204" pitchFamily="34" charset="-128"/>
              </a:endParaRPr>
            </a:p>
          </p:txBody>
        </p:sp>
        <p:sp>
          <p:nvSpPr>
            <p:cNvPr id="189464" name="Rectangle 24"/>
            <p:cNvSpPr>
              <a:spLocks noChangeArrowheads="1"/>
            </p:cNvSpPr>
            <p:nvPr/>
          </p:nvSpPr>
          <p:spPr bwMode="auto">
            <a:xfrm>
              <a:off x="2182" y="1873"/>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65" name="Rectangle 25"/>
            <p:cNvSpPr>
              <a:spLocks noChangeArrowheads="1"/>
            </p:cNvSpPr>
            <p:nvPr/>
          </p:nvSpPr>
          <p:spPr bwMode="auto">
            <a:xfrm>
              <a:off x="2182" y="2068"/>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66" name="Rectangle 26"/>
            <p:cNvSpPr>
              <a:spLocks noChangeArrowheads="1"/>
            </p:cNvSpPr>
            <p:nvPr/>
          </p:nvSpPr>
          <p:spPr bwMode="auto">
            <a:xfrm>
              <a:off x="1835" y="1237"/>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67" name="Rectangle 27"/>
            <p:cNvSpPr>
              <a:spLocks noChangeArrowheads="1"/>
            </p:cNvSpPr>
            <p:nvPr/>
          </p:nvSpPr>
          <p:spPr bwMode="auto">
            <a:xfrm>
              <a:off x="1829" y="1415"/>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68" name="Rectangle 28"/>
            <p:cNvSpPr>
              <a:spLocks noChangeArrowheads="1"/>
            </p:cNvSpPr>
            <p:nvPr/>
          </p:nvSpPr>
          <p:spPr bwMode="auto">
            <a:xfrm>
              <a:off x="667" y="2243"/>
              <a:ext cx="3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b="1">
                  <a:solidFill>
                    <a:srgbClr val="000000"/>
                  </a:solidFill>
                  <a:ea typeface="MS PGothic" panose="020B0600070205080204" pitchFamily="34" charset="-128"/>
                </a:rPr>
                <a:t>2 Acetyl</a:t>
              </a:r>
            </a:p>
            <a:p>
              <a:pPr algn="ctr" eaLnBrk="0" hangingPunct="0"/>
              <a:r>
                <a:rPr lang="en-US" altLang="en-US" sz="900" b="1">
                  <a:solidFill>
                    <a:srgbClr val="000000"/>
                  </a:solidFill>
                  <a:ea typeface="MS PGothic" panose="020B0600070205080204" pitchFamily="34" charset="-128"/>
                </a:rPr>
                <a:t>coenzyme A</a:t>
              </a:r>
              <a:endParaRPr lang="en-US" altLang="en-US" sz="900" b="1">
                <a:ea typeface="MS PGothic" panose="020B0600070205080204" pitchFamily="34" charset="-128"/>
              </a:endParaRPr>
            </a:p>
          </p:txBody>
        </p:sp>
        <p:sp>
          <p:nvSpPr>
            <p:cNvPr id="189469" name="Rectangle 29"/>
            <p:cNvSpPr>
              <a:spLocks noChangeArrowheads="1"/>
            </p:cNvSpPr>
            <p:nvPr/>
          </p:nvSpPr>
          <p:spPr bwMode="auto">
            <a:xfrm>
              <a:off x="604" y="1637"/>
              <a:ext cx="4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 Pyruvic acid</a:t>
              </a:r>
              <a:endParaRPr lang="en-US" altLang="en-US" sz="900" b="1">
                <a:ea typeface="MS PGothic" panose="020B0600070205080204" pitchFamily="34" charset="-128"/>
              </a:endParaRPr>
            </a:p>
          </p:txBody>
        </p:sp>
        <p:sp>
          <p:nvSpPr>
            <p:cNvPr id="189470" name="Rectangle 30"/>
            <p:cNvSpPr>
              <a:spLocks noChangeArrowheads="1"/>
            </p:cNvSpPr>
            <p:nvPr/>
          </p:nvSpPr>
          <p:spPr bwMode="auto">
            <a:xfrm>
              <a:off x="673" y="1039"/>
              <a:ext cx="2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1 Glucose</a:t>
              </a:r>
              <a:endParaRPr lang="en-US" altLang="en-US" sz="900" b="1">
                <a:ea typeface="MS PGothic" panose="020B0600070205080204" pitchFamily="34" charset="-128"/>
              </a:endParaRPr>
            </a:p>
          </p:txBody>
        </p:sp>
        <p:sp>
          <p:nvSpPr>
            <p:cNvPr id="189471" name="Rectangle 31"/>
            <p:cNvSpPr>
              <a:spLocks noChangeArrowheads="1"/>
            </p:cNvSpPr>
            <p:nvPr/>
          </p:nvSpPr>
          <p:spPr bwMode="auto">
            <a:xfrm>
              <a:off x="1998" y="1240"/>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ATP</a:t>
              </a:r>
              <a:endParaRPr lang="en-US" altLang="en-US" sz="900" b="1">
                <a:ea typeface="MS PGothic" panose="020B0600070205080204" pitchFamily="34" charset="-128"/>
              </a:endParaRPr>
            </a:p>
          </p:txBody>
        </p:sp>
        <p:sp>
          <p:nvSpPr>
            <p:cNvPr id="189472" name="Oval 32"/>
            <p:cNvSpPr>
              <a:spLocks noChangeArrowheads="1"/>
            </p:cNvSpPr>
            <p:nvPr/>
          </p:nvSpPr>
          <p:spPr bwMode="auto">
            <a:xfrm>
              <a:off x="33" y="1826"/>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2</a:t>
              </a:r>
            </a:p>
          </p:txBody>
        </p:sp>
      </p:grpSp>
      <p:grpSp>
        <p:nvGrpSpPr>
          <p:cNvPr id="189503" name="Group 63"/>
          <p:cNvGrpSpPr>
            <a:grpSpLocks/>
          </p:cNvGrpSpPr>
          <p:nvPr/>
        </p:nvGrpSpPr>
        <p:grpSpPr bwMode="auto">
          <a:xfrm>
            <a:off x="1576389" y="1471613"/>
            <a:ext cx="9063037" cy="3911600"/>
            <a:chOff x="33" y="927"/>
            <a:chExt cx="5709" cy="2464"/>
          </a:xfrm>
        </p:grpSpPr>
        <p:pic>
          <p:nvPicPr>
            <p:cNvPr id="189474" name="Picture 34" descr="pap12e_25_02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 y="927"/>
              <a:ext cx="5228" cy="2464"/>
            </a:xfrm>
            <a:prstGeom prst="rect">
              <a:avLst/>
            </a:prstGeom>
            <a:noFill/>
            <a:extLst>
              <a:ext uri="{909E8E84-426E-40DD-AFC4-6F175D3DCCD1}">
                <a14:hiddenFill xmlns:a14="http://schemas.microsoft.com/office/drawing/2010/main">
                  <a:solidFill>
                    <a:srgbClr val="FFFFFF"/>
                  </a:solidFill>
                </a14:hiddenFill>
              </a:ext>
            </a:extLst>
          </p:spPr>
        </p:pic>
        <p:sp>
          <p:nvSpPr>
            <p:cNvPr id="189475" name="Oval 35"/>
            <p:cNvSpPr>
              <a:spLocks noChangeArrowheads="1"/>
            </p:cNvSpPr>
            <p:nvPr/>
          </p:nvSpPr>
          <p:spPr bwMode="auto">
            <a:xfrm>
              <a:off x="33" y="1291"/>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1</a:t>
              </a:r>
            </a:p>
          </p:txBody>
        </p:sp>
        <p:sp>
          <p:nvSpPr>
            <p:cNvPr id="189476" name="Rectangle 36"/>
            <p:cNvSpPr>
              <a:spLocks noChangeArrowheads="1"/>
            </p:cNvSpPr>
            <p:nvPr/>
          </p:nvSpPr>
          <p:spPr bwMode="auto">
            <a:xfrm>
              <a:off x="1966" y="1415"/>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477" name="Rectangle 37"/>
            <p:cNvSpPr>
              <a:spLocks noChangeArrowheads="1"/>
            </p:cNvSpPr>
            <p:nvPr/>
          </p:nvSpPr>
          <p:spPr bwMode="auto">
            <a:xfrm>
              <a:off x="2242" y="1415"/>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+ 2 H</a:t>
              </a:r>
              <a:r>
                <a:rPr lang="en-US" altLang="en-US" sz="900" b="1" baseline="30000">
                  <a:solidFill>
                    <a:srgbClr val="000000"/>
                  </a:solidFill>
                  <a:ea typeface="MS PGothic" panose="020B0600070205080204" pitchFamily="34" charset="-128"/>
                </a:rPr>
                <a:t>+</a:t>
              </a:r>
              <a:endParaRPr lang="en-US" altLang="en-US" sz="900" b="1">
                <a:ea typeface="MS PGothic" panose="020B0600070205080204" pitchFamily="34" charset="-128"/>
              </a:endParaRPr>
            </a:p>
          </p:txBody>
        </p:sp>
        <p:sp>
          <p:nvSpPr>
            <p:cNvPr id="189478" name="Rectangle 38"/>
            <p:cNvSpPr>
              <a:spLocks noChangeArrowheads="1"/>
            </p:cNvSpPr>
            <p:nvPr/>
          </p:nvSpPr>
          <p:spPr bwMode="auto">
            <a:xfrm>
              <a:off x="168" y="1314"/>
              <a:ext cx="3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GLYCOLYSIS</a:t>
              </a:r>
              <a:endParaRPr lang="en-US" altLang="en-US" sz="900" b="1">
                <a:ea typeface="MS PGothic" panose="020B0600070205080204" pitchFamily="34" charset="-128"/>
              </a:endParaRPr>
            </a:p>
          </p:txBody>
        </p:sp>
        <p:sp>
          <p:nvSpPr>
            <p:cNvPr id="189479" name="Rectangle 39"/>
            <p:cNvSpPr>
              <a:spLocks noChangeArrowheads="1"/>
            </p:cNvSpPr>
            <p:nvPr/>
          </p:nvSpPr>
          <p:spPr bwMode="auto">
            <a:xfrm>
              <a:off x="2594" y="2074"/>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+ 2 H</a:t>
              </a:r>
              <a:r>
                <a:rPr lang="en-US" altLang="en-US" sz="900" b="1" baseline="30000">
                  <a:ea typeface="MS PGothic" panose="020B0600070205080204" pitchFamily="34" charset="-128"/>
                </a:rPr>
                <a:t>+</a:t>
              </a:r>
              <a:endParaRPr lang="en-US" altLang="en-US" sz="900" b="1">
                <a:ea typeface="MS PGothic" panose="020B0600070205080204" pitchFamily="34" charset="-128"/>
              </a:endParaRPr>
            </a:p>
          </p:txBody>
        </p:sp>
        <p:sp>
          <p:nvSpPr>
            <p:cNvPr id="189480" name="Rectangle 40"/>
            <p:cNvSpPr>
              <a:spLocks noChangeArrowheads="1"/>
            </p:cNvSpPr>
            <p:nvPr/>
          </p:nvSpPr>
          <p:spPr bwMode="auto">
            <a:xfrm>
              <a:off x="2324" y="2074"/>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481" name="Rectangle 41"/>
            <p:cNvSpPr>
              <a:spLocks noChangeArrowheads="1"/>
            </p:cNvSpPr>
            <p:nvPr/>
          </p:nvSpPr>
          <p:spPr bwMode="auto">
            <a:xfrm>
              <a:off x="2303" y="1871"/>
              <a:ext cx="1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CO</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82" name="Rectangle 42"/>
            <p:cNvSpPr>
              <a:spLocks noChangeArrowheads="1"/>
            </p:cNvSpPr>
            <p:nvPr/>
          </p:nvSpPr>
          <p:spPr bwMode="auto">
            <a:xfrm>
              <a:off x="168" y="1850"/>
              <a:ext cx="40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FORMATION</a:t>
              </a:r>
            </a:p>
            <a:p>
              <a:pPr eaLnBrk="0" hangingPunct="0"/>
              <a:r>
                <a:rPr lang="en-US" altLang="en-US" sz="900" b="1">
                  <a:solidFill>
                    <a:srgbClr val="000000"/>
                  </a:solidFill>
                  <a:ea typeface="MS PGothic" panose="020B0600070205080204" pitchFamily="34" charset="-128"/>
                </a:rPr>
                <a:t>OF ACETYL</a:t>
              </a:r>
            </a:p>
            <a:p>
              <a:pPr eaLnBrk="0" hangingPunct="0"/>
              <a:r>
                <a:rPr lang="en-US" altLang="en-US" sz="900" b="1">
                  <a:solidFill>
                    <a:srgbClr val="000000"/>
                  </a:solidFill>
                  <a:ea typeface="MS PGothic" panose="020B0600070205080204" pitchFamily="34" charset="-128"/>
                </a:rPr>
                <a:t>COENZYME A</a:t>
              </a:r>
              <a:endParaRPr lang="en-US" altLang="en-US" sz="900" b="1">
                <a:ea typeface="MS PGothic" panose="020B0600070205080204" pitchFamily="34" charset="-128"/>
              </a:endParaRPr>
            </a:p>
          </p:txBody>
        </p:sp>
        <p:sp>
          <p:nvSpPr>
            <p:cNvPr id="189483" name="Rectangle 43"/>
            <p:cNvSpPr>
              <a:spLocks noChangeArrowheads="1"/>
            </p:cNvSpPr>
            <p:nvPr/>
          </p:nvSpPr>
          <p:spPr bwMode="auto">
            <a:xfrm>
              <a:off x="1715" y="2879"/>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b="1">
                  <a:solidFill>
                    <a:srgbClr val="000000"/>
                  </a:solidFill>
                  <a:ea typeface="MS PGothic" panose="020B0600070205080204" pitchFamily="34" charset="-128"/>
                </a:rPr>
                <a:t>KREBS</a:t>
              </a:r>
            </a:p>
            <a:p>
              <a:pPr algn="ctr" eaLnBrk="0" hangingPunct="0"/>
              <a:r>
                <a:rPr lang="en-US" altLang="en-US" sz="900" b="1">
                  <a:solidFill>
                    <a:srgbClr val="000000"/>
                  </a:solidFill>
                  <a:ea typeface="MS PGothic" panose="020B0600070205080204" pitchFamily="34" charset="-128"/>
                </a:rPr>
                <a:t>CYCLE</a:t>
              </a:r>
              <a:endParaRPr lang="en-US" altLang="en-US" sz="900" b="1">
                <a:ea typeface="MS PGothic" panose="020B0600070205080204" pitchFamily="34" charset="-128"/>
              </a:endParaRPr>
            </a:p>
          </p:txBody>
        </p:sp>
        <p:sp>
          <p:nvSpPr>
            <p:cNvPr id="189484" name="Rectangle 44"/>
            <p:cNvSpPr>
              <a:spLocks noChangeArrowheads="1"/>
            </p:cNvSpPr>
            <p:nvPr/>
          </p:nvSpPr>
          <p:spPr bwMode="auto">
            <a:xfrm>
              <a:off x="2699" y="2887"/>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+ 6 H</a:t>
              </a:r>
              <a:r>
                <a:rPr lang="en-US" altLang="en-US" sz="900" b="1" baseline="30000">
                  <a:solidFill>
                    <a:srgbClr val="000000"/>
                  </a:solidFill>
                  <a:ea typeface="MS PGothic" panose="020B0600070205080204" pitchFamily="34" charset="-128"/>
                </a:rPr>
                <a:t>+</a:t>
              </a:r>
              <a:endParaRPr lang="en-US" altLang="en-US" sz="900" b="1">
                <a:ea typeface="MS PGothic" panose="020B0600070205080204" pitchFamily="34" charset="-128"/>
              </a:endParaRPr>
            </a:p>
          </p:txBody>
        </p:sp>
        <p:sp>
          <p:nvSpPr>
            <p:cNvPr id="189485" name="Rectangle 45"/>
            <p:cNvSpPr>
              <a:spLocks noChangeArrowheads="1"/>
            </p:cNvSpPr>
            <p:nvPr/>
          </p:nvSpPr>
          <p:spPr bwMode="auto">
            <a:xfrm>
              <a:off x="2408" y="2676"/>
              <a:ext cx="1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CO</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86" name="Rectangle 46"/>
            <p:cNvSpPr>
              <a:spLocks noChangeArrowheads="1"/>
            </p:cNvSpPr>
            <p:nvPr/>
          </p:nvSpPr>
          <p:spPr bwMode="auto">
            <a:xfrm>
              <a:off x="2414" y="3064"/>
              <a:ext cx="1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FADH</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87" name="Rectangle 47"/>
            <p:cNvSpPr>
              <a:spLocks noChangeArrowheads="1"/>
            </p:cNvSpPr>
            <p:nvPr/>
          </p:nvSpPr>
          <p:spPr bwMode="auto">
            <a:xfrm>
              <a:off x="2424" y="2878"/>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488" name="Rectangle 48"/>
            <p:cNvSpPr>
              <a:spLocks noChangeArrowheads="1"/>
            </p:cNvSpPr>
            <p:nvPr/>
          </p:nvSpPr>
          <p:spPr bwMode="auto">
            <a:xfrm>
              <a:off x="2307" y="2461"/>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89" name="Rectangle 49"/>
            <p:cNvSpPr>
              <a:spLocks noChangeArrowheads="1"/>
            </p:cNvSpPr>
            <p:nvPr/>
          </p:nvSpPr>
          <p:spPr bwMode="auto">
            <a:xfrm>
              <a:off x="2307" y="2664"/>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4</a:t>
              </a:r>
              <a:endParaRPr lang="en-US" altLang="en-US" sz="900" b="1">
                <a:ea typeface="MS PGothic" panose="020B0600070205080204" pitchFamily="34" charset="-128"/>
              </a:endParaRPr>
            </a:p>
          </p:txBody>
        </p:sp>
        <p:sp>
          <p:nvSpPr>
            <p:cNvPr id="189490" name="Rectangle 50"/>
            <p:cNvSpPr>
              <a:spLocks noChangeArrowheads="1"/>
            </p:cNvSpPr>
            <p:nvPr/>
          </p:nvSpPr>
          <p:spPr bwMode="auto">
            <a:xfrm>
              <a:off x="2307" y="2878"/>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6</a:t>
              </a:r>
              <a:endParaRPr lang="en-US" altLang="en-US" sz="900" b="1">
                <a:ea typeface="MS PGothic" panose="020B0600070205080204" pitchFamily="34" charset="-128"/>
              </a:endParaRPr>
            </a:p>
          </p:txBody>
        </p:sp>
        <p:sp>
          <p:nvSpPr>
            <p:cNvPr id="189491" name="Rectangle 51"/>
            <p:cNvSpPr>
              <a:spLocks noChangeArrowheads="1"/>
            </p:cNvSpPr>
            <p:nvPr/>
          </p:nvSpPr>
          <p:spPr bwMode="auto">
            <a:xfrm>
              <a:off x="2307" y="3064"/>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92" name="Rectangle 52"/>
            <p:cNvSpPr>
              <a:spLocks noChangeArrowheads="1"/>
            </p:cNvSpPr>
            <p:nvPr/>
          </p:nvSpPr>
          <p:spPr bwMode="auto">
            <a:xfrm>
              <a:off x="2182" y="1873"/>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93" name="Rectangle 53"/>
            <p:cNvSpPr>
              <a:spLocks noChangeArrowheads="1"/>
            </p:cNvSpPr>
            <p:nvPr/>
          </p:nvSpPr>
          <p:spPr bwMode="auto">
            <a:xfrm>
              <a:off x="2182" y="2068"/>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94" name="Rectangle 54"/>
            <p:cNvSpPr>
              <a:spLocks noChangeArrowheads="1"/>
            </p:cNvSpPr>
            <p:nvPr/>
          </p:nvSpPr>
          <p:spPr bwMode="auto">
            <a:xfrm>
              <a:off x="1835" y="1237"/>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95" name="Rectangle 55"/>
            <p:cNvSpPr>
              <a:spLocks noChangeArrowheads="1"/>
            </p:cNvSpPr>
            <p:nvPr/>
          </p:nvSpPr>
          <p:spPr bwMode="auto">
            <a:xfrm>
              <a:off x="1829" y="1415"/>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496" name="Rectangle 56"/>
            <p:cNvSpPr>
              <a:spLocks noChangeArrowheads="1"/>
            </p:cNvSpPr>
            <p:nvPr/>
          </p:nvSpPr>
          <p:spPr bwMode="auto">
            <a:xfrm>
              <a:off x="667" y="2243"/>
              <a:ext cx="3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b="1">
                  <a:solidFill>
                    <a:srgbClr val="000000"/>
                  </a:solidFill>
                  <a:ea typeface="MS PGothic" panose="020B0600070205080204" pitchFamily="34" charset="-128"/>
                </a:rPr>
                <a:t>2 Acetyl</a:t>
              </a:r>
            </a:p>
            <a:p>
              <a:pPr algn="ctr" eaLnBrk="0" hangingPunct="0"/>
              <a:r>
                <a:rPr lang="en-US" altLang="en-US" sz="900" b="1">
                  <a:solidFill>
                    <a:srgbClr val="000000"/>
                  </a:solidFill>
                  <a:ea typeface="MS PGothic" panose="020B0600070205080204" pitchFamily="34" charset="-128"/>
                </a:rPr>
                <a:t>coenzyme A</a:t>
              </a:r>
              <a:endParaRPr lang="en-US" altLang="en-US" sz="900" b="1">
                <a:ea typeface="MS PGothic" panose="020B0600070205080204" pitchFamily="34" charset="-128"/>
              </a:endParaRPr>
            </a:p>
          </p:txBody>
        </p:sp>
        <p:sp>
          <p:nvSpPr>
            <p:cNvPr id="189497" name="Rectangle 57"/>
            <p:cNvSpPr>
              <a:spLocks noChangeArrowheads="1"/>
            </p:cNvSpPr>
            <p:nvPr/>
          </p:nvSpPr>
          <p:spPr bwMode="auto">
            <a:xfrm>
              <a:off x="604" y="1637"/>
              <a:ext cx="4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 Pyruvic acid</a:t>
              </a:r>
              <a:endParaRPr lang="en-US" altLang="en-US" sz="900" b="1">
                <a:ea typeface="MS PGothic" panose="020B0600070205080204" pitchFamily="34" charset="-128"/>
              </a:endParaRPr>
            </a:p>
          </p:txBody>
        </p:sp>
        <p:sp>
          <p:nvSpPr>
            <p:cNvPr id="189498" name="Rectangle 58"/>
            <p:cNvSpPr>
              <a:spLocks noChangeArrowheads="1"/>
            </p:cNvSpPr>
            <p:nvPr/>
          </p:nvSpPr>
          <p:spPr bwMode="auto">
            <a:xfrm>
              <a:off x="673" y="1039"/>
              <a:ext cx="2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1 Glucose</a:t>
              </a:r>
              <a:endParaRPr lang="en-US" altLang="en-US" sz="900" b="1">
                <a:ea typeface="MS PGothic" panose="020B0600070205080204" pitchFamily="34" charset="-128"/>
              </a:endParaRPr>
            </a:p>
          </p:txBody>
        </p:sp>
        <p:sp>
          <p:nvSpPr>
            <p:cNvPr id="189499" name="Rectangle 59"/>
            <p:cNvSpPr>
              <a:spLocks noChangeArrowheads="1"/>
            </p:cNvSpPr>
            <p:nvPr/>
          </p:nvSpPr>
          <p:spPr bwMode="auto">
            <a:xfrm>
              <a:off x="1998" y="1240"/>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ATP</a:t>
              </a:r>
              <a:endParaRPr lang="en-US" altLang="en-US" sz="900" b="1">
                <a:ea typeface="MS PGothic" panose="020B0600070205080204" pitchFamily="34" charset="-128"/>
              </a:endParaRPr>
            </a:p>
          </p:txBody>
        </p:sp>
        <p:sp>
          <p:nvSpPr>
            <p:cNvPr id="189500" name="Rectangle 60"/>
            <p:cNvSpPr>
              <a:spLocks noChangeArrowheads="1"/>
            </p:cNvSpPr>
            <p:nvPr/>
          </p:nvSpPr>
          <p:spPr bwMode="auto">
            <a:xfrm>
              <a:off x="2435" y="2461"/>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ATP</a:t>
              </a:r>
              <a:endParaRPr lang="en-US" altLang="en-US" sz="900" b="1">
                <a:ea typeface="MS PGothic" panose="020B0600070205080204" pitchFamily="34" charset="-128"/>
              </a:endParaRPr>
            </a:p>
          </p:txBody>
        </p:sp>
        <p:sp>
          <p:nvSpPr>
            <p:cNvPr id="189501" name="Oval 61"/>
            <p:cNvSpPr>
              <a:spLocks noChangeArrowheads="1"/>
            </p:cNvSpPr>
            <p:nvPr/>
          </p:nvSpPr>
          <p:spPr bwMode="auto">
            <a:xfrm>
              <a:off x="33" y="1826"/>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2</a:t>
              </a:r>
            </a:p>
          </p:txBody>
        </p:sp>
        <p:sp>
          <p:nvSpPr>
            <p:cNvPr id="189502" name="Oval 62"/>
            <p:cNvSpPr>
              <a:spLocks noChangeArrowheads="1"/>
            </p:cNvSpPr>
            <p:nvPr/>
          </p:nvSpPr>
          <p:spPr bwMode="auto">
            <a:xfrm>
              <a:off x="1430" y="2743"/>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3</a:t>
              </a:r>
            </a:p>
          </p:txBody>
        </p:sp>
      </p:grpSp>
      <p:grpSp>
        <p:nvGrpSpPr>
          <p:cNvPr id="189545" name="Group 105"/>
          <p:cNvGrpSpPr>
            <a:grpSpLocks/>
          </p:cNvGrpSpPr>
          <p:nvPr/>
        </p:nvGrpSpPr>
        <p:grpSpPr bwMode="auto">
          <a:xfrm>
            <a:off x="1576388" y="1474789"/>
            <a:ext cx="9055100" cy="3908425"/>
            <a:chOff x="33" y="929"/>
            <a:chExt cx="5704" cy="2462"/>
          </a:xfrm>
        </p:grpSpPr>
        <p:sp>
          <p:nvSpPr>
            <p:cNvPr id="189504" name="Oval 64"/>
            <p:cNvSpPr>
              <a:spLocks noChangeArrowheads="1"/>
            </p:cNvSpPr>
            <p:nvPr/>
          </p:nvSpPr>
          <p:spPr bwMode="auto">
            <a:xfrm>
              <a:off x="33" y="1291"/>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1</a:t>
              </a:r>
            </a:p>
          </p:txBody>
        </p:sp>
        <p:pic>
          <p:nvPicPr>
            <p:cNvPr id="189505" name="Picture 65" descr="pap12e_25_02_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 y="929"/>
              <a:ext cx="5223" cy="2462"/>
            </a:xfrm>
            <a:prstGeom prst="rect">
              <a:avLst/>
            </a:prstGeom>
            <a:noFill/>
            <a:extLst>
              <a:ext uri="{909E8E84-426E-40DD-AFC4-6F175D3DCCD1}">
                <a14:hiddenFill xmlns:a14="http://schemas.microsoft.com/office/drawing/2010/main">
                  <a:solidFill>
                    <a:srgbClr val="FFFFFF"/>
                  </a:solidFill>
                </a14:hiddenFill>
              </a:ext>
            </a:extLst>
          </p:spPr>
        </p:pic>
        <p:sp>
          <p:nvSpPr>
            <p:cNvPr id="189506" name="Rectangle 66"/>
            <p:cNvSpPr>
              <a:spLocks noChangeArrowheads="1"/>
            </p:cNvSpPr>
            <p:nvPr/>
          </p:nvSpPr>
          <p:spPr bwMode="auto">
            <a:xfrm>
              <a:off x="1966" y="1415"/>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507" name="Rectangle 67"/>
            <p:cNvSpPr>
              <a:spLocks noChangeArrowheads="1"/>
            </p:cNvSpPr>
            <p:nvPr/>
          </p:nvSpPr>
          <p:spPr bwMode="auto">
            <a:xfrm>
              <a:off x="2242" y="1415"/>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+ 2 H</a:t>
              </a:r>
              <a:r>
                <a:rPr lang="en-US" altLang="en-US" sz="900" b="1" baseline="30000">
                  <a:solidFill>
                    <a:srgbClr val="000000"/>
                  </a:solidFill>
                  <a:ea typeface="MS PGothic" panose="020B0600070205080204" pitchFamily="34" charset="-128"/>
                </a:rPr>
                <a:t>+</a:t>
              </a:r>
              <a:endParaRPr lang="en-US" altLang="en-US" sz="900" b="1">
                <a:ea typeface="MS PGothic" panose="020B0600070205080204" pitchFamily="34" charset="-128"/>
              </a:endParaRPr>
            </a:p>
          </p:txBody>
        </p:sp>
        <p:sp>
          <p:nvSpPr>
            <p:cNvPr id="189508" name="Rectangle 68"/>
            <p:cNvSpPr>
              <a:spLocks noChangeArrowheads="1"/>
            </p:cNvSpPr>
            <p:nvPr/>
          </p:nvSpPr>
          <p:spPr bwMode="auto">
            <a:xfrm>
              <a:off x="168" y="1314"/>
              <a:ext cx="3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GLYCOLYSIS</a:t>
              </a:r>
              <a:endParaRPr lang="en-US" altLang="en-US" sz="900" b="1">
                <a:ea typeface="MS PGothic" panose="020B0600070205080204" pitchFamily="34" charset="-128"/>
              </a:endParaRPr>
            </a:p>
          </p:txBody>
        </p:sp>
        <p:sp>
          <p:nvSpPr>
            <p:cNvPr id="189509" name="Rectangle 69"/>
            <p:cNvSpPr>
              <a:spLocks noChangeArrowheads="1"/>
            </p:cNvSpPr>
            <p:nvPr/>
          </p:nvSpPr>
          <p:spPr bwMode="auto">
            <a:xfrm>
              <a:off x="2594" y="2074"/>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+ 2 H</a:t>
              </a:r>
              <a:r>
                <a:rPr lang="en-US" altLang="en-US" sz="900" b="1" baseline="30000">
                  <a:ea typeface="MS PGothic" panose="020B0600070205080204" pitchFamily="34" charset="-128"/>
                </a:rPr>
                <a:t>+</a:t>
              </a:r>
              <a:endParaRPr lang="en-US" altLang="en-US" sz="900" b="1">
                <a:ea typeface="MS PGothic" panose="020B0600070205080204" pitchFamily="34" charset="-128"/>
              </a:endParaRPr>
            </a:p>
          </p:txBody>
        </p:sp>
        <p:sp>
          <p:nvSpPr>
            <p:cNvPr id="189510" name="Rectangle 70"/>
            <p:cNvSpPr>
              <a:spLocks noChangeArrowheads="1"/>
            </p:cNvSpPr>
            <p:nvPr/>
          </p:nvSpPr>
          <p:spPr bwMode="auto">
            <a:xfrm>
              <a:off x="2324" y="2074"/>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511" name="Rectangle 71"/>
            <p:cNvSpPr>
              <a:spLocks noChangeArrowheads="1"/>
            </p:cNvSpPr>
            <p:nvPr/>
          </p:nvSpPr>
          <p:spPr bwMode="auto">
            <a:xfrm>
              <a:off x="2303" y="1871"/>
              <a:ext cx="1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CO</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12" name="Rectangle 72"/>
            <p:cNvSpPr>
              <a:spLocks noChangeArrowheads="1"/>
            </p:cNvSpPr>
            <p:nvPr/>
          </p:nvSpPr>
          <p:spPr bwMode="auto">
            <a:xfrm>
              <a:off x="168" y="1850"/>
              <a:ext cx="40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FORMATION</a:t>
              </a:r>
            </a:p>
            <a:p>
              <a:pPr eaLnBrk="0" hangingPunct="0"/>
              <a:r>
                <a:rPr lang="en-US" altLang="en-US" sz="900" b="1">
                  <a:solidFill>
                    <a:srgbClr val="000000"/>
                  </a:solidFill>
                  <a:ea typeface="MS PGothic" panose="020B0600070205080204" pitchFamily="34" charset="-128"/>
                </a:rPr>
                <a:t>OF ACETYL</a:t>
              </a:r>
            </a:p>
            <a:p>
              <a:pPr eaLnBrk="0" hangingPunct="0"/>
              <a:r>
                <a:rPr lang="en-US" altLang="en-US" sz="900" b="1">
                  <a:solidFill>
                    <a:srgbClr val="000000"/>
                  </a:solidFill>
                  <a:ea typeface="MS PGothic" panose="020B0600070205080204" pitchFamily="34" charset="-128"/>
                </a:rPr>
                <a:t>COENZYME A</a:t>
              </a:r>
              <a:endParaRPr lang="en-US" altLang="en-US" sz="900" b="1">
                <a:ea typeface="MS PGothic" panose="020B0600070205080204" pitchFamily="34" charset="-128"/>
              </a:endParaRPr>
            </a:p>
          </p:txBody>
        </p:sp>
        <p:sp>
          <p:nvSpPr>
            <p:cNvPr id="189513" name="Rectangle 73"/>
            <p:cNvSpPr>
              <a:spLocks noChangeArrowheads="1"/>
            </p:cNvSpPr>
            <p:nvPr/>
          </p:nvSpPr>
          <p:spPr bwMode="auto">
            <a:xfrm>
              <a:off x="1715" y="2879"/>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b="1">
                  <a:solidFill>
                    <a:srgbClr val="000000"/>
                  </a:solidFill>
                  <a:ea typeface="MS PGothic" panose="020B0600070205080204" pitchFamily="34" charset="-128"/>
                </a:rPr>
                <a:t>KREBS</a:t>
              </a:r>
            </a:p>
            <a:p>
              <a:pPr algn="ctr" eaLnBrk="0" hangingPunct="0"/>
              <a:r>
                <a:rPr lang="en-US" altLang="en-US" sz="900" b="1">
                  <a:solidFill>
                    <a:srgbClr val="000000"/>
                  </a:solidFill>
                  <a:ea typeface="MS PGothic" panose="020B0600070205080204" pitchFamily="34" charset="-128"/>
                </a:rPr>
                <a:t>CYCLE</a:t>
              </a:r>
              <a:endParaRPr lang="en-US" altLang="en-US" sz="900" b="1">
                <a:ea typeface="MS PGothic" panose="020B0600070205080204" pitchFamily="34" charset="-128"/>
              </a:endParaRPr>
            </a:p>
          </p:txBody>
        </p:sp>
        <p:sp>
          <p:nvSpPr>
            <p:cNvPr id="189514" name="Rectangle 74"/>
            <p:cNvSpPr>
              <a:spLocks noChangeArrowheads="1"/>
            </p:cNvSpPr>
            <p:nvPr/>
          </p:nvSpPr>
          <p:spPr bwMode="auto">
            <a:xfrm>
              <a:off x="2699" y="2887"/>
              <a:ext cx="1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+ 6 H</a:t>
              </a:r>
              <a:r>
                <a:rPr lang="en-US" altLang="en-US" sz="900" b="1" baseline="30000">
                  <a:solidFill>
                    <a:srgbClr val="000000"/>
                  </a:solidFill>
                  <a:ea typeface="MS PGothic" panose="020B0600070205080204" pitchFamily="34" charset="-128"/>
                </a:rPr>
                <a:t>+</a:t>
              </a:r>
              <a:endParaRPr lang="en-US" altLang="en-US" sz="900" b="1">
                <a:ea typeface="MS PGothic" panose="020B0600070205080204" pitchFamily="34" charset="-128"/>
              </a:endParaRPr>
            </a:p>
          </p:txBody>
        </p:sp>
        <p:sp>
          <p:nvSpPr>
            <p:cNvPr id="189515" name="Rectangle 75"/>
            <p:cNvSpPr>
              <a:spLocks noChangeArrowheads="1"/>
            </p:cNvSpPr>
            <p:nvPr/>
          </p:nvSpPr>
          <p:spPr bwMode="auto">
            <a:xfrm>
              <a:off x="2408" y="2676"/>
              <a:ext cx="1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CO</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16" name="Rectangle 76"/>
            <p:cNvSpPr>
              <a:spLocks noChangeArrowheads="1"/>
            </p:cNvSpPr>
            <p:nvPr/>
          </p:nvSpPr>
          <p:spPr bwMode="auto">
            <a:xfrm>
              <a:off x="2414" y="3064"/>
              <a:ext cx="1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FADH</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17" name="Rectangle 77"/>
            <p:cNvSpPr>
              <a:spLocks noChangeArrowheads="1"/>
            </p:cNvSpPr>
            <p:nvPr/>
          </p:nvSpPr>
          <p:spPr bwMode="auto">
            <a:xfrm>
              <a:off x="2424" y="2878"/>
              <a:ext cx="1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NADH</a:t>
              </a:r>
              <a:endParaRPr lang="en-US" altLang="en-US" sz="900" b="1">
                <a:ea typeface="MS PGothic" panose="020B0600070205080204" pitchFamily="34" charset="-128"/>
              </a:endParaRPr>
            </a:p>
          </p:txBody>
        </p:sp>
        <p:sp>
          <p:nvSpPr>
            <p:cNvPr id="189518" name="Rectangle 78"/>
            <p:cNvSpPr>
              <a:spLocks noChangeArrowheads="1"/>
            </p:cNvSpPr>
            <p:nvPr/>
          </p:nvSpPr>
          <p:spPr bwMode="auto">
            <a:xfrm>
              <a:off x="2307" y="2461"/>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19" name="Rectangle 79"/>
            <p:cNvSpPr>
              <a:spLocks noChangeArrowheads="1"/>
            </p:cNvSpPr>
            <p:nvPr/>
          </p:nvSpPr>
          <p:spPr bwMode="auto">
            <a:xfrm>
              <a:off x="2307" y="2664"/>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4</a:t>
              </a:r>
              <a:endParaRPr lang="en-US" altLang="en-US" sz="900" b="1">
                <a:ea typeface="MS PGothic" panose="020B0600070205080204" pitchFamily="34" charset="-128"/>
              </a:endParaRPr>
            </a:p>
          </p:txBody>
        </p:sp>
        <p:sp>
          <p:nvSpPr>
            <p:cNvPr id="189520" name="Rectangle 80"/>
            <p:cNvSpPr>
              <a:spLocks noChangeArrowheads="1"/>
            </p:cNvSpPr>
            <p:nvPr/>
          </p:nvSpPr>
          <p:spPr bwMode="auto">
            <a:xfrm>
              <a:off x="2307" y="2878"/>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6</a:t>
              </a:r>
              <a:endParaRPr lang="en-US" altLang="en-US" sz="900" b="1">
                <a:ea typeface="MS PGothic" panose="020B0600070205080204" pitchFamily="34" charset="-128"/>
              </a:endParaRPr>
            </a:p>
          </p:txBody>
        </p:sp>
        <p:sp>
          <p:nvSpPr>
            <p:cNvPr id="189521" name="Rectangle 81"/>
            <p:cNvSpPr>
              <a:spLocks noChangeArrowheads="1"/>
            </p:cNvSpPr>
            <p:nvPr/>
          </p:nvSpPr>
          <p:spPr bwMode="auto">
            <a:xfrm>
              <a:off x="2307" y="3064"/>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22" name="Rectangle 82"/>
            <p:cNvSpPr>
              <a:spLocks noChangeArrowheads="1"/>
            </p:cNvSpPr>
            <p:nvPr/>
          </p:nvSpPr>
          <p:spPr bwMode="auto">
            <a:xfrm>
              <a:off x="4348" y="2113"/>
              <a:ext cx="37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ELECTRON</a:t>
              </a:r>
            </a:p>
            <a:p>
              <a:pPr eaLnBrk="0" hangingPunct="0"/>
              <a:r>
                <a:rPr lang="en-US" altLang="en-US" sz="900" b="1">
                  <a:solidFill>
                    <a:srgbClr val="000000"/>
                  </a:solidFill>
                  <a:ea typeface="MS PGothic" panose="020B0600070205080204" pitchFamily="34" charset="-128"/>
                </a:rPr>
                <a:t>TRANSPORT</a:t>
              </a:r>
            </a:p>
            <a:p>
              <a:pPr eaLnBrk="0" hangingPunct="0"/>
              <a:r>
                <a:rPr lang="en-US" altLang="en-US" sz="900" b="1">
                  <a:solidFill>
                    <a:srgbClr val="000000"/>
                  </a:solidFill>
                  <a:ea typeface="MS PGothic" panose="020B0600070205080204" pitchFamily="34" charset="-128"/>
                </a:rPr>
                <a:t>CHAIN</a:t>
              </a:r>
              <a:endParaRPr lang="en-US" altLang="en-US" sz="900" b="1">
                <a:ea typeface="MS PGothic" panose="020B0600070205080204" pitchFamily="34" charset="-128"/>
              </a:endParaRPr>
            </a:p>
          </p:txBody>
        </p:sp>
        <p:sp>
          <p:nvSpPr>
            <p:cNvPr id="189523" name="Rectangle 83"/>
            <p:cNvSpPr>
              <a:spLocks noChangeArrowheads="1"/>
            </p:cNvSpPr>
            <p:nvPr/>
          </p:nvSpPr>
          <p:spPr bwMode="auto">
            <a:xfrm>
              <a:off x="4345" y="2560"/>
              <a:ext cx="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e</a:t>
              </a:r>
              <a:r>
                <a:rPr lang="en-US" altLang="en-US" sz="900" b="1" baseline="30000">
                  <a:solidFill>
                    <a:srgbClr val="000000"/>
                  </a:solidFill>
                  <a:ea typeface="MS PGothic" panose="020B0600070205080204" pitchFamily="34" charset="-128"/>
                </a:rPr>
                <a:t>–</a:t>
              </a:r>
              <a:endParaRPr lang="en-US" altLang="en-US" sz="900" b="1">
                <a:ea typeface="MS PGothic" panose="020B0600070205080204" pitchFamily="34" charset="-128"/>
              </a:endParaRPr>
            </a:p>
          </p:txBody>
        </p:sp>
        <p:sp>
          <p:nvSpPr>
            <p:cNvPr id="189524" name="Rectangle 84"/>
            <p:cNvSpPr>
              <a:spLocks noChangeArrowheads="1"/>
            </p:cNvSpPr>
            <p:nvPr/>
          </p:nvSpPr>
          <p:spPr bwMode="auto">
            <a:xfrm>
              <a:off x="4585" y="2689"/>
              <a:ext cx="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e</a:t>
              </a:r>
              <a:r>
                <a:rPr lang="en-US" altLang="en-US" sz="900" b="1" baseline="30000">
                  <a:solidFill>
                    <a:srgbClr val="000000"/>
                  </a:solidFill>
                  <a:ea typeface="MS PGothic" panose="020B0600070205080204" pitchFamily="34" charset="-128"/>
                </a:rPr>
                <a:t>–</a:t>
              </a:r>
            </a:p>
          </p:txBody>
        </p:sp>
        <p:sp>
          <p:nvSpPr>
            <p:cNvPr id="189525" name="Rectangle 85"/>
            <p:cNvSpPr>
              <a:spLocks noChangeArrowheads="1"/>
            </p:cNvSpPr>
            <p:nvPr/>
          </p:nvSpPr>
          <p:spPr bwMode="auto">
            <a:xfrm>
              <a:off x="4821" y="2819"/>
              <a:ext cx="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e</a:t>
              </a:r>
              <a:r>
                <a:rPr lang="en-US" altLang="en-US" sz="900" b="1" baseline="30000">
                  <a:solidFill>
                    <a:srgbClr val="000000"/>
                  </a:solidFill>
                  <a:ea typeface="MS PGothic" panose="020B0600070205080204" pitchFamily="34" charset="-128"/>
                </a:rPr>
                <a:t>–</a:t>
              </a:r>
            </a:p>
          </p:txBody>
        </p:sp>
        <p:sp>
          <p:nvSpPr>
            <p:cNvPr id="189526" name="Rectangle 86"/>
            <p:cNvSpPr>
              <a:spLocks noChangeArrowheads="1"/>
            </p:cNvSpPr>
            <p:nvPr/>
          </p:nvSpPr>
          <p:spPr bwMode="auto">
            <a:xfrm>
              <a:off x="5103" y="2435"/>
              <a:ext cx="24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32 or 34</a:t>
              </a:r>
              <a:endParaRPr lang="en-US" altLang="en-US" sz="900" b="1">
                <a:ea typeface="MS PGothic" panose="020B0600070205080204" pitchFamily="34" charset="-128"/>
              </a:endParaRPr>
            </a:p>
          </p:txBody>
        </p:sp>
        <p:sp>
          <p:nvSpPr>
            <p:cNvPr id="189527" name="Rectangle 87"/>
            <p:cNvSpPr>
              <a:spLocks noChangeArrowheads="1"/>
            </p:cNvSpPr>
            <p:nvPr/>
          </p:nvSpPr>
          <p:spPr bwMode="auto">
            <a:xfrm>
              <a:off x="4817" y="3051"/>
              <a:ext cx="7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O</a:t>
              </a:r>
              <a:r>
                <a:rPr lang="en-US" altLang="en-US" sz="900" b="1" baseline="-25000">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28" name="Rectangle 88"/>
            <p:cNvSpPr>
              <a:spLocks noChangeArrowheads="1"/>
            </p:cNvSpPr>
            <p:nvPr/>
          </p:nvSpPr>
          <p:spPr bwMode="auto">
            <a:xfrm>
              <a:off x="4703" y="3051"/>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6</a:t>
              </a:r>
              <a:endParaRPr lang="en-US" altLang="en-US" sz="900" b="1">
                <a:ea typeface="MS PGothic" panose="020B0600070205080204" pitchFamily="34" charset="-128"/>
              </a:endParaRPr>
            </a:p>
          </p:txBody>
        </p:sp>
        <p:sp>
          <p:nvSpPr>
            <p:cNvPr id="189529" name="Rectangle 89"/>
            <p:cNvSpPr>
              <a:spLocks noChangeArrowheads="1"/>
            </p:cNvSpPr>
            <p:nvPr/>
          </p:nvSpPr>
          <p:spPr bwMode="auto">
            <a:xfrm>
              <a:off x="5147" y="3248"/>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6</a:t>
              </a:r>
              <a:endParaRPr lang="en-US" altLang="en-US" sz="900" b="1">
                <a:ea typeface="MS PGothic" panose="020B0600070205080204" pitchFamily="34" charset="-128"/>
              </a:endParaRPr>
            </a:p>
          </p:txBody>
        </p:sp>
        <p:sp>
          <p:nvSpPr>
            <p:cNvPr id="189530" name="Rectangle 90"/>
            <p:cNvSpPr>
              <a:spLocks noChangeArrowheads="1"/>
            </p:cNvSpPr>
            <p:nvPr/>
          </p:nvSpPr>
          <p:spPr bwMode="auto">
            <a:xfrm>
              <a:off x="2182" y="1873"/>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31" name="Rectangle 91"/>
            <p:cNvSpPr>
              <a:spLocks noChangeArrowheads="1"/>
            </p:cNvSpPr>
            <p:nvPr/>
          </p:nvSpPr>
          <p:spPr bwMode="auto">
            <a:xfrm>
              <a:off x="2182" y="2068"/>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32" name="Rectangle 92"/>
            <p:cNvSpPr>
              <a:spLocks noChangeArrowheads="1"/>
            </p:cNvSpPr>
            <p:nvPr/>
          </p:nvSpPr>
          <p:spPr bwMode="auto">
            <a:xfrm>
              <a:off x="1835" y="1237"/>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33" name="Rectangle 93"/>
            <p:cNvSpPr>
              <a:spLocks noChangeArrowheads="1"/>
            </p:cNvSpPr>
            <p:nvPr/>
          </p:nvSpPr>
          <p:spPr bwMode="auto">
            <a:xfrm>
              <a:off x="1829" y="1415"/>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a:t>
              </a:r>
              <a:endParaRPr lang="en-US" altLang="en-US" sz="900" b="1">
                <a:ea typeface="MS PGothic" panose="020B0600070205080204" pitchFamily="34" charset="-128"/>
              </a:endParaRPr>
            </a:p>
          </p:txBody>
        </p:sp>
        <p:sp>
          <p:nvSpPr>
            <p:cNvPr id="189534" name="Rectangle 94"/>
            <p:cNvSpPr>
              <a:spLocks noChangeArrowheads="1"/>
            </p:cNvSpPr>
            <p:nvPr/>
          </p:nvSpPr>
          <p:spPr bwMode="auto">
            <a:xfrm>
              <a:off x="5300" y="3242"/>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H</a:t>
              </a:r>
              <a:r>
                <a:rPr lang="en-US" altLang="en-US" sz="900" b="1" baseline="-25000">
                  <a:solidFill>
                    <a:srgbClr val="000000"/>
                  </a:solidFill>
                  <a:ea typeface="MS PGothic" panose="020B0600070205080204" pitchFamily="34" charset="-128"/>
                </a:rPr>
                <a:t>2</a:t>
              </a:r>
              <a:r>
                <a:rPr lang="en-US" altLang="en-US" sz="900" b="1">
                  <a:solidFill>
                    <a:srgbClr val="000000"/>
                  </a:solidFill>
                  <a:ea typeface="MS PGothic" panose="020B0600070205080204" pitchFamily="34" charset="-128"/>
                </a:rPr>
                <a:t>O</a:t>
              </a:r>
              <a:endParaRPr lang="en-US" altLang="en-US" sz="900" b="1">
                <a:ea typeface="MS PGothic" panose="020B0600070205080204" pitchFamily="34" charset="-128"/>
              </a:endParaRPr>
            </a:p>
          </p:txBody>
        </p:sp>
        <p:sp>
          <p:nvSpPr>
            <p:cNvPr id="189535" name="Rectangle 95"/>
            <p:cNvSpPr>
              <a:spLocks noChangeArrowheads="1"/>
            </p:cNvSpPr>
            <p:nvPr/>
          </p:nvSpPr>
          <p:spPr bwMode="auto">
            <a:xfrm>
              <a:off x="3662" y="2428"/>
              <a:ext cx="28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Electrons</a:t>
              </a:r>
              <a:endParaRPr lang="en-US" altLang="en-US" sz="900" b="1">
                <a:ea typeface="MS PGothic" panose="020B0600070205080204" pitchFamily="34" charset="-128"/>
              </a:endParaRPr>
            </a:p>
          </p:txBody>
        </p:sp>
        <p:sp>
          <p:nvSpPr>
            <p:cNvPr id="189536" name="Rectangle 96"/>
            <p:cNvSpPr>
              <a:spLocks noChangeArrowheads="1"/>
            </p:cNvSpPr>
            <p:nvPr/>
          </p:nvSpPr>
          <p:spPr bwMode="auto">
            <a:xfrm>
              <a:off x="667" y="2243"/>
              <a:ext cx="3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b="1">
                  <a:solidFill>
                    <a:srgbClr val="000000"/>
                  </a:solidFill>
                  <a:ea typeface="MS PGothic" panose="020B0600070205080204" pitchFamily="34" charset="-128"/>
                </a:rPr>
                <a:t>2 Acetyl</a:t>
              </a:r>
            </a:p>
            <a:p>
              <a:pPr algn="ctr" eaLnBrk="0" hangingPunct="0"/>
              <a:r>
                <a:rPr lang="en-US" altLang="en-US" sz="900" b="1">
                  <a:solidFill>
                    <a:srgbClr val="000000"/>
                  </a:solidFill>
                  <a:ea typeface="MS PGothic" panose="020B0600070205080204" pitchFamily="34" charset="-128"/>
                </a:rPr>
                <a:t>coenzyme A</a:t>
              </a:r>
              <a:endParaRPr lang="en-US" altLang="en-US" sz="900" b="1">
                <a:ea typeface="MS PGothic" panose="020B0600070205080204" pitchFamily="34" charset="-128"/>
              </a:endParaRPr>
            </a:p>
          </p:txBody>
        </p:sp>
        <p:sp>
          <p:nvSpPr>
            <p:cNvPr id="189537" name="Rectangle 97"/>
            <p:cNvSpPr>
              <a:spLocks noChangeArrowheads="1"/>
            </p:cNvSpPr>
            <p:nvPr/>
          </p:nvSpPr>
          <p:spPr bwMode="auto">
            <a:xfrm>
              <a:off x="604" y="1637"/>
              <a:ext cx="4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2 Pyruvic acid</a:t>
              </a:r>
              <a:endParaRPr lang="en-US" altLang="en-US" sz="900" b="1">
                <a:ea typeface="MS PGothic" panose="020B0600070205080204" pitchFamily="34" charset="-128"/>
              </a:endParaRPr>
            </a:p>
          </p:txBody>
        </p:sp>
        <p:sp>
          <p:nvSpPr>
            <p:cNvPr id="189538" name="Rectangle 98"/>
            <p:cNvSpPr>
              <a:spLocks noChangeArrowheads="1"/>
            </p:cNvSpPr>
            <p:nvPr/>
          </p:nvSpPr>
          <p:spPr bwMode="auto">
            <a:xfrm>
              <a:off x="673" y="1039"/>
              <a:ext cx="2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1 Glucose</a:t>
              </a:r>
              <a:endParaRPr lang="en-US" altLang="en-US" sz="900" b="1">
                <a:ea typeface="MS PGothic" panose="020B0600070205080204" pitchFamily="34" charset="-128"/>
              </a:endParaRPr>
            </a:p>
          </p:txBody>
        </p:sp>
        <p:sp>
          <p:nvSpPr>
            <p:cNvPr id="189539" name="Rectangle 99"/>
            <p:cNvSpPr>
              <a:spLocks noChangeArrowheads="1"/>
            </p:cNvSpPr>
            <p:nvPr/>
          </p:nvSpPr>
          <p:spPr bwMode="auto">
            <a:xfrm>
              <a:off x="1998" y="1240"/>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ATP</a:t>
              </a:r>
              <a:endParaRPr lang="en-US" altLang="en-US" sz="900" b="1">
                <a:ea typeface="MS PGothic" panose="020B0600070205080204" pitchFamily="34" charset="-128"/>
              </a:endParaRPr>
            </a:p>
          </p:txBody>
        </p:sp>
        <p:sp>
          <p:nvSpPr>
            <p:cNvPr id="189540" name="Rectangle 100"/>
            <p:cNvSpPr>
              <a:spLocks noChangeArrowheads="1"/>
            </p:cNvSpPr>
            <p:nvPr/>
          </p:nvSpPr>
          <p:spPr bwMode="auto">
            <a:xfrm>
              <a:off x="2435" y="2461"/>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ATP</a:t>
              </a:r>
              <a:endParaRPr lang="en-US" altLang="en-US" sz="900" b="1">
                <a:ea typeface="MS PGothic" panose="020B0600070205080204" pitchFamily="34" charset="-128"/>
              </a:endParaRPr>
            </a:p>
          </p:txBody>
        </p:sp>
        <p:sp>
          <p:nvSpPr>
            <p:cNvPr id="189541" name="Rectangle 101"/>
            <p:cNvSpPr>
              <a:spLocks noChangeArrowheads="1"/>
            </p:cNvSpPr>
            <p:nvPr/>
          </p:nvSpPr>
          <p:spPr bwMode="auto">
            <a:xfrm>
              <a:off x="5503" y="2436"/>
              <a:ext cx="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ea typeface="MS PGothic" panose="020B0600070205080204" pitchFamily="34" charset="-128"/>
                </a:rPr>
                <a:t>ATP</a:t>
              </a:r>
              <a:endParaRPr lang="en-US" altLang="en-US" sz="900" b="1">
                <a:ea typeface="MS PGothic" panose="020B0600070205080204" pitchFamily="34" charset="-128"/>
              </a:endParaRPr>
            </a:p>
          </p:txBody>
        </p:sp>
        <p:sp>
          <p:nvSpPr>
            <p:cNvPr id="189542" name="Oval 102"/>
            <p:cNvSpPr>
              <a:spLocks noChangeArrowheads="1"/>
            </p:cNvSpPr>
            <p:nvPr/>
          </p:nvSpPr>
          <p:spPr bwMode="auto">
            <a:xfrm>
              <a:off x="33" y="1826"/>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2</a:t>
              </a:r>
            </a:p>
          </p:txBody>
        </p:sp>
        <p:sp>
          <p:nvSpPr>
            <p:cNvPr id="189543" name="Oval 103"/>
            <p:cNvSpPr>
              <a:spLocks noChangeArrowheads="1"/>
            </p:cNvSpPr>
            <p:nvPr/>
          </p:nvSpPr>
          <p:spPr bwMode="auto">
            <a:xfrm>
              <a:off x="1430" y="2743"/>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3</a:t>
              </a:r>
            </a:p>
          </p:txBody>
        </p:sp>
        <p:sp>
          <p:nvSpPr>
            <p:cNvPr id="189544" name="Oval 104"/>
            <p:cNvSpPr>
              <a:spLocks noChangeArrowheads="1"/>
            </p:cNvSpPr>
            <p:nvPr/>
          </p:nvSpPr>
          <p:spPr bwMode="auto">
            <a:xfrm>
              <a:off x="4206" y="2097"/>
              <a:ext cx="123" cy="123"/>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000" b="1">
                  <a:solidFill>
                    <a:schemeClr val="bg1"/>
                  </a:solidFill>
                  <a:ea typeface="MS PGothic" panose="020B0600070205080204" pitchFamily="34" charset="-128"/>
                </a:rPr>
                <a:t>4</a:t>
              </a:r>
            </a:p>
          </p:txBody>
        </p:sp>
      </p:grpSp>
      <p:sp>
        <p:nvSpPr>
          <p:cNvPr id="2" name="Rectangle 1"/>
          <p:cNvSpPr/>
          <p:nvPr/>
        </p:nvSpPr>
        <p:spPr>
          <a:xfrm>
            <a:off x="4100513" y="271463"/>
            <a:ext cx="4321175" cy="7429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Cellular Respiration</a:t>
            </a:r>
          </a:p>
        </p:txBody>
      </p:sp>
    </p:spTree>
    <p:extLst>
      <p:ext uri="{BB962C8B-B14F-4D97-AF65-F5344CB8AC3E}">
        <p14:creationId xmlns:p14="http://schemas.microsoft.com/office/powerpoint/2010/main" val="1519682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5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marL="800100" indent="-800100"/>
            <a:r>
              <a:rPr lang="en-US" altLang="en-US" sz="3800"/>
              <a:t>Glycolysis</a:t>
            </a:r>
            <a:br>
              <a:rPr lang="en-US" altLang="en-US" sz="3800"/>
            </a:br>
            <a:endParaRPr lang="en-US" altLang="en-US" sz="3800"/>
          </a:p>
        </p:txBody>
      </p:sp>
      <p:sp>
        <p:nvSpPr>
          <p:cNvPr id="142339" name="Rectangle 3"/>
          <p:cNvSpPr>
            <a:spLocks noGrp="1" noChangeArrowheads="1"/>
          </p:cNvSpPr>
          <p:nvPr>
            <p:ph type="body" idx="1"/>
          </p:nvPr>
        </p:nvSpPr>
        <p:spPr/>
        <p:txBody>
          <a:bodyPr/>
          <a:lstStyle/>
          <a:p>
            <a:pPr marL="571500" indent="-571500">
              <a:buFont typeface="Wingdings" panose="05000000000000000000" pitchFamily="2" charset="2"/>
              <a:buAutoNum type="arabicPeriod"/>
            </a:pPr>
            <a:r>
              <a:rPr lang="en-US" altLang="en-US" dirty="0"/>
              <a:t>Glycolysis</a:t>
            </a:r>
          </a:p>
          <a:p>
            <a:pPr marL="839788" lvl="1" indent="-495300"/>
            <a:r>
              <a:rPr lang="en-US" altLang="en-US" dirty="0"/>
              <a:t>Splits 6-carbon glucose into 2       3-carbon molecules of pyruvic acid</a:t>
            </a:r>
          </a:p>
          <a:p>
            <a:pPr marL="839788" lvl="1" indent="-495300"/>
            <a:r>
              <a:rPr lang="en-US" altLang="en-US" dirty="0"/>
              <a:t>Consumes 2 ATP but generates 4</a:t>
            </a:r>
          </a:p>
          <a:p>
            <a:pPr marL="839788" lvl="1" indent="-495300"/>
            <a:r>
              <a:rPr lang="en-US" altLang="en-US" dirty="0"/>
              <a:t>10 reactions</a:t>
            </a:r>
          </a:p>
          <a:p>
            <a:pPr marL="839788" lvl="1" indent="-495300"/>
            <a:r>
              <a:rPr lang="en-US" altLang="en-US" dirty="0"/>
              <a:t>Fate of pyruvic acid depends on oxygen availability</a:t>
            </a:r>
          </a:p>
          <a:p>
            <a:pPr marL="1090613" lvl="2" indent="-419100"/>
            <a:r>
              <a:rPr lang="en-US" altLang="en-US" dirty="0"/>
              <a:t>If oxygen is scarce (anaerobic), reduced to lactic acid</a:t>
            </a:r>
          </a:p>
          <a:p>
            <a:pPr marL="1404938" lvl="3" indent="-381000"/>
            <a:r>
              <a:rPr lang="en-US" altLang="en-US" dirty="0"/>
              <a:t>Hepatocytes can convert it back to pyruvic acid</a:t>
            </a:r>
          </a:p>
          <a:p>
            <a:pPr marL="1090613" lvl="2" indent="-419100"/>
            <a:r>
              <a:rPr lang="en-US" altLang="en-US" dirty="0"/>
              <a:t>If oxygen is plentiful (aerobic), converted to acetyl coenzyme A</a:t>
            </a:r>
          </a:p>
        </p:txBody>
      </p:sp>
    </p:spTree>
    <p:extLst>
      <p:ext uri="{BB962C8B-B14F-4D97-AF65-F5344CB8AC3E}">
        <p14:creationId xmlns:p14="http://schemas.microsoft.com/office/powerpoint/2010/main" val="253487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89694"/>
            <a:ext cx="6372225" cy="1325563"/>
          </a:xfrm>
        </p:spPr>
        <p:txBody>
          <a:bodyPr/>
          <a:lstStyle/>
          <a:p>
            <a:r>
              <a:rPr lang="en-US" altLang="en-US" dirty="0"/>
              <a:t>The Krebs Cycle</a:t>
            </a:r>
          </a:p>
        </p:txBody>
      </p:sp>
      <p:pic>
        <p:nvPicPr>
          <p:cNvPr id="148485" name="Picture 5" descr="25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6" y="995363"/>
            <a:ext cx="7331075" cy="511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77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marL="800100" indent="-800100"/>
            <a:r>
              <a:rPr lang="en-US" altLang="en-US" sz="3800"/>
              <a:t>Electron transport chain</a:t>
            </a:r>
            <a:br>
              <a:rPr lang="en-US" altLang="en-US" sz="3800"/>
            </a:br>
            <a:endParaRPr lang="en-US" altLang="en-US" sz="3800"/>
          </a:p>
        </p:txBody>
      </p:sp>
      <p:sp>
        <p:nvSpPr>
          <p:cNvPr id="151555" name="Rectangle 3"/>
          <p:cNvSpPr>
            <a:spLocks noGrp="1" noChangeArrowheads="1"/>
          </p:cNvSpPr>
          <p:nvPr>
            <p:ph type="body" idx="1"/>
          </p:nvPr>
        </p:nvSpPr>
        <p:spPr/>
        <p:txBody>
          <a:bodyPr/>
          <a:lstStyle/>
          <a:p>
            <a:pPr marL="571500" indent="-571500">
              <a:buFont typeface="Wingdings" panose="05000000000000000000" pitchFamily="2" charset="2"/>
              <a:buAutoNum type="arabicPeriod" startAt="4"/>
            </a:pPr>
            <a:r>
              <a:rPr lang="en-US" altLang="en-US" dirty="0"/>
              <a:t>Electron transport chain</a:t>
            </a:r>
          </a:p>
          <a:p>
            <a:pPr marL="839788" lvl="1" indent="-495300"/>
            <a:r>
              <a:rPr lang="en-US" altLang="en-US" dirty="0"/>
              <a:t>Series of electron carriers in inner mitochondrial membrane reduced and oxidized</a:t>
            </a:r>
          </a:p>
          <a:p>
            <a:pPr marL="839788" lvl="1" indent="-495300"/>
            <a:r>
              <a:rPr lang="en-US" altLang="en-US" dirty="0"/>
              <a:t>As electrons pass through chain, exergonic reactions release energy used to form ATP</a:t>
            </a:r>
          </a:p>
          <a:p>
            <a:pPr marL="1090613" lvl="2" indent="-419100"/>
            <a:r>
              <a:rPr lang="en-US" altLang="en-US" dirty="0"/>
              <a:t>Chemiosmosis</a:t>
            </a:r>
          </a:p>
          <a:p>
            <a:pPr marL="839788" lvl="1" indent="-495300"/>
            <a:r>
              <a:rPr lang="en-US" altLang="en-US" dirty="0"/>
              <a:t>Final electron acceptor is oxygen to form water</a:t>
            </a:r>
          </a:p>
          <a:p>
            <a:pPr marL="839788" lvl="1" indent="-495300"/>
            <a:endParaRPr lang="en-US" altLang="en-US" dirty="0"/>
          </a:p>
        </p:txBody>
      </p:sp>
    </p:spTree>
    <p:extLst>
      <p:ext uri="{BB962C8B-B14F-4D97-AF65-F5344CB8AC3E}">
        <p14:creationId xmlns:p14="http://schemas.microsoft.com/office/powerpoint/2010/main" val="143335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US" altLang="en-US" sz="3600"/>
              <a:t>Chemiosmosis</a:t>
            </a:r>
            <a:br>
              <a:rPr lang="en-US" altLang="en-US" sz="1800"/>
            </a:br>
            <a:endParaRPr lang="en-US" altLang="en-US" sz="1800"/>
          </a:p>
        </p:txBody>
      </p:sp>
      <p:sp>
        <p:nvSpPr>
          <p:cNvPr id="152579" name="Rectangle 3"/>
          <p:cNvSpPr>
            <a:spLocks noGrp="1" noChangeArrowheads="1"/>
          </p:cNvSpPr>
          <p:nvPr>
            <p:ph type="body" sz="half" idx="1"/>
          </p:nvPr>
        </p:nvSpPr>
        <p:spPr>
          <a:xfrm>
            <a:off x="1905001" y="1143001"/>
            <a:ext cx="7966075" cy="4987925"/>
          </a:xfrm>
        </p:spPr>
        <p:txBody>
          <a:bodyPr/>
          <a:lstStyle/>
          <a:p>
            <a:pPr lvl="1"/>
            <a:r>
              <a:rPr lang="en-US" altLang="en-US" sz="2200"/>
              <a:t>Carriers act as proton pumps to expel H</a:t>
            </a:r>
            <a:r>
              <a:rPr lang="en-US" altLang="en-US" sz="2200" baseline="30000"/>
              <a:t>+</a:t>
            </a:r>
            <a:r>
              <a:rPr lang="en-US" altLang="en-US" sz="2200"/>
              <a:t> from mitochondrial matrix</a:t>
            </a:r>
          </a:p>
          <a:p>
            <a:pPr lvl="1"/>
            <a:r>
              <a:rPr lang="en-US" altLang="en-US" sz="2200"/>
              <a:t>Creates H</a:t>
            </a:r>
            <a:r>
              <a:rPr lang="en-US" altLang="en-US" sz="2200" baseline="30000"/>
              <a:t>+</a:t>
            </a:r>
            <a:r>
              <a:rPr lang="en-US" altLang="en-US" sz="2200"/>
              <a:t> electrochemical gradient – concentration gradient and electrical gradient</a:t>
            </a:r>
          </a:p>
          <a:p>
            <a:pPr lvl="1"/>
            <a:r>
              <a:rPr lang="en-US" altLang="en-US" sz="2200"/>
              <a:t>Gradient has potential energy – proton motive force</a:t>
            </a:r>
          </a:p>
          <a:p>
            <a:pPr lvl="1"/>
            <a:r>
              <a:rPr lang="en-US" altLang="en-US" sz="2200"/>
              <a:t>As H</a:t>
            </a:r>
            <a:r>
              <a:rPr lang="en-US" altLang="en-US" sz="2200" baseline="30000"/>
              <a:t>+</a:t>
            </a:r>
            <a:r>
              <a:rPr lang="en-US" altLang="en-US" sz="2200"/>
              <a:t> flows back into matrix through membrane, generates ATP using ATP synthase</a:t>
            </a:r>
          </a:p>
        </p:txBody>
      </p:sp>
      <p:pic>
        <p:nvPicPr>
          <p:cNvPr id="2" name="Picture 1"/>
          <p:cNvPicPr>
            <a:picLocks noChangeAspect="1"/>
          </p:cNvPicPr>
          <p:nvPr/>
        </p:nvPicPr>
        <p:blipFill>
          <a:blip r:embed="rId2"/>
          <a:stretch>
            <a:fillRect/>
          </a:stretch>
        </p:blipFill>
        <p:spPr>
          <a:xfrm>
            <a:off x="838200" y="3788229"/>
            <a:ext cx="6447971" cy="2960914"/>
          </a:xfrm>
          <a:prstGeom prst="rect">
            <a:avLst/>
          </a:prstGeom>
        </p:spPr>
      </p:pic>
    </p:spTree>
    <p:extLst>
      <p:ext uri="{BB962C8B-B14F-4D97-AF65-F5344CB8AC3E}">
        <p14:creationId xmlns:p14="http://schemas.microsoft.com/office/powerpoint/2010/main" val="1778158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31" name="Group 19"/>
          <p:cNvGrpSpPr>
            <a:grpSpLocks/>
          </p:cNvGrpSpPr>
          <p:nvPr/>
        </p:nvGrpSpPr>
        <p:grpSpPr bwMode="auto">
          <a:xfrm>
            <a:off x="2849563" y="68264"/>
            <a:ext cx="6489700" cy="6715125"/>
            <a:chOff x="835" y="43"/>
            <a:chExt cx="4088" cy="4230"/>
          </a:xfrm>
        </p:grpSpPr>
        <p:pic>
          <p:nvPicPr>
            <p:cNvPr id="192516" name="Picture 4" descr="pap12e_25_0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 y="43"/>
              <a:ext cx="4088" cy="4230"/>
            </a:xfrm>
            <a:prstGeom prst="rect">
              <a:avLst/>
            </a:prstGeom>
            <a:noFill/>
            <a:extLst>
              <a:ext uri="{909E8E84-426E-40DD-AFC4-6F175D3DCCD1}">
                <a14:hiddenFill xmlns:a14="http://schemas.microsoft.com/office/drawing/2010/main">
                  <a:solidFill>
                    <a:srgbClr val="FFFFFF"/>
                  </a:solidFill>
                </a14:hiddenFill>
              </a:ext>
            </a:extLst>
          </p:spPr>
        </p:pic>
        <p:sp>
          <p:nvSpPr>
            <p:cNvPr id="192517" name="Line 5"/>
            <p:cNvSpPr>
              <a:spLocks noChangeShapeType="1"/>
            </p:cNvSpPr>
            <p:nvPr/>
          </p:nvSpPr>
          <p:spPr bwMode="auto">
            <a:xfrm>
              <a:off x="2070" y="255"/>
              <a:ext cx="3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18" name="Line 6"/>
            <p:cNvSpPr>
              <a:spLocks noChangeShapeType="1"/>
            </p:cNvSpPr>
            <p:nvPr/>
          </p:nvSpPr>
          <p:spPr bwMode="auto">
            <a:xfrm>
              <a:off x="2046" y="422"/>
              <a:ext cx="4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19" name="Line 7"/>
            <p:cNvSpPr>
              <a:spLocks noChangeShapeType="1"/>
            </p:cNvSpPr>
            <p:nvPr/>
          </p:nvSpPr>
          <p:spPr bwMode="auto">
            <a:xfrm>
              <a:off x="4231" y="1112"/>
              <a:ext cx="119" cy="6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20" name="Rectangle 8"/>
            <p:cNvSpPr>
              <a:spLocks noChangeArrowheads="1"/>
            </p:cNvSpPr>
            <p:nvPr/>
          </p:nvSpPr>
          <p:spPr bwMode="auto">
            <a:xfrm>
              <a:off x="2185" y="3007"/>
              <a:ext cx="5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Energy from</a:t>
              </a:r>
            </a:p>
            <a:p>
              <a:pPr eaLnBrk="0" hangingPunct="0"/>
              <a:r>
                <a:rPr lang="en-US" altLang="en-US" sz="1400" b="1">
                  <a:solidFill>
                    <a:srgbClr val="000000"/>
                  </a:solidFill>
                  <a:ea typeface="MS PGothic" panose="020B0600070205080204" pitchFamily="34" charset="-128"/>
                </a:rPr>
                <a:t>NADH + H</a:t>
              </a:r>
              <a:r>
                <a:rPr lang="en-US" altLang="en-US" sz="1400" b="1" baseline="30000">
                  <a:solidFill>
                    <a:srgbClr val="000000"/>
                  </a:solidFill>
                  <a:ea typeface="MS PGothic" panose="020B0600070205080204" pitchFamily="34" charset="-128"/>
                </a:rPr>
                <a:t>+</a:t>
              </a:r>
              <a:endParaRPr lang="en-US" altLang="en-US" sz="1400" b="1">
                <a:ea typeface="MS PGothic" panose="020B0600070205080204" pitchFamily="34" charset="-128"/>
              </a:endParaRPr>
            </a:p>
          </p:txBody>
        </p:sp>
        <p:sp>
          <p:nvSpPr>
            <p:cNvPr id="192521" name="Rectangle 9"/>
            <p:cNvSpPr>
              <a:spLocks noChangeArrowheads="1"/>
            </p:cNvSpPr>
            <p:nvPr/>
          </p:nvSpPr>
          <p:spPr bwMode="auto">
            <a:xfrm>
              <a:off x="4083" y="1323"/>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p>
          </p:txBody>
        </p:sp>
        <p:sp>
          <p:nvSpPr>
            <p:cNvPr id="192522" name="Rectangle 10"/>
            <p:cNvSpPr>
              <a:spLocks noChangeArrowheads="1"/>
            </p:cNvSpPr>
            <p:nvPr/>
          </p:nvSpPr>
          <p:spPr bwMode="auto">
            <a:xfrm>
              <a:off x="984" y="3818"/>
              <a:ext cx="115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Low H</a:t>
              </a:r>
              <a:r>
                <a:rPr lang="en-US" altLang="en-US" sz="1400" b="1" baseline="30000">
                  <a:solidFill>
                    <a:srgbClr val="000000"/>
                  </a:solidFill>
                  <a:ea typeface="MS PGothic" panose="020B0600070205080204" pitchFamily="34" charset="-128"/>
                </a:rPr>
                <a:t>+</a:t>
              </a:r>
              <a:r>
                <a:rPr lang="en-US" altLang="en-US" sz="1400" b="1">
                  <a:solidFill>
                    <a:srgbClr val="000000"/>
                  </a:solidFill>
                  <a:ea typeface="MS PGothic" panose="020B0600070205080204" pitchFamily="34" charset="-128"/>
                </a:rPr>
                <a:t> concentration in</a:t>
              </a:r>
            </a:p>
            <a:p>
              <a:pPr eaLnBrk="0" hangingPunct="0"/>
              <a:r>
                <a:rPr lang="en-US" altLang="en-US" sz="1400" b="1">
                  <a:solidFill>
                    <a:srgbClr val="000000"/>
                  </a:solidFill>
                  <a:ea typeface="MS PGothic" panose="020B0600070205080204" pitchFamily="34" charset="-128"/>
                </a:rPr>
                <a:t>matrix of mitochondrion</a:t>
              </a:r>
              <a:endParaRPr lang="en-US" altLang="en-US" sz="1400" b="1">
                <a:ea typeface="MS PGothic" panose="020B0600070205080204" pitchFamily="34" charset="-128"/>
              </a:endParaRPr>
            </a:p>
          </p:txBody>
        </p:sp>
        <p:sp>
          <p:nvSpPr>
            <p:cNvPr id="192523" name="Rectangle 11"/>
            <p:cNvSpPr>
              <a:spLocks noChangeArrowheads="1"/>
            </p:cNvSpPr>
            <p:nvPr/>
          </p:nvSpPr>
          <p:spPr bwMode="auto">
            <a:xfrm>
              <a:off x="1052" y="1991"/>
              <a:ext cx="66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Inner</a:t>
              </a:r>
            </a:p>
            <a:p>
              <a:pPr eaLnBrk="0" hangingPunct="0"/>
              <a:r>
                <a:rPr lang="en-US" altLang="en-US" sz="1400" b="1">
                  <a:solidFill>
                    <a:srgbClr val="000000"/>
                  </a:solidFill>
                  <a:ea typeface="MS PGothic" panose="020B0600070205080204" pitchFamily="34" charset="-128"/>
                </a:rPr>
                <a:t>mitochondrial</a:t>
              </a:r>
            </a:p>
            <a:p>
              <a:pPr eaLnBrk="0" hangingPunct="0"/>
              <a:r>
                <a:rPr lang="en-US" altLang="en-US" sz="1400" b="1">
                  <a:solidFill>
                    <a:srgbClr val="000000"/>
                  </a:solidFill>
                  <a:ea typeface="MS PGothic" panose="020B0600070205080204" pitchFamily="34" charset="-128"/>
                </a:rPr>
                <a:t>membrane</a:t>
              </a:r>
              <a:endParaRPr lang="en-US" altLang="en-US" sz="1400" b="1">
                <a:ea typeface="MS PGothic" panose="020B0600070205080204" pitchFamily="34" charset="-128"/>
              </a:endParaRPr>
            </a:p>
          </p:txBody>
        </p:sp>
        <p:sp>
          <p:nvSpPr>
            <p:cNvPr id="192524" name="Rectangle 12"/>
            <p:cNvSpPr>
              <a:spLocks noChangeArrowheads="1"/>
            </p:cNvSpPr>
            <p:nvPr/>
          </p:nvSpPr>
          <p:spPr bwMode="auto">
            <a:xfrm>
              <a:off x="2583" y="506"/>
              <a:ext cx="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Matrix</a:t>
              </a:r>
              <a:endParaRPr lang="en-US" altLang="en-US" sz="1400" b="1">
                <a:ea typeface="MS PGothic" panose="020B0600070205080204" pitchFamily="34" charset="-128"/>
              </a:endParaRPr>
            </a:p>
          </p:txBody>
        </p:sp>
        <p:sp>
          <p:nvSpPr>
            <p:cNvPr id="192525" name="Rectangle 13"/>
            <p:cNvSpPr>
              <a:spLocks noChangeArrowheads="1"/>
            </p:cNvSpPr>
            <p:nvPr/>
          </p:nvSpPr>
          <p:spPr bwMode="auto">
            <a:xfrm>
              <a:off x="990" y="720"/>
              <a:ext cx="102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High H</a:t>
              </a:r>
              <a:r>
                <a:rPr lang="en-US" altLang="en-US" sz="1400" b="1" baseline="30000">
                  <a:solidFill>
                    <a:srgbClr val="000000"/>
                  </a:solidFill>
                  <a:ea typeface="MS PGothic" panose="020B0600070205080204" pitchFamily="34" charset="-128"/>
                </a:rPr>
                <a:t>+</a:t>
              </a:r>
              <a:r>
                <a:rPr lang="en-US" altLang="en-US" sz="1400" b="1">
                  <a:solidFill>
                    <a:srgbClr val="000000"/>
                  </a:solidFill>
                  <a:ea typeface="MS PGothic" panose="020B0600070205080204" pitchFamily="34" charset="-128"/>
                </a:rPr>
                <a:t> concentration</a:t>
              </a:r>
            </a:p>
            <a:p>
              <a:pPr eaLnBrk="0" hangingPunct="0"/>
              <a:r>
                <a:rPr lang="en-US" altLang="en-US" sz="1400" b="1">
                  <a:solidFill>
                    <a:srgbClr val="000000"/>
                  </a:solidFill>
                  <a:ea typeface="MS PGothic" panose="020B0600070205080204" pitchFamily="34" charset="-128"/>
                </a:rPr>
                <a:t>between inner and</a:t>
              </a:r>
            </a:p>
            <a:p>
              <a:pPr eaLnBrk="0" hangingPunct="0"/>
              <a:r>
                <a:rPr lang="en-US" altLang="en-US" sz="1400" b="1">
                  <a:solidFill>
                    <a:srgbClr val="000000"/>
                  </a:solidFill>
                  <a:ea typeface="MS PGothic" panose="020B0600070205080204" pitchFamily="34" charset="-128"/>
                </a:rPr>
                <a:t>outer mitochondrial</a:t>
              </a:r>
            </a:p>
            <a:p>
              <a:pPr eaLnBrk="0" hangingPunct="0"/>
              <a:r>
                <a:rPr lang="en-US" altLang="en-US" sz="1400" b="1">
                  <a:solidFill>
                    <a:srgbClr val="000000"/>
                  </a:solidFill>
                  <a:ea typeface="MS PGothic" panose="020B0600070205080204" pitchFamily="34" charset="-128"/>
                </a:rPr>
                <a:t>membranes</a:t>
              </a:r>
              <a:endParaRPr lang="en-US" altLang="en-US" sz="1400" b="1">
                <a:ea typeface="MS PGothic" panose="020B0600070205080204" pitchFamily="34" charset="-128"/>
              </a:endParaRPr>
            </a:p>
          </p:txBody>
        </p:sp>
        <p:sp>
          <p:nvSpPr>
            <p:cNvPr id="192526" name="Rectangle 14"/>
            <p:cNvSpPr>
              <a:spLocks noChangeArrowheads="1"/>
            </p:cNvSpPr>
            <p:nvPr/>
          </p:nvSpPr>
          <p:spPr bwMode="auto">
            <a:xfrm>
              <a:off x="1144" y="182"/>
              <a:ext cx="8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Outer membrane</a:t>
              </a:r>
              <a:endParaRPr lang="en-US" altLang="en-US" sz="1400" b="1">
                <a:ea typeface="MS PGothic" panose="020B0600070205080204" pitchFamily="34" charset="-128"/>
              </a:endParaRPr>
            </a:p>
          </p:txBody>
        </p:sp>
        <p:sp>
          <p:nvSpPr>
            <p:cNvPr id="192527" name="Rectangle 15"/>
            <p:cNvSpPr>
              <a:spLocks noChangeArrowheads="1"/>
            </p:cNvSpPr>
            <p:nvPr/>
          </p:nvSpPr>
          <p:spPr bwMode="auto">
            <a:xfrm>
              <a:off x="1146" y="356"/>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Inner membrane</a:t>
              </a:r>
              <a:endParaRPr lang="en-US" altLang="en-US" sz="1400" b="1">
                <a:ea typeface="MS PGothic" panose="020B0600070205080204" pitchFamily="34" charset="-128"/>
              </a:endParaRPr>
            </a:p>
          </p:txBody>
        </p:sp>
        <p:sp>
          <p:nvSpPr>
            <p:cNvPr id="192528" name="Rectangle 16"/>
            <p:cNvSpPr>
              <a:spLocks noChangeArrowheads="1"/>
            </p:cNvSpPr>
            <p:nvPr/>
          </p:nvSpPr>
          <p:spPr bwMode="auto">
            <a:xfrm>
              <a:off x="4052" y="821"/>
              <a:ext cx="37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p>
            <a:p>
              <a:pPr algn="ctr" eaLnBrk="0" hangingPunct="0"/>
              <a:r>
                <a:rPr lang="en-US" altLang="en-US" sz="1400" b="1">
                  <a:solidFill>
                    <a:srgbClr val="000000"/>
                  </a:solidFill>
                  <a:ea typeface="MS PGothic" panose="020B0600070205080204" pitchFamily="34" charset="-128"/>
                </a:rPr>
                <a:t>channel</a:t>
              </a:r>
              <a:endParaRPr lang="en-US" altLang="en-US" sz="1400" b="1" baseline="30000">
                <a:solidFill>
                  <a:srgbClr val="000000"/>
                </a:solidFill>
                <a:ea typeface="MS PGothic" panose="020B0600070205080204" pitchFamily="34" charset="-128"/>
              </a:endParaRPr>
            </a:p>
          </p:txBody>
        </p:sp>
        <p:sp>
          <p:nvSpPr>
            <p:cNvPr id="192529" name="Rectangle 17"/>
            <p:cNvSpPr>
              <a:spLocks noChangeArrowheads="1"/>
            </p:cNvSpPr>
            <p:nvPr/>
          </p:nvSpPr>
          <p:spPr bwMode="auto">
            <a:xfrm>
              <a:off x="2146" y="1914"/>
              <a:ext cx="69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solidFill>
                    <a:srgbClr val="000000"/>
                  </a:solidFill>
                  <a:ea typeface="MS PGothic" panose="020B0600070205080204" pitchFamily="34" charset="-128"/>
                </a:rPr>
                <a:t>Electron</a:t>
              </a:r>
            </a:p>
            <a:p>
              <a:pPr algn="ctr" eaLnBrk="0" hangingPunct="0"/>
              <a:r>
                <a:rPr lang="en-US" altLang="en-US" sz="1400" b="1">
                  <a:solidFill>
                    <a:srgbClr val="000000"/>
                  </a:solidFill>
                  <a:ea typeface="MS PGothic" panose="020B0600070205080204" pitchFamily="34" charset="-128"/>
                </a:rPr>
                <a:t>transport</a:t>
              </a:r>
            </a:p>
            <a:p>
              <a:pPr algn="ctr" eaLnBrk="0" hangingPunct="0"/>
              <a:r>
                <a:rPr lang="en-US" altLang="en-US" sz="1400" b="1">
                  <a:solidFill>
                    <a:srgbClr val="000000"/>
                  </a:solidFill>
                  <a:ea typeface="MS PGothic" panose="020B0600070205080204" pitchFamily="34" charset="-128"/>
                </a:rPr>
                <a:t>chain</a:t>
              </a:r>
            </a:p>
            <a:p>
              <a:pPr algn="ctr" eaLnBrk="0" hangingPunct="0"/>
              <a:r>
                <a:rPr lang="en-US" altLang="en-US" sz="1400" b="1">
                  <a:solidFill>
                    <a:srgbClr val="000000"/>
                  </a:solidFill>
                  <a:ea typeface="MS PGothic" panose="020B0600070205080204" pitchFamily="34" charset="-128"/>
                </a:rPr>
                <a:t>(includes</a:t>
              </a:r>
            </a:p>
            <a:p>
              <a:pPr algn="ctr" eaLnBrk="0" hangingPunct="0"/>
              <a:r>
                <a:rPr lang="en-US" altLang="en-US" sz="1400" b="1">
                  <a:solidFill>
                    <a:srgbClr val="000000"/>
                  </a:solidFill>
                  <a:ea typeface="MS PGothic" panose="020B0600070205080204" pitchFamily="34" charset="-128"/>
                </a:rPr>
                <a:t>proton pumps)</a:t>
              </a:r>
              <a:endParaRPr lang="en-US" altLang="en-US" sz="1400" b="1">
                <a:ea typeface="MS PGothic" panose="020B0600070205080204" pitchFamily="34" charset="-128"/>
              </a:endParaRPr>
            </a:p>
          </p:txBody>
        </p:sp>
        <p:sp>
          <p:nvSpPr>
            <p:cNvPr id="192530" name="Oval 18"/>
            <p:cNvSpPr>
              <a:spLocks noChangeArrowheads="1"/>
            </p:cNvSpPr>
            <p:nvPr/>
          </p:nvSpPr>
          <p:spPr bwMode="auto">
            <a:xfrm>
              <a:off x="1985" y="2996"/>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1</a:t>
              </a:r>
            </a:p>
          </p:txBody>
        </p:sp>
      </p:grpSp>
      <p:grpSp>
        <p:nvGrpSpPr>
          <p:cNvPr id="192549" name="Group 37"/>
          <p:cNvGrpSpPr>
            <a:grpSpLocks/>
          </p:cNvGrpSpPr>
          <p:nvPr/>
        </p:nvGrpSpPr>
        <p:grpSpPr bwMode="auto">
          <a:xfrm>
            <a:off x="2849563" y="68264"/>
            <a:ext cx="6489700" cy="6715125"/>
            <a:chOff x="835" y="43"/>
            <a:chExt cx="4088" cy="4230"/>
          </a:xfrm>
        </p:grpSpPr>
        <p:pic>
          <p:nvPicPr>
            <p:cNvPr id="192532" name="Picture 20" descr="pap12e_25_0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 y="43"/>
              <a:ext cx="4088" cy="4230"/>
            </a:xfrm>
            <a:prstGeom prst="rect">
              <a:avLst/>
            </a:prstGeom>
            <a:noFill/>
            <a:extLst>
              <a:ext uri="{909E8E84-426E-40DD-AFC4-6F175D3DCCD1}">
                <a14:hiddenFill xmlns:a14="http://schemas.microsoft.com/office/drawing/2010/main">
                  <a:solidFill>
                    <a:srgbClr val="FFFFFF"/>
                  </a:solidFill>
                </a14:hiddenFill>
              </a:ext>
            </a:extLst>
          </p:spPr>
        </p:pic>
        <p:sp>
          <p:nvSpPr>
            <p:cNvPr id="192533" name="Line 21"/>
            <p:cNvSpPr>
              <a:spLocks noChangeShapeType="1"/>
            </p:cNvSpPr>
            <p:nvPr/>
          </p:nvSpPr>
          <p:spPr bwMode="auto">
            <a:xfrm>
              <a:off x="2070" y="255"/>
              <a:ext cx="3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4" name="Line 22"/>
            <p:cNvSpPr>
              <a:spLocks noChangeShapeType="1"/>
            </p:cNvSpPr>
            <p:nvPr/>
          </p:nvSpPr>
          <p:spPr bwMode="auto">
            <a:xfrm>
              <a:off x="2046" y="422"/>
              <a:ext cx="4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5" name="Line 23"/>
            <p:cNvSpPr>
              <a:spLocks noChangeShapeType="1"/>
            </p:cNvSpPr>
            <p:nvPr/>
          </p:nvSpPr>
          <p:spPr bwMode="auto">
            <a:xfrm>
              <a:off x="4231" y="1112"/>
              <a:ext cx="119" cy="6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6" name="Rectangle 24"/>
            <p:cNvSpPr>
              <a:spLocks noChangeArrowheads="1"/>
            </p:cNvSpPr>
            <p:nvPr/>
          </p:nvSpPr>
          <p:spPr bwMode="auto">
            <a:xfrm>
              <a:off x="2185" y="3007"/>
              <a:ext cx="5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Energy from</a:t>
              </a:r>
            </a:p>
            <a:p>
              <a:pPr eaLnBrk="0" hangingPunct="0"/>
              <a:r>
                <a:rPr lang="en-US" altLang="en-US" sz="1400" b="1">
                  <a:solidFill>
                    <a:srgbClr val="000000"/>
                  </a:solidFill>
                  <a:ea typeface="MS PGothic" panose="020B0600070205080204" pitchFamily="34" charset="-128"/>
                </a:rPr>
                <a:t>NADH + H</a:t>
              </a:r>
              <a:r>
                <a:rPr lang="en-US" altLang="en-US" sz="1400" b="1" baseline="30000">
                  <a:solidFill>
                    <a:srgbClr val="000000"/>
                  </a:solidFill>
                  <a:ea typeface="MS PGothic" panose="020B0600070205080204" pitchFamily="34" charset="-128"/>
                </a:rPr>
                <a:t>+</a:t>
              </a:r>
              <a:endParaRPr lang="en-US" altLang="en-US" sz="1400" b="1">
                <a:ea typeface="MS PGothic" panose="020B0600070205080204" pitchFamily="34" charset="-128"/>
              </a:endParaRPr>
            </a:p>
          </p:txBody>
        </p:sp>
        <p:sp>
          <p:nvSpPr>
            <p:cNvPr id="192537" name="Rectangle 25"/>
            <p:cNvSpPr>
              <a:spLocks noChangeArrowheads="1"/>
            </p:cNvSpPr>
            <p:nvPr/>
          </p:nvSpPr>
          <p:spPr bwMode="auto">
            <a:xfrm>
              <a:off x="2462" y="1208"/>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endParaRPr lang="en-US" altLang="en-US" sz="1400" b="1">
                <a:ea typeface="MS PGothic" panose="020B0600070205080204" pitchFamily="34" charset="-128"/>
              </a:endParaRPr>
            </a:p>
          </p:txBody>
        </p:sp>
        <p:sp>
          <p:nvSpPr>
            <p:cNvPr id="192538" name="Rectangle 26"/>
            <p:cNvSpPr>
              <a:spLocks noChangeArrowheads="1"/>
            </p:cNvSpPr>
            <p:nvPr/>
          </p:nvSpPr>
          <p:spPr bwMode="auto">
            <a:xfrm>
              <a:off x="4083" y="1323"/>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p>
          </p:txBody>
        </p:sp>
        <p:sp>
          <p:nvSpPr>
            <p:cNvPr id="192539" name="Rectangle 27"/>
            <p:cNvSpPr>
              <a:spLocks noChangeArrowheads="1"/>
            </p:cNvSpPr>
            <p:nvPr/>
          </p:nvSpPr>
          <p:spPr bwMode="auto">
            <a:xfrm>
              <a:off x="984" y="3818"/>
              <a:ext cx="115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Low H</a:t>
              </a:r>
              <a:r>
                <a:rPr lang="en-US" altLang="en-US" sz="1400" b="1" baseline="30000">
                  <a:solidFill>
                    <a:srgbClr val="000000"/>
                  </a:solidFill>
                  <a:ea typeface="MS PGothic" panose="020B0600070205080204" pitchFamily="34" charset="-128"/>
                </a:rPr>
                <a:t>+</a:t>
              </a:r>
              <a:r>
                <a:rPr lang="en-US" altLang="en-US" sz="1400" b="1">
                  <a:solidFill>
                    <a:srgbClr val="000000"/>
                  </a:solidFill>
                  <a:ea typeface="MS PGothic" panose="020B0600070205080204" pitchFamily="34" charset="-128"/>
                </a:rPr>
                <a:t> concentration in</a:t>
              </a:r>
            </a:p>
            <a:p>
              <a:pPr eaLnBrk="0" hangingPunct="0"/>
              <a:r>
                <a:rPr lang="en-US" altLang="en-US" sz="1400" b="1">
                  <a:solidFill>
                    <a:srgbClr val="000000"/>
                  </a:solidFill>
                  <a:ea typeface="MS PGothic" panose="020B0600070205080204" pitchFamily="34" charset="-128"/>
                </a:rPr>
                <a:t>matrix of mitochondrion</a:t>
              </a:r>
              <a:endParaRPr lang="en-US" altLang="en-US" sz="1400" b="1">
                <a:ea typeface="MS PGothic" panose="020B0600070205080204" pitchFamily="34" charset="-128"/>
              </a:endParaRPr>
            </a:p>
          </p:txBody>
        </p:sp>
        <p:sp>
          <p:nvSpPr>
            <p:cNvPr id="192540" name="Rectangle 28"/>
            <p:cNvSpPr>
              <a:spLocks noChangeArrowheads="1"/>
            </p:cNvSpPr>
            <p:nvPr/>
          </p:nvSpPr>
          <p:spPr bwMode="auto">
            <a:xfrm>
              <a:off x="1052" y="1991"/>
              <a:ext cx="66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Inner</a:t>
              </a:r>
            </a:p>
            <a:p>
              <a:pPr eaLnBrk="0" hangingPunct="0"/>
              <a:r>
                <a:rPr lang="en-US" altLang="en-US" sz="1400" b="1">
                  <a:solidFill>
                    <a:srgbClr val="000000"/>
                  </a:solidFill>
                  <a:ea typeface="MS PGothic" panose="020B0600070205080204" pitchFamily="34" charset="-128"/>
                </a:rPr>
                <a:t>mitochondrial</a:t>
              </a:r>
            </a:p>
            <a:p>
              <a:pPr eaLnBrk="0" hangingPunct="0"/>
              <a:r>
                <a:rPr lang="en-US" altLang="en-US" sz="1400" b="1">
                  <a:solidFill>
                    <a:srgbClr val="000000"/>
                  </a:solidFill>
                  <a:ea typeface="MS PGothic" panose="020B0600070205080204" pitchFamily="34" charset="-128"/>
                </a:rPr>
                <a:t>membrane</a:t>
              </a:r>
              <a:endParaRPr lang="en-US" altLang="en-US" sz="1400" b="1">
                <a:ea typeface="MS PGothic" panose="020B0600070205080204" pitchFamily="34" charset="-128"/>
              </a:endParaRPr>
            </a:p>
          </p:txBody>
        </p:sp>
        <p:sp>
          <p:nvSpPr>
            <p:cNvPr id="192541" name="Rectangle 29"/>
            <p:cNvSpPr>
              <a:spLocks noChangeArrowheads="1"/>
            </p:cNvSpPr>
            <p:nvPr/>
          </p:nvSpPr>
          <p:spPr bwMode="auto">
            <a:xfrm>
              <a:off x="2583" y="506"/>
              <a:ext cx="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Matrix</a:t>
              </a:r>
              <a:endParaRPr lang="en-US" altLang="en-US" sz="1400" b="1">
                <a:ea typeface="MS PGothic" panose="020B0600070205080204" pitchFamily="34" charset="-128"/>
              </a:endParaRPr>
            </a:p>
          </p:txBody>
        </p:sp>
        <p:sp>
          <p:nvSpPr>
            <p:cNvPr id="192542" name="Rectangle 30"/>
            <p:cNvSpPr>
              <a:spLocks noChangeArrowheads="1"/>
            </p:cNvSpPr>
            <p:nvPr/>
          </p:nvSpPr>
          <p:spPr bwMode="auto">
            <a:xfrm>
              <a:off x="990" y="720"/>
              <a:ext cx="102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High H</a:t>
              </a:r>
              <a:r>
                <a:rPr lang="en-US" altLang="en-US" sz="1400" b="1" baseline="30000">
                  <a:solidFill>
                    <a:srgbClr val="000000"/>
                  </a:solidFill>
                  <a:ea typeface="MS PGothic" panose="020B0600070205080204" pitchFamily="34" charset="-128"/>
                </a:rPr>
                <a:t>+</a:t>
              </a:r>
              <a:r>
                <a:rPr lang="en-US" altLang="en-US" sz="1400" b="1">
                  <a:solidFill>
                    <a:srgbClr val="000000"/>
                  </a:solidFill>
                  <a:ea typeface="MS PGothic" panose="020B0600070205080204" pitchFamily="34" charset="-128"/>
                </a:rPr>
                <a:t> concentration</a:t>
              </a:r>
            </a:p>
            <a:p>
              <a:pPr eaLnBrk="0" hangingPunct="0"/>
              <a:r>
                <a:rPr lang="en-US" altLang="en-US" sz="1400" b="1">
                  <a:solidFill>
                    <a:srgbClr val="000000"/>
                  </a:solidFill>
                  <a:ea typeface="MS PGothic" panose="020B0600070205080204" pitchFamily="34" charset="-128"/>
                </a:rPr>
                <a:t>between inner and</a:t>
              </a:r>
            </a:p>
            <a:p>
              <a:pPr eaLnBrk="0" hangingPunct="0"/>
              <a:r>
                <a:rPr lang="en-US" altLang="en-US" sz="1400" b="1">
                  <a:solidFill>
                    <a:srgbClr val="000000"/>
                  </a:solidFill>
                  <a:ea typeface="MS PGothic" panose="020B0600070205080204" pitchFamily="34" charset="-128"/>
                </a:rPr>
                <a:t>outer mitochondrial</a:t>
              </a:r>
            </a:p>
            <a:p>
              <a:pPr eaLnBrk="0" hangingPunct="0"/>
              <a:r>
                <a:rPr lang="en-US" altLang="en-US" sz="1400" b="1">
                  <a:solidFill>
                    <a:srgbClr val="000000"/>
                  </a:solidFill>
                  <a:ea typeface="MS PGothic" panose="020B0600070205080204" pitchFamily="34" charset="-128"/>
                </a:rPr>
                <a:t>membranes</a:t>
              </a:r>
              <a:endParaRPr lang="en-US" altLang="en-US" sz="1400" b="1">
                <a:ea typeface="MS PGothic" panose="020B0600070205080204" pitchFamily="34" charset="-128"/>
              </a:endParaRPr>
            </a:p>
          </p:txBody>
        </p:sp>
        <p:sp>
          <p:nvSpPr>
            <p:cNvPr id="192543" name="Rectangle 31"/>
            <p:cNvSpPr>
              <a:spLocks noChangeArrowheads="1"/>
            </p:cNvSpPr>
            <p:nvPr/>
          </p:nvSpPr>
          <p:spPr bwMode="auto">
            <a:xfrm>
              <a:off x="1144" y="182"/>
              <a:ext cx="8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Outer membrane</a:t>
              </a:r>
              <a:endParaRPr lang="en-US" altLang="en-US" sz="1400" b="1">
                <a:ea typeface="MS PGothic" panose="020B0600070205080204" pitchFamily="34" charset="-128"/>
              </a:endParaRPr>
            </a:p>
          </p:txBody>
        </p:sp>
        <p:sp>
          <p:nvSpPr>
            <p:cNvPr id="192544" name="Rectangle 32"/>
            <p:cNvSpPr>
              <a:spLocks noChangeArrowheads="1"/>
            </p:cNvSpPr>
            <p:nvPr/>
          </p:nvSpPr>
          <p:spPr bwMode="auto">
            <a:xfrm>
              <a:off x="1146" y="356"/>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Inner membrane</a:t>
              </a:r>
              <a:endParaRPr lang="en-US" altLang="en-US" sz="1400" b="1">
                <a:ea typeface="MS PGothic" panose="020B0600070205080204" pitchFamily="34" charset="-128"/>
              </a:endParaRPr>
            </a:p>
          </p:txBody>
        </p:sp>
        <p:sp>
          <p:nvSpPr>
            <p:cNvPr id="192545" name="Rectangle 33"/>
            <p:cNvSpPr>
              <a:spLocks noChangeArrowheads="1"/>
            </p:cNvSpPr>
            <p:nvPr/>
          </p:nvSpPr>
          <p:spPr bwMode="auto">
            <a:xfrm>
              <a:off x="4052" y="821"/>
              <a:ext cx="37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p>
            <a:p>
              <a:pPr algn="ctr" eaLnBrk="0" hangingPunct="0"/>
              <a:r>
                <a:rPr lang="en-US" altLang="en-US" sz="1400" b="1">
                  <a:solidFill>
                    <a:srgbClr val="000000"/>
                  </a:solidFill>
                  <a:ea typeface="MS PGothic" panose="020B0600070205080204" pitchFamily="34" charset="-128"/>
                </a:rPr>
                <a:t>channel</a:t>
              </a:r>
              <a:endParaRPr lang="en-US" altLang="en-US" sz="1400" b="1" baseline="30000">
                <a:solidFill>
                  <a:srgbClr val="000000"/>
                </a:solidFill>
                <a:ea typeface="MS PGothic" panose="020B0600070205080204" pitchFamily="34" charset="-128"/>
              </a:endParaRPr>
            </a:p>
          </p:txBody>
        </p:sp>
        <p:sp>
          <p:nvSpPr>
            <p:cNvPr id="192546" name="Rectangle 34"/>
            <p:cNvSpPr>
              <a:spLocks noChangeArrowheads="1"/>
            </p:cNvSpPr>
            <p:nvPr/>
          </p:nvSpPr>
          <p:spPr bwMode="auto">
            <a:xfrm>
              <a:off x="2146" y="1914"/>
              <a:ext cx="69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solidFill>
                    <a:srgbClr val="000000"/>
                  </a:solidFill>
                  <a:ea typeface="MS PGothic" panose="020B0600070205080204" pitchFamily="34" charset="-128"/>
                </a:rPr>
                <a:t>Electron</a:t>
              </a:r>
            </a:p>
            <a:p>
              <a:pPr algn="ctr" eaLnBrk="0" hangingPunct="0"/>
              <a:r>
                <a:rPr lang="en-US" altLang="en-US" sz="1400" b="1">
                  <a:solidFill>
                    <a:srgbClr val="000000"/>
                  </a:solidFill>
                  <a:ea typeface="MS PGothic" panose="020B0600070205080204" pitchFamily="34" charset="-128"/>
                </a:rPr>
                <a:t>transport</a:t>
              </a:r>
            </a:p>
            <a:p>
              <a:pPr algn="ctr" eaLnBrk="0" hangingPunct="0"/>
              <a:r>
                <a:rPr lang="en-US" altLang="en-US" sz="1400" b="1">
                  <a:solidFill>
                    <a:srgbClr val="000000"/>
                  </a:solidFill>
                  <a:ea typeface="MS PGothic" panose="020B0600070205080204" pitchFamily="34" charset="-128"/>
                </a:rPr>
                <a:t>chain</a:t>
              </a:r>
            </a:p>
            <a:p>
              <a:pPr algn="ctr" eaLnBrk="0" hangingPunct="0"/>
              <a:r>
                <a:rPr lang="en-US" altLang="en-US" sz="1400" b="1">
                  <a:solidFill>
                    <a:srgbClr val="000000"/>
                  </a:solidFill>
                  <a:ea typeface="MS PGothic" panose="020B0600070205080204" pitchFamily="34" charset="-128"/>
                </a:rPr>
                <a:t>(includes</a:t>
              </a:r>
            </a:p>
            <a:p>
              <a:pPr algn="ctr" eaLnBrk="0" hangingPunct="0"/>
              <a:r>
                <a:rPr lang="en-US" altLang="en-US" sz="1400" b="1">
                  <a:solidFill>
                    <a:srgbClr val="000000"/>
                  </a:solidFill>
                  <a:ea typeface="MS PGothic" panose="020B0600070205080204" pitchFamily="34" charset="-128"/>
                </a:rPr>
                <a:t>proton pumps)</a:t>
              </a:r>
              <a:endParaRPr lang="en-US" altLang="en-US" sz="1400" b="1">
                <a:ea typeface="MS PGothic" panose="020B0600070205080204" pitchFamily="34" charset="-128"/>
              </a:endParaRPr>
            </a:p>
          </p:txBody>
        </p:sp>
        <p:sp>
          <p:nvSpPr>
            <p:cNvPr id="192547" name="Oval 35"/>
            <p:cNvSpPr>
              <a:spLocks noChangeArrowheads="1"/>
            </p:cNvSpPr>
            <p:nvPr/>
          </p:nvSpPr>
          <p:spPr bwMode="auto">
            <a:xfrm>
              <a:off x="1985" y="2996"/>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1</a:t>
              </a:r>
            </a:p>
          </p:txBody>
        </p:sp>
        <p:sp>
          <p:nvSpPr>
            <p:cNvPr id="192548" name="Oval 36"/>
            <p:cNvSpPr>
              <a:spLocks noChangeArrowheads="1"/>
            </p:cNvSpPr>
            <p:nvPr/>
          </p:nvSpPr>
          <p:spPr bwMode="auto">
            <a:xfrm>
              <a:off x="2262" y="1193"/>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2</a:t>
              </a:r>
            </a:p>
          </p:txBody>
        </p:sp>
      </p:grpSp>
      <p:grpSp>
        <p:nvGrpSpPr>
          <p:cNvPr id="192572" name="Group 60"/>
          <p:cNvGrpSpPr>
            <a:grpSpLocks/>
          </p:cNvGrpSpPr>
          <p:nvPr/>
        </p:nvGrpSpPr>
        <p:grpSpPr bwMode="auto">
          <a:xfrm>
            <a:off x="2851150" y="71439"/>
            <a:ext cx="6489700" cy="6713537"/>
            <a:chOff x="836" y="45"/>
            <a:chExt cx="4088" cy="4229"/>
          </a:xfrm>
        </p:grpSpPr>
        <p:pic>
          <p:nvPicPr>
            <p:cNvPr id="192550" name="Picture 38" descr="pap12e_25_08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 y="45"/>
              <a:ext cx="4088" cy="4229"/>
            </a:xfrm>
            <a:prstGeom prst="rect">
              <a:avLst/>
            </a:prstGeom>
            <a:noFill/>
            <a:extLst>
              <a:ext uri="{909E8E84-426E-40DD-AFC4-6F175D3DCCD1}">
                <a14:hiddenFill xmlns:a14="http://schemas.microsoft.com/office/drawing/2010/main">
                  <a:solidFill>
                    <a:srgbClr val="FFFFFF"/>
                  </a:solidFill>
                </a14:hiddenFill>
              </a:ext>
            </a:extLst>
          </p:spPr>
        </p:pic>
        <p:sp>
          <p:nvSpPr>
            <p:cNvPr id="192551" name="Line 39"/>
            <p:cNvSpPr>
              <a:spLocks noChangeShapeType="1"/>
            </p:cNvSpPr>
            <p:nvPr/>
          </p:nvSpPr>
          <p:spPr bwMode="auto">
            <a:xfrm>
              <a:off x="2070" y="255"/>
              <a:ext cx="3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2" name="Line 40"/>
            <p:cNvSpPr>
              <a:spLocks noChangeShapeType="1"/>
            </p:cNvSpPr>
            <p:nvPr/>
          </p:nvSpPr>
          <p:spPr bwMode="auto">
            <a:xfrm>
              <a:off x="2046" y="422"/>
              <a:ext cx="4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3" name="Line 41"/>
            <p:cNvSpPr>
              <a:spLocks noChangeShapeType="1"/>
            </p:cNvSpPr>
            <p:nvPr/>
          </p:nvSpPr>
          <p:spPr bwMode="auto">
            <a:xfrm>
              <a:off x="4231" y="1112"/>
              <a:ext cx="119" cy="6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4" name="Rectangle 42"/>
            <p:cNvSpPr>
              <a:spLocks noChangeArrowheads="1"/>
            </p:cNvSpPr>
            <p:nvPr/>
          </p:nvSpPr>
          <p:spPr bwMode="auto">
            <a:xfrm>
              <a:off x="2185" y="3007"/>
              <a:ext cx="5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Energy from</a:t>
              </a:r>
            </a:p>
            <a:p>
              <a:pPr eaLnBrk="0" hangingPunct="0"/>
              <a:r>
                <a:rPr lang="en-US" altLang="en-US" sz="1400" b="1">
                  <a:solidFill>
                    <a:srgbClr val="000000"/>
                  </a:solidFill>
                  <a:ea typeface="MS PGothic" panose="020B0600070205080204" pitchFamily="34" charset="-128"/>
                </a:rPr>
                <a:t>NADH + H</a:t>
              </a:r>
              <a:r>
                <a:rPr lang="en-US" altLang="en-US" sz="1400" b="1" baseline="30000">
                  <a:solidFill>
                    <a:srgbClr val="000000"/>
                  </a:solidFill>
                  <a:ea typeface="MS PGothic" panose="020B0600070205080204" pitchFamily="34" charset="-128"/>
                </a:rPr>
                <a:t>+</a:t>
              </a:r>
              <a:endParaRPr lang="en-US" altLang="en-US" sz="1400" b="1">
                <a:ea typeface="MS PGothic" panose="020B0600070205080204" pitchFamily="34" charset="-128"/>
              </a:endParaRPr>
            </a:p>
          </p:txBody>
        </p:sp>
        <p:sp>
          <p:nvSpPr>
            <p:cNvPr id="192555" name="Rectangle 43"/>
            <p:cNvSpPr>
              <a:spLocks noChangeArrowheads="1"/>
            </p:cNvSpPr>
            <p:nvPr/>
          </p:nvSpPr>
          <p:spPr bwMode="auto">
            <a:xfrm>
              <a:off x="2462" y="1208"/>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endParaRPr lang="en-US" altLang="en-US" sz="1400" b="1">
                <a:ea typeface="MS PGothic" panose="020B0600070205080204" pitchFamily="34" charset="-128"/>
              </a:endParaRPr>
            </a:p>
          </p:txBody>
        </p:sp>
        <p:sp>
          <p:nvSpPr>
            <p:cNvPr id="192556" name="Rectangle 44"/>
            <p:cNvSpPr>
              <a:spLocks noChangeArrowheads="1"/>
            </p:cNvSpPr>
            <p:nvPr/>
          </p:nvSpPr>
          <p:spPr bwMode="auto">
            <a:xfrm>
              <a:off x="4083" y="1323"/>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p>
          </p:txBody>
        </p:sp>
        <p:sp>
          <p:nvSpPr>
            <p:cNvPr id="192557" name="Rectangle 45"/>
            <p:cNvSpPr>
              <a:spLocks noChangeArrowheads="1"/>
            </p:cNvSpPr>
            <p:nvPr/>
          </p:nvSpPr>
          <p:spPr bwMode="auto">
            <a:xfrm>
              <a:off x="4229" y="3287"/>
              <a:ext cx="3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ADP  +</a:t>
              </a:r>
              <a:endParaRPr lang="en-US" altLang="en-US" sz="1400" b="1">
                <a:ea typeface="MS PGothic" panose="020B0600070205080204" pitchFamily="34" charset="-128"/>
              </a:endParaRPr>
            </a:p>
          </p:txBody>
        </p:sp>
        <p:sp>
          <p:nvSpPr>
            <p:cNvPr id="192558" name="Rectangle 46"/>
            <p:cNvSpPr>
              <a:spLocks noChangeArrowheads="1"/>
            </p:cNvSpPr>
            <p:nvPr/>
          </p:nvSpPr>
          <p:spPr bwMode="auto">
            <a:xfrm>
              <a:off x="3294" y="3691"/>
              <a:ext cx="6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ATP synthase</a:t>
              </a:r>
              <a:endParaRPr lang="en-US" altLang="en-US" sz="1400" b="1">
                <a:ea typeface="MS PGothic" panose="020B0600070205080204" pitchFamily="34" charset="-128"/>
              </a:endParaRPr>
            </a:p>
          </p:txBody>
        </p:sp>
        <p:sp>
          <p:nvSpPr>
            <p:cNvPr id="192559" name="Rectangle 47"/>
            <p:cNvSpPr>
              <a:spLocks noChangeArrowheads="1"/>
            </p:cNvSpPr>
            <p:nvPr/>
          </p:nvSpPr>
          <p:spPr bwMode="auto">
            <a:xfrm>
              <a:off x="984" y="3818"/>
              <a:ext cx="115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Low H</a:t>
              </a:r>
              <a:r>
                <a:rPr lang="en-US" altLang="en-US" sz="1400" b="1" baseline="30000">
                  <a:solidFill>
                    <a:srgbClr val="000000"/>
                  </a:solidFill>
                  <a:ea typeface="MS PGothic" panose="020B0600070205080204" pitchFamily="34" charset="-128"/>
                </a:rPr>
                <a:t>+</a:t>
              </a:r>
              <a:r>
                <a:rPr lang="en-US" altLang="en-US" sz="1400" b="1">
                  <a:solidFill>
                    <a:srgbClr val="000000"/>
                  </a:solidFill>
                  <a:ea typeface="MS PGothic" panose="020B0600070205080204" pitchFamily="34" charset="-128"/>
                </a:rPr>
                <a:t> concentration in</a:t>
              </a:r>
            </a:p>
            <a:p>
              <a:pPr eaLnBrk="0" hangingPunct="0"/>
              <a:r>
                <a:rPr lang="en-US" altLang="en-US" sz="1400" b="1">
                  <a:solidFill>
                    <a:srgbClr val="000000"/>
                  </a:solidFill>
                  <a:ea typeface="MS PGothic" panose="020B0600070205080204" pitchFamily="34" charset="-128"/>
                </a:rPr>
                <a:t>matrix of mitochondrion</a:t>
              </a:r>
              <a:endParaRPr lang="en-US" altLang="en-US" sz="1400" b="1">
                <a:ea typeface="MS PGothic" panose="020B0600070205080204" pitchFamily="34" charset="-128"/>
              </a:endParaRPr>
            </a:p>
          </p:txBody>
        </p:sp>
        <p:sp>
          <p:nvSpPr>
            <p:cNvPr id="192560" name="Rectangle 48"/>
            <p:cNvSpPr>
              <a:spLocks noChangeArrowheads="1"/>
            </p:cNvSpPr>
            <p:nvPr/>
          </p:nvSpPr>
          <p:spPr bwMode="auto">
            <a:xfrm>
              <a:off x="1052" y="1991"/>
              <a:ext cx="66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Inner</a:t>
              </a:r>
            </a:p>
            <a:p>
              <a:pPr eaLnBrk="0" hangingPunct="0"/>
              <a:r>
                <a:rPr lang="en-US" altLang="en-US" sz="1400" b="1">
                  <a:solidFill>
                    <a:srgbClr val="000000"/>
                  </a:solidFill>
                  <a:ea typeface="MS PGothic" panose="020B0600070205080204" pitchFamily="34" charset="-128"/>
                </a:rPr>
                <a:t>mitochondrial</a:t>
              </a:r>
            </a:p>
            <a:p>
              <a:pPr eaLnBrk="0" hangingPunct="0"/>
              <a:r>
                <a:rPr lang="en-US" altLang="en-US" sz="1400" b="1">
                  <a:solidFill>
                    <a:srgbClr val="000000"/>
                  </a:solidFill>
                  <a:ea typeface="MS PGothic" panose="020B0600070205080204" pitchFamily="34" charset="-128"/>
                </a:rPr>
                <a:t>membrane</a:t>
              </a:r>
              <a:endParaRPr lang="en-US" altLang="en-US" sz="1400" b="1">
                <a:ea typeface="MS PGothic" panose="020B0600070205080204" pitchFamily="34" charset="-128"/>
              </a:endParaRPr>
            </a:p>
          </p:txBody>
        </p:sp>
        <p:sp>
          <p:nvSpPr>
            <p:cNvPr id="192561" name="Rectangle 49"/>
            <p:cNvSpPr>
              <a:spLocks noChangeArrowheads="1"/>
            </p:cNvSpPr>
            <p:nvPr/>
          </p:nvSpPr>
          <p:spPr bwMode="auto">
            <a:xfrm>
              <a:off x="2583" y="506"/>
              <a:ext cx="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Matrix</a:t>
              </a:r>
              <a:endParaRPr lang="en-US" altLang="en-US" sz="1400" b="1">
                <a:ea typeface="MS PGothic" panose="020B0600070205080204" pitchFamily="34" charset="-128"/>
              </a:endParaRPr>
            </a:p>
          </p:txBody>
        </p:sp>
        <p:sp>
          <p:nvSpPr>
            <p:cNvPr id="192562" name="Rectangle 50"/>
            <p:cNvSpPr>
              <a:spLocks noChangeArrowheads="1"/>
            </p:cNvSpPr>
            <p:nvPr/>
          </p:nvSpPr>
          <p:spPr bwMode="auto">
            <a:xfrm>
              <a:off x="990" y="720"/>
              <a:ext cx="102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High H</a:t>
              </a:r>
              <a:r>
                <a:rPr lang="en-US" altLang="en-US" sz="1400" b="1" baseline="30000">
                  <a:solidFill>
                    <a:srgbClr val="000000"/>
                  </a:solidFill>
                  <a:ea typeface="MS PGothic" panose="020B0600070205080204" pitchFamily="34" charset="-128"/>
                </a:rPr>
                <a:t>+</a:t>
              </a:r>
              <a:r>
                <a:rPr lang="en-US" altLang="en-US" sz="1400" b="1">
                  <a:solidFill>
                    <a:srgbClr val="000000"/>
                  </a:solidFill>
                  <a:ea typeface="MS PGothic" panose="020B0600070205080204" pitchFamily="34" charset="-128"/>
                </a:rPr>
                <a:t> concentration</a:t>
              </a:r>
            </a:p>
            <a:p>
              <a:pPr eaLnBrk="0" hangingPunct="0"/>
              <a:r>
                <a:rPr lang="en-US" altLang="en-US" sz="1400" b="1">
                  <a:solidFill>
                    <a:srgbClr val="000000"/>
                  </a:solidFill>
                  <a:ea typeface="MS PGothic" panose="020B0600070205080204" pitchFamily="34" charset="-128"/>
                </a:rPr>
                <a:t>between inner and</a:t>
              </a:r>
            </a:p>
            <a:p>
              <a:pPr eaLnBrk="0" hangingPunct="0"/>
              <a:r>
                <a:rPr lang="en-US" altLang="en-US" sz="1400" b="1">
                  <a:solidFill>
                    <a:srgbClr val="000000"/>
                  </a:solidFill>
                  <a:ea typeface="MS PGothic" panose="020B0600070205080204" pitchFamily="34" charset="-128"/>
                </a:rPr>
                <a:t>outer mitochondrial</a:t>
              </a:r>
            </a:p>
            <a:p>
              <a:pPr eaLnBrk="0" hangingPunct="0"/>
              <a:r>
                <a:rPr lang="en-US" altLang="en-US" sz="1400" b="1">
                  <a:solidFill>
                    <a:srgbClr val="000000"/>
                  </a:solidFill>
                  <a:ea typeface="MS PGothic" panose="020B0600070205080204" pitchFamily="34" charset="-128"/>
                </a:rPr>
                <a:t>membranes</a:t>
              </a:r>
              <a:endParaRPr lang="en-US" altLang="en-US" sz="1400" b="1">
                <a:ea typeface="MS PGothic" panose="020B0600070205080204" pitchFamily="34" charset="-128"/>
              </a:endParaRPr>
            </a:p>
          </p:txBody>
        </p:sp>
        <p:sp>
          <p:nvSpPr>
            <p:cNvPr id="192563" name="Rectangle 51"/>
            <p:cNvSpPr>
              <a:spLocks noChangeArrowheads="1"/>
            </p:cNvSpPr>
            <p:nvPr/>
          </p:nvSpPr>
          <p:spPr bwMode="auto">
            <a:xfrm>
              <a:off x="1144" y="182"/>
              <a:ext cx="8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Outer membrane</a:t>
              </a:r>
              <a:endParaRPr lang="en-US" altLang="en-US" sz="1400" b="1">
                <a:ea typeface="MS PGothic" panose="020B0600070205080204" pitchFamily="34" charset="-128"/>
              </a:endParaRPr>
            </a:p>
          </p:txBody>
        </p:sp>
        <p:sp>
          <p:nvSpPr>
            <p:cNvPr id="192564" name="Rectangle 52"/>
            <p:cNvSpPr>
              <a:spLocks noChangeArrowheads="1"/>
            </p:cNvSpPr>
            <p:nvPr/>
          </p:nvSpPr>
          <p:spPr bwMode="auto">
            <a:xfrm>
              <a:off x="1146" y="356"/>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Inner membrane</a:t>
              </a:r>
              <a:endParaRPr lang="en-US" altLang="en-US" sz="1400" b="1">
                <a:ea typeface="MS PGothic" panose="020B0600070205080204" pitchFamily="34" charset="-128"/>
              </a:endParaRPr>
            </a:p>
          </p:txBody>
        </p:sp>
        <p:sp>
          <p:nvSpPr>
            <p:cNvPr id="192565" name="Rectangle 53"/>
            <p:cNvSpPr>
              <a:spLocks noChangeArrowheads="1"/>
            </p:cNvSpPr>
            <p:nvPr/>
          </p:nvSpPr>
          <p:spPr bwMode="auto">
            <a:xfrm>
              <a:off x="4052" y="821"/>
              <a:ext cx="37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solidFill>
                    <a:srgbClr val="000000"/>
                  </a:solidFill>
                  <a:ea typeface="MS PGothic" panose="020B0600070205080204" pitchFamily="34" charset="-128"/>
                </a:rPr>
                <a:t>H</a:t>
              </a:r>
              <a:r>
                <a:rPr lang="en-US" altLang="en-US" sz="1400" b="1" baseline="30000">
                  <a:solidFill>
                    <a:srgbClr val="000000"/>
                  </a:solidFill>
                  <a:ea typeface="MS PGothic" panose="020B0600070205080204" pitchFamily="34" charset="-128"/>
                </a:rPr>
                <a:t>+</a:t>
              </a:r>
            </a:p>
            <a:p>
              <a:pPr algn="ctr" eaLnBrk="0" hangingPunct="0"/>
              <a:r>
                <a:rPr lang="en-US" altLang="en-US" sz="1400" b="1">
                  <a:solidFill>
                    <a:srgbClr val="000000"/>
                  </a:solidFill>
                  <a:ea typeface="MS PGothic" panose="020B0600070205080204" pitchFamily="34" charset="-128"/>
                </a:rPr>
                <a:t>channel</a:t>
              </a:r>
              <a:endParaRPr lang="en-US" altLang="en-US" sz="1400" b="1" baseline="30000">
                <a:solidFill>
                  <a:srgbClr val="000000"/>
                </a:solidFill>
                <a:ea typeface="MS PGothic" panose="020B0600070205080204" pitchFamily="34" charset="-128"/>
              </a:endParaRPr>
            </a:p>
          </p:txBody>
        </p:sp>
        <p:sp>
          <p:nvSpPr>
            <p:cNvPr id="192566" name="Rectangle 54"/>
            <p:cNvSpPr>
              <a:spLocks noChangeArrowheads="1"/>
            </p:cNvSpPr>
            <p:nvPr/>
          </p:nvSpPr>
          <p:spPr bwMode="auto">
            <a:xfrm>
              <a:off x="2146" y="1914"/>
              <a:ext cx="69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solidFill>
                    <a:srgbClr val="000000"/>
                  </a:solidFill>
                  <a:ea typeface="MS PGothic" panose="020B0600070205080204" pitchFamily="34" charset="-128"/>
                </a:rPr>
                <a:t>Electron</a:t>
              </a:r>
            </a:p>
            <a:p>
              <a:pPr algn="ctr" eaLnBrk="0" hangingPunct="0"/>
              <a:r>
                <a:rPr lang="en-US" altLang="en-US" sz="1400" b="1">
                  <a:solidFill>
                    <a:srgbClr val="000000"/>
                  </a:solidFill>
                  <a:ea typeface="MS PGothic" panose="020B0600070205080204" pitchFamily="34" charset="-128"/>
                </a:rPr>
                <a:t>transport</a:t>
              </a:r>
            </a:p>
            <a:p>
              <a:pPr algn="ctr" eaLnBrk="0" hangingPunct="0"/>
              <a:r>
                <a:rPr lang="en-US" altLang="en-US" sz="1400" b="1">
                  <a:solidFill>
                    <a:srgbClr val="000000"/>
                  </a:solidFill>
                  <a:ea typeface="MS PGothic" panose="020B0600070205080204" pitchFamily="34" charset="-128"/>
                </a:rPr>
                <a:t>chain</a:t>
              </a:r>
            </a:p>
            <a:p>
              <a:pPr algn="ctr" eaLnBrk="0" hangingPunct="0"/>
              <a:r>
                <a:rPr lang="en-US" altLang="en-US" sz="1400" b="1">
                  <a:solidFill>
                    <a:srgbClr val="000000"/>
                  </a:solidFill>
                  <a:ea typeface="MS PGothic" panose="020B0600070205080204" pitchFamily="34" charset="-128"/>
                </a:rPr>
                <a:t>(includes</a:t>
              </a:r>
            </a:p>
            <a:p>
              <a:pPr algn="ctr" eaLnBrk="0" hangingPunct="0"/>
              <a:r>
                <a:rPr lang="en-US" altLang="en-US" sz="1400" b="1">
                  <a:solidFill>
                    <a:srgbClr val="000000"/>
                  </a:solidFill>
                  <a:ea typeface="MS PGothic" panose="020B0600070205080204" pitchFamily="34" charset="-128"/>
                </a:rPr>
                <a:t>proton pumps)</a:t>
              </a:r>
              <a:endParaRPr lang="en-US" altLang="en-US" sz="1400" b="1">
                <a:ea typeface="MS PGothic" panose="020B0600070205080204" pitchFamily="34" charset="-128"/>
              </a:endParaRPr>
            </a:p>
          </p:txBody>
        </p:sp>
        <p:sp>
          <p:nvSpPr>
            <p:cNvPr id="192567" name="Rectangle 55"/>
            <p:cNvSpPr>
              <a:spLocks noChangeArrowheads="1"/>
            </p:cNvSpPr>
            <p:nvPr/>
          </p:nvSpPr>
          <p:spPr bwMode="auto">
            <a:xfrm>
              <a:off x="4717" y="3289"/>
              <a:ext cx="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P</a:t>
              </a:r>
              <a:endParaRPr lang="en-US" altLang="en-US" sz="1400" b="1">
                <a:ea typeface="MS PGothic" panose="020B0600070205080204" pitchFamily="34" charset="-128"/>
              </a:endParaRPr>
            </a:p>
          </p:txBody>
        </p:sp>
        <p:sp>
          <p:nvSpPr>
            <p:cNvPr id="192568" name="Rectangle 56"/>
            <p:cNvSpPr>
              <a:spLocks noChangeArrowheads="1"/>
            </p:cNvSpPr>
            <p:nvPr/>
          </p:nvSpPr>
          <p:spPr bwMode="auto">
            <a:xfrm>
              <a:off x="4500" y="3602"/>
              <a:ext cx="1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ea typeface="MS PGothic" panose="020B0600070205080204" pitchFamily="34" charset="-128"/>
                </a:rPr>
                <a:t>ATP</a:t>
              </a:r>
              <a:endParaRPr lang="en-US" altLang="en-US" sz="1400" b="1">
                <a:ea typeface="MS PGothic" panose="020B0600070205080204" pitchFamily="34" charset="-128"/>
              </a:endParaRPr>
            </a:p>
          </p:txBody>
        </p:sp>
        <p:sp>
          <p:nvSpPr>
            <p:cNvPr id="192569" name="Oval 57"/>
            <p:cNvSpPr>
              <a:spLocks noChangeArrowheads="1"/>
            </p:cNvSpPr>
            <p:nvPr/>
          </p:nvSpPr>
          <p:spPr bwMode="auto">
            <a:xfrm>
              <a:off x="1985" y="2996"/>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1</a:t>
              </a:r>
            </a:p>
          </p:txBody>
        </p:sp>
        <p:sp>
          <p:nvSpPr>
            <p:cNvPr id="192570" name="Oval 58"/>
            <p:cNvSpPr>
              <a:spLocks noChangeArrowheads="1"/>
            </p:cNvSpPr>
            <p:nvPr/>
          </p:nvSpPr>
          <p:spPr bwMode="auto">
            <a:xfrm>
              <a:off x="2262" y="1193"/>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2</a:t>
              </a:r>
            </a:p>
          </p:txBody>
        </p:sp>
        <p:sp>
          <p:nvSpPr>
            <p:cNvPr id="192571" name="Oval 59"/>
            <p:cNvSpPr>
              <a:spLocks noChangeArrowheads="1"/>
            </p:cNvSpPr>
            <p:nvPr/>
          </p:nvSpPr>
          <p:spPr bwMode="auto">
            <a:xfrm>
              <a:off x="4459" y="2892"/>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3</a:t>
              </a:r>
            </a:p>
          </p:txBody>
        </p:sp>
      </p:grpSp>
    </p:spTree>
    <p:extLst>
      <p:ext uri="{BB962C8B-B14F-4D97-AF65-F5344CB8AC3E}">
        <p14:creationId xmlns:p14="http://schemas.microsoft.com/office/powerpoint/2010/main" val="3284836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2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ooter Placeholder 4"/>
          <p:cNvSpPr>
            <a:spLocks noGrp="1"/>
          </p:cNvSpPr>
          <p:nvPr>
            <p:ph type="ftr" sz="quarter" idx="11"/>
          </p:nvPr>
        </p:nvSpPr>
        <p:spPr/>
        <p:txBody>
          <a:bodyPr/>
          <a:lstStyle/>
          <a:p>
            <a:r>
              <a:rPr lang="en-US" altLang="en-US"/>
              <a:t>Copyright 2009, John Wiley &amp; Sons, Inc.</a:t>
            </a:r>
          </a:p>
        </p:txBody>
      </p:sp>
      <p:sp>
        <p:nvSpPr>
          <p:cNvPr id="154626" name="Rectangle 2"/>
          <p:cNvSpPr>
            <a:spLocks noGrp="1" noChangeArrowheads="1"/>
          </p:cNvSpPr>
          <p:nvPr>
            <p:ph type="title"/>
          </p:nvPr>
        </p:nvSpPr>
        <p:spPr/>
        <p:txBody>
          <a:bodyPr/>
          <a:lstStyle/>
          <a:p>
            <a:r>
              <a:rPr lang="en-US" altLang="en-US" sz="2800"/>
              <a:t>The actions of the three proton pumps and ATP synthase in the inner membrane of mitochondria</a:t>
            </a:r>
          </a:p>
        </p:txBody>
      </p:sp>
      <p:grpSp>
        <p:nvGrpSpPr>
          <p:cNvPr id="154659" name="Group 35"/>
          <p:cNvGrpSpPr>
            <a:grpSpLocks/>
          </p:cNvGrpSpPr>
          <p:nvPr/>
        </p:nvGrpSpPr>
        <p:grpSpPr bwMode="auto">
          <a:xfrm>
            <a:off x="1557339" y="1517651"/>
            <a:ext cx="9082087" cy="3990975"/>
            <a:chOff x="21" y="956"/>
            <a:chExt cx="5721" cy="2514"/>
          </a:xfrm>
        </p:grpSpPr>
        <p:pic>
          <p:nvPicPr>
            <p:cNvPr id="154630" name="Picture 6" descr="pap12e_25_09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 y="956"/>
              <a:ext cx="5211" cy="2514"/>
            </a:xfrm>
            <a:prstGeom prst="rect">
              <a:avLst/>
            </a:prstGeom>
            <a:noFill/>
            <a:extLst>
              <a:ext uri="{909E8E84-426E-40DD-AFC4-6F175D3DCCD1}">
                <a14:hiddenFill xmlns:a14="http://schemas.microsoft.com/office/drawing/2010/main">
                  <a:solidFill>
                    <a:srgbClr val="FFFFFF"/>
                  </a:solidFill>
                </a14:hiddenFill>
              </a:ext>
            </a:extLst>
          </p:spPr>
        </p:pic>
        <p:sp>
          <p:nvSpPr>
            <p:cNvPr id="154631" name="Line 7"/>
            <p:cNvSpPr>
              <a:spLocks noChangeShapeType="1"/>
            </p:cNvSpPr>
            <p:nvPr/>
          </p:nvSpPr>
          <p:spPr bwMode="auto">
            <a:xfrm flipH="1">
              <a:off x="5220" y="1334"/>
              <a:ext cx="165" cy="3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32" name="Rectangle 8"/>
            <p:cNvSpPr>
              <a:spLocks noChangeArrowheads="1"/>
            </p:cNvSpPr>
            <p:nvPr/>
          </p:nvSpPr>
          <p:spPr bwMode="auto">
            <a:xfrm>
              <a:off x="627" y="1044"/>
              <a:ext cx="978"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Space between outer</a:t>
              </a:r>
            </a:p>
            <a:p>
              <a:pPr eaLnBrk="0" hangingPunct="0">
                <a:lnSpc>
                  <a:spcPct val="85000"/>
                </a:lnSpc>
              </a:pPr>
              <a:r>
                <a:rPr lang="en-US" altLang="en-US" sz="1200" b="1">
                  <a:solidFill>
                    <a:srgbClr val="000000"/>
                  </a:solidFill>
                  <a:ea typeface="MS PGothic" panose="020B0600070205080204" pitchFamily="34" charset="-128"/>
                </a:rPr>
                <a:t>and inner mitochondrial</a:t>
              </a:r>
            </a:p>
            <a:p>
              <a:pPr eaLnBrk="0" hangingPunct="0">
                <a:lnSpc>
                  <a:spcPct val="85000"/>
                </a:lnSpc>
              </a:pPr>
              <a:r>
                <a:rPr lang="en-US" altLang="en-US" sz="1200" b="1">
                  <a:solidFill>
                    <a:srgbClr val="000000"/>
                  </a:solidFill>
                  <a:ea typeface="MS PGothic" panose="020B0600070205080204" pitchFamily="34" charset="-128"/>
                </a:rPr>
                <a:t>membranes</a:t>
              </a:r>
              <a:endParaRPr lang="en-US" altLang="en-US" sz="1200" b="1">
                <a:ea typeface="MS PGothic" panose="020B0600070205080204" pitchFamily="34" charset="-128"/>
              </a:endParaRPr>
            </a:p>
          </p:txBody>
        </p:sp>
        <p:sp>
          <p:nvSpPr>
            <p:cNvPr id="154633" name="Rectangle 9"/>
            <p:cNvSpPr>
              <a:spLocks noChangeArrowheads="1"/>
            </p:cNvSpPr>
            <p:nvPr/>
          </p:nvSpPr>
          <p:spPr bwMode="auto">
            <a:xfrm>
              <a:off x="21" y="1677"/>
              <a:ext cx="439"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Inner</a:t>
              </a:r>
            </a:p>
            <a:p>
              <a:pPr eaLnBrk="0" hangingPunct="0">
                <a:lnSpc>
                  <a:spcPct val="85000"/>
                </a:lnSpc>
              </a:pPr>
              <a:r>
                <a:rPr lang="en-US" altLang="en-US" sz="1200" b="1">
                  <a:solidFill>
                    <a:srgbClr val="000000"/>
                  </a:solidFill>
                  <a:ea typeface="MS PGothic" panose="020B0600070205080204" pitchFamily="34" charset="-128"/>
                </a:rPr>
                <a:t>mito-</a:t>
              </a:r>
            </a:p>
            <a:p>
              <a:pPr eaLnBrk="0" hangingPunct="0">
                <a:lnSpc>
                  <a:spcPct val="85000"/>
                </a:lnSpc>
              </a:pPr>
              <a:r>
                <a:rPr lang="en-US" altLang="en-US" sz="1200" b="1">
                  <a:solidFill>
                    <a:srgbClr val="000000"/>
                  </a:solidFill>
                  <a:ea typeface="MS PGothic" panose="020B0600070205080204" pitchFamily="34" charset="-128"/>
                </a:rPr>
                <a:t>chondrial</a:t>
              </a:r>
            </a:p>
            <a:p>
              <a:pPr eaLnBrk="0" hangingPunct="0">
                <a:lnSpc>
                  <a:spcPct val="85000"/>
                </a:lnSpc>
              </a:pPr>
              <a:r>
                <a:rPr lang="en-US" altLang="en-US" sz="1200" b="1">
                  <a:solidFill>
                    <a:srgbClr val="000000"/>
                  </a:solidFill>
                  <a:ea typeface="MS PGothic" panose="020B0600070205080204" pitchFamily="34" charset="-128"/>
                </a:rPr>
                <a:t>membrane</a:t>
              </a:r>
              <a:endParaRPr lang="en-US" altLang="en-US" sz="1200" b="1">
                <a:ea typeface="MS PGothic" panose="020B0600070205080204" pitchFamily="34" charset="-128"/>
              </a:endParaRPr>
            </a:p>
          </p:txBody>
        </p:sp>
        <p:sp>
          <p:nvSpPr>
            <p:cNvPr id="154634" name="Rectangle 10"/>
            <p:cNvSpPr>
              <a:spLocks noChangeArrowheads="1"/>
            </p:cNvSpPr>
            <p:nvPr/>
          </p:nvSpPr>
          <p:spPr bwMode="auto">
            <a:xfrm>
              <a:off x="593" y="2274"/>
              <a:ext cx="57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Mitochondrial</a:t>
              </a:r>
            </a:p>
            <a:p>
              <a:pPr eaLnBrk="0" hangingPunct="0">
                <a:lnSpc>
                  <a:spcPct val="85000"/>
                </a:lnSpc>
              </a:pPr>
              <a:r>
                <a:rPr lang="en-US" altLang="en-US" sz="1200" b="1">
                  <a:solidFill>
                    <a:srgbClr val="000000"/>
                  </a:solidFill>
                  <a:ea typeface="MS PGothic" panose="020B0600070205080204" pitchFamily="34" charset="-128"/>
                </a:rPr>
                <a:t>matrix</a:t>
              </a:r>
              <a:endParaRPr lang="en-US" altLang="en-US" sz="1200" b="1">
                <a:ea typeface="MS PGothic" panose="020B0600070205080204" pitchFamily="34" charset="-128"/>
              </a:endParaRPr>
            </a:p>
          </p:txBody>
        </p:sp>
        <p:sp>
          <p:nvSpPr>
            <p:cNvPr id="154635" name="Rectangle 11"/>
            <p:cNvSpPr>
              <a:spLocks noChangeArrowheads="1"/>
            </p:cNvSpPr>
            <p:nvPr/>
          </p:nvSpPr>
          <p:spPr bwMode="auto">
            <a:xfrm>
              <a:off x="5222" y="1202"/>
              <a:ext cx="4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r>
                <a:rPr lang="en-US" altLang="en-US" sz="1200" b="1">
                  <a:ea typeface="MS PGothic" panose="020B0600070205080204" pitchFamily="34" charset="-128"/>
                </a:rPr>
                <a:t> </a:t>
              </a:r>
              <a:r>
                <a:rPr lang="en-US" altLang="en-US" sz="1200" b="1">
                  <a:solidFill>
                    <a:srgbClr val="000000"/>
                  </a:solidFill>
                  <a:ea typeface="MS PGothic" panose="020B0600070205080204" pitchFamily="34" charset="-128"/>
                </a:rPr>
                <a:t>channel</a:t>
              </a:r>
            </a:p>
          </p:txBody>
        </p:sp>
        <p:sp>
          <p:nvSpPr>
            <p:cNvPr id="154636" name="Rectangle 12"/>
            <p:cNvSpPr>
              <a:spLocks noChangeArrowheads="1"/>
            </p:cNvSpPr>
            <p:nvPr/>
          </p:nvSpPr>
          <p:spPr bwMode="auto">
            <a:xfrm>
              <a:off x="1210" y="3034"/>
              <a:ext cx="88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NADH dehydrogenase</a:t>
              </a:r>
            </a:p>
            <a:p>
              <a:pPr eaLnBrk="0" hangingPunct="0">
                <a:lnSpc>
                  <a:spcPct val="85000"/>
                </a:lnSpc>
              </a:pPr>
              <a:r>
                <a:rPr lang="en-US" altLang="en-US" sz="1200" b="1">
                  <a:solidFill>
                    <a:srgbClr val="000000"/>
                  </a:solidFill>
                  <a:ea typeface="MS PGothic" panose="020B0600070205080204" pitchFamily="34" charset="-128"/>
                </a:rPr>
                <a:t>complex: FMN and</a:t>
              </a:r>
            </a:p>
            <a:p>
              <a:pPr eaLnBrk="0" hangingPunct="0">
                <a:lnSpc>
                  <a:spcPct val="85000"/>
                </a:lnSpc>
              </a:pPr>
              <a:r>
                <a:rPr lang="en-US" altLang="en-US" sz="1200" b="1">
                  <a:solidFill>
                    <a:srgbClr val="000000"/>
                  </a:solidFill>
                  <a:ea typeface="MS PGothic" panose="020B0600070205080204" pitchFamily="34" charset="-128"/>
                </a:rPr>
                <a:t>five Fe-S centers</a:t>
              </a:r>
              <a:endParaRPr lang="en-US" altLang="en-US" sz="1200" b="1">
                <a:ea typeface="MS PGothic" panose="020B0600070205080204" pitchFamily="34" charset="-128"/>
              </a:endParaRPr>
            </a:p>
          </p:txBody>
        </p:sp>
        <p:sp>
          <p:nvSpPr>
            <p:cNvPr id="154637" name="Rectangle 13"/>
            <p:cNvSpPr>
              <a:spLocks noChangeArrowheads="1"/>
            </p:cNvSpPr>
            <p:nvPr/>
          </p:nvSpPr>
          <p:spPr bwMode="auto">
            <a:xfrm>
              <a:off x="1905" y="2508"/>
              <a:ext cx="1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NAD</a:t>
              </a:r>
              <a:endParaRPr lang="en-US" altLang="en-US" sz="1200" b="1">
                <a:ea typeface="MS PGothic" panose="020B0600070205080204" pitchFamily="34" charset="-128"/>
              </a:endParaRPr>
            </a:p>
          </p:txBody>
        </p:sp>
        <p:sp>
          <p:nvSpPr>
            <p:cNvPr id="154638" name="Rectangle 14"/>
            <p:cNvSpPr>
              <a:spLocks noChangeArrowheads="1"/>
            </p:cNvSpPr>
            <p:nvPr/>
          </p:nvSpPr>
          <p:spPr bwMode="auto">
            <a:xfrm>
              <a:off x="1785" y="2073"/>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639" name="Rectangle 15"/>
            <p:cNvSpPr>
              <a:spLocks noChangeArrowheads="1"/>
            </p:cNvSpPr>
            <p:nvPr/>
          </p:nvSpPr>
          <p:spPr bwMode="auto">
            <a:xfrm>
              <a:off x="1970" y="1369"/>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640" name="Rectangle 16"/>
            <p:cNvSpPr>
              <a:spLocks noChangeArrowheads="1"/>
            </p:cNvSpPr>
            <p:nvPr/>
          </p:nvSpPr>
          <p:spPr bwMode="auto">
            <a:xfrm>
              <a:off x="1505"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1" name="Rectangle 17"/>
            <p:cNvSpPr>
              <a:spLocks noChangeArrowheads="1"/>
            </p:cNvSpPr>
            <p:nvPr/>
          </p:nvSpPr>
          <p:spPr bwMode="auto">
            <a:xfrm>
              <a:off x="2263"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2" name="Rectangle 18"/>
            <p:cNvSpPr>
              <a:spLocks noChangeArrowheads="1"/>
            </p:cNvSpPr>
            <p:nvPr/>
          </p:nvSpPr>
          <p:spPr bwMode="auto">
            <a:xfrm>
              <a:off x="2535"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3" name="Rectangle 19"/>
            <p:cNvSpPr>
              <a:spLocks noChangeArrowheads="1"/>
            </p:cNvSpPr>
            <p:nvPr/>
          </p:nvSpPr>
          <p:spPr bwMode="auto">
            <a:xfrm>
              <a:off x="3210"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4" name="Rectangle 20"/>
            <p:cNvSpPr>
              <a:spLocks noChangeArrowheads="1"/>
            </p:cNvSpPr>
            <p:nvPr/>
          </p:nvSpPr>
          <p:spPr bwMode="auto">
            <a:xfrm>
              <a:off x="3719"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5" name="Rectangle 21"/>
            <p:cNvSpPr>
              <a:spLocks noChangeArrowheads="1"/>
            </p:cNvSpPr>
            <p:nvPr/>
          </p:nvSpPr>
          <p:spPr bwMode="auto">
            <a:xfrm>
              <a:off x="4569"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6" name="Rectangle 22"/>
            <p:cNvSpPr>
              <a:spLocks noChangeArrowheads="1"/>
            </p:cNvSpPr>
            <p:nvPr/>
          </p:nvSpPr>
          <p:spPr bwMode="auto">
            <a:xfrm>
              <a:off x="5412"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7" name="Rectangle 23"/>
            <p:cNvSpPr>
              <a:spLocks noChangeArrowheads="1"/>
            </p:cNvSpPr>
            <p:nvPr/>
          </p:nvSpPr>
          <p:spPr bwMode="auto">
            <a:xfrm>
              <a:off x="1428"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8" name="Rectangle 24"/>
            <p:cNvSpPr>
              <a:spLocks noChangeArrowheads="1"/>
            </p:cNvSpPr>
            <p:nvPr/>
          </p:nvSpPr>
          <p:spPr bwMode="auto">
            <a:xfrm>
              <a:off x="2207"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49" name="Rectangle 25"/>
            <p:cNvSpPr>
              <a:spLocks noChangeArrowheads="1"/>
            </p:cNvSpPr>
            <p:nvPr/>
          </p:nvSpPr>
          <p:spPr bwMode="auto">
            <a:xfrm>
              <a:off x="2499"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50" name="Rectangle 26"/>
            <p:cNvSpPr>
              <a:spLocks noChangeArrowheads="1"/>
            </p:cNvSpPr>
            <p:nvPr/>
          </p:nvSpPr>
          <p:spPr bwMode="auto">
            <a:xfrm>
              <a:off x="3203"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51" name="Rectangle 27"/>
            <p:cNvSpPr>
              <a:spLocks noChangeArrowheads="1"/>
            </p:cNvSpPr>
            <p:nvPr/>
          </p:nvSpPr>
          <p:spPr bwMode="auto">
            <a:xfrm>
              <a:off x="3565"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52" name="Rectangle 28"/>
            <p:cNvSpPr>
              <a:spLocks noChangeArrowheads="1"/>
            </p:cNvSpPr>
            <p:nvPr/>
          </p:nvSpPr>
          <p:spPr bwMode="auto">
            <a:xfrm>
              <a:off x="4527"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53" name="Rectangle 29"/>
            <p:cNvSpPr>
              <a:spLocks noChangeArrowheads="1"/>
            </p:cNvSpPr>
            <p:nvPr/>
          </p:nvSpPr>
          <p:spPr bwMode="auto">
            <a:xfrm>
              <a:off x="5468"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54" name="Rectangle 30"/>
            <p:cNvSpPr>
              <a:spLocks noChangeArrowheads="1"/>
            </p:cNvSpPr>
            <p:nvPr/>
          </p:nvSpPr>
          <p:spPr bwMode="auto">
            <a:xfrm>
              <a:off x="2357" y="1853"/>
              <a:ext cx="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Q</a:t>
              </a:r>
              <a:endParaRPr lang="en-US" altLang="en-US" sz="1200" b="1">
                <a:ea typeface="MS PGothic" panose="020B0600070205080204" pitchFamily="34" charset="-128"/>
              </a:endParaRPr>
            </a:p>
          </p:txBody>
        </p:sp>
        <p:sp>
          <p:nvSpPr>
            <p:cNvPr id="154655" name="Rectangle 31"/>
            <p:cNvSpPr>
              <a:spLocks noChangeArrowheads="1"/>
            </p:cNvSpPr>
            <p:nvPr/>
          </p:nvSpPr>
          <p:spPr bwMode="auto">
            <a:xfrm>
              <a:off x="1325" y="2517"/>
              <a:ext cx="2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NADH</a:t>
              </a:r>
              <a:endParaRPr lang="en-US" altLang="en-US" sz="1200" b="1">
                <a:ea typeface="MS PGothic" panose="020B0600070205080204" pitchFamily="34" charset="-128"/>
              </a:endParaRPr>
            </a:p>
          </p:txBody>
        </p:sp>
        <p:sp>
          <p:nvSpPr>
            <p:cNvPr id="154656" name="Rectangle 32"/>
            <p:cNvSpPr>
              <a:spLocks noChangeArrowheads="1"/>
            </p:cNvSpPr>
            <p:nvPr/>
          </p:nvSpPr>
          <p:spPr bwMode="auto">
            <a:xfrm>
              <a:off x="1585" y="2510"/>
              <a:ext cx="1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 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657" name="Freeform 33"/>
            <p:cNvSpPr>
              <a:spLocks/>
            </p:cNvSpPr>
            <p:nvPr/>
          </p:nvSpPr>
          <p:spPr bwMode="auto">
            <a:xfrm>
              <a:off x="517" y="1656"/>
              <a:ext cx="61" cy="529"/>
            </a:xfrm>
            <a:custGeom>
              <a:avLst/>
              <a:gdLst>
                <a:gd name="T0" fmla="*/ 308 w 314"/>
                <a:gd name="T1" fmla="*/ 0 h 769"/>
                <a:gd name="T2" fmla="*/ 0 w 314"/>
                <a:gd name="T3" fmla="*/ 0 h 769"/>
                <a:gd name="T4" fmla="*/ 0 w 314"/>
                <a:gd name="T5" fmla="*/ 769 h 769"/>
                <a:gd name="T6" fmla="*/ 314 w 314"/>
                <a:gd name="T7" fmla="*/ 769 h 769"/>
              </a:gdLst>
              <a:ahLst/>
              <a:cxnLst>
                <a:cxn ang="0">
                  <a:pos x="T0" y="T1"/>
                </a:cxn>
                <a:cxn ang="0">
                  <a:pos x="T2" y="T3"/>
                </a:cxn>
                <a:cxn ang="0">
                  <a:pos x="T4" y="T5"/>
                </a:cxn>
                <a:cxn ang="0">
                  <a:pos x="T6" y="T7"/>
                </a:cxn>
              </a:cxnLst>
              <a:rect l="0" t="0" r="r" b="b"/>
              <a:pathLst>
                <a:path w="314" h="769">
                  <a:moveTo>
                    <a:pt x="308" y="0"/>
                  </a:moveTo>
                  <a:lnTo>
                    <a:pt x="0" y="0"/>
                  </a:lnTo>
                  <a:lnTo>
                    <a:pt x="0" y="769"/>
                  </a:lnTo>
                  <a:lnTo>
                    <a:pt x="314" y="769"/>
                  </a:lnTo>
                </a:path>
              </a:pathLst>
            </a:custGeom>
            <a:noFill/>
            <a:ln w="12700"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4658" name="Oval 34"/>
            <p:cNvSpPr>
              <a:spLocks noChangeArrowheads="1"/>
            </p:cNvSpPr>
            <p:nvPr/>
          </p:nvSpPr>
          <p:spPr bwMode="auto">
            <a:xfrm>
              <a:off x="1093" y="2878"/>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1</a:t>
              </a:r>
            </a:p>
          </p:txBody>
        </p:sp>
      </p:grpSp>
      <p:grpSp>
        <p:nvGrpSpPr>
          <p:cNvPr id="154695" name="Group 71"/>
          <p:cNvGrpSpPr>
            <a:grpSpLocks/>
          </p:cNvGrpSpPr>
          <p:nvPr/>
        </p:nvGrpSpPr>
        <p:grpSpPr bwMode="auto">
          <a:xfrm>
            <a:off x="1557339" y="1517651"/>
            <a:ext cx="9082087" cy="3990975"/>
            <a:chOff x="21" y="956"/>
            <a:chExt cx="5721" cy="2514"/>
          </a:xfrm>
        </p:grpSpPr>
        <p:pic>
          <p:nvPicPr>
            <p:cNvPr id="154660" name="Picture 36" descr="pap12e_25_09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 y="956"/>
              <a:ext cx="5211" cy="2514"/>
            </a:xfrm>
            <a:prstGeom prst="rect">
              <a:avLst/>
            </a:prstGeom>
            <a:noFill/>
            <a:extLst>
              <a:ext uri="{909E8E84-426E-40DD-AFC4-6F175D3DCCD1}">
                <a14:hiddenFill xmlns:a14="http://schemas.microsoft.com/office/drawing/2010/main">
                  <a:solidFill>
                    <a:srgbClr val="FFFFFF"/>
                  </a:solidFill>
                </a14:hiddenFill>
              </a:ext>
            </a:extLst>
          </p:spPr>
        </p:pic>
        <p:sp>
          <p:nvSpPr>
            <p:cNvPr id="154661" name="Line 37"/>
            <p:cNvSpPr>
              <a:spLocks noChangeShapeType="1"/>
            </p:cNvSpPr>
            <p:nvPr/>
          </p:nvSpPr>
          <p:spPr bwMode="auto">
            <a:xfrm flipH="1">
              <a:off x="5220" y="1334"/>
              <a:ext cx="165" cy="3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62" name="Rectangle 38"/>
            <p:cNvSpPr>
              <a:spLocks noChangeArrowheads="1"/>
            </p:cNvSpPr>
            <p:nvPr/>
          </p:nvSpPr>
          <p:spPr bwMode="auto">
            <a:xfrm>
              <a:off x="627" y="1044"/>
              <a:ext cx="978"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Space between outer</a:t>
              </a:r>
            </a:p>
            <a:p>
              <a:pPr eaLnBrk="0" hangingPunct="0">
                <a:lnSpc>
                  <a:spcPct val="85000"/>
                </a:lnSpc>
              </a:pPr>
              <a:r>
                <a:rPr lang="en-US" altLang="en-US" sz="1200" b="1">
                  <a:solidFill>
                    <a:srgbClr val="000000"/>
                  </a:solidFill>
                  <a:ea typeface="MS PGothic" panose="020B0600070205080204" pitchFamily="34" charset="-128"/>
                </a:rPr>
                <a:t>and inner mitochondrial</a:t>
              </a:r>
            </a:p>
            <a:p>
              <a:pPr eaLnBrk="0" hangingPunct="0">
                <a:lnSpc>
                  <a:spcPct val="85000"/>
                </a:lnSpc>
              </a:pPr>
              <a:r>
                <a:rPr lang="en-US" altLang="en-US" sz="1200" b="1">
                  <a:solidFill>
                    <a:srgbClr val="000000"/>
                  </a:solidFill>
                  <a:ea typeface="MS PGothic" panose="020B0600070205080204" pitchFamily="34" charset="-128"/>
                </a:rPr>
                <a:t>membranes</a:t>
              </a:r>
              <a:endParaRPr lang="en-US" altLang="en-US" sz="1200" b="1">
                <a:ea typeface="MS PGothic" panose="020B0600070205080204" pitchFamily="34" charset="-128"/>
              </a:endParaRPr>
            </a:p>
          </p:txBody>
        </p:sp>
        <p:sp>
          <p:nvSpPr>
            <p:cNvPr id="154663" name="Rectangle 39"/>
            <p:cNvSpPr>
              <a:spLocks noChangeArrowheads="1"/>
            </p:cNvSpPr>
            <p:nvPr/>
          </p:nvSpPr>
          <p:spPr bwMode="auto">
            <a:xfrm>
              <a:off x="21" y="1677"/>
              <a:ext cx="439"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Inner</a:t>
              </a:r>
            </a:p>
            <a:p>
              <a:pPr eaLnBrk="0" hangingPunct="0">
                <a:lnSpc>
                  <a:spcPct val="85000"/>
                </a:lnSpc>
              </a:pPr>
              <a:r>
                <a:rPr lang="en-US" altLang="en-US" sz="1200" b="1">
                  <a:solidFill>
                    <a:srgbClr val="000000"/>
                  </a:solidFill>
                  <a:ea typeface="MS PGothic" panose="020B0600070205080204" pitchFamily="34" charset="-128"/>
                </a:rPr>
                <a:t>mito-</a:t>
              </a:r>
            </a:p>
            <a:p>
              <a:pPr eaLnBrk="0" hangingPunct="0">
                <a:lnSpc>
                  <a:spcPct val="85000"/>
                </a:lnSpc>
              </a:pPr>
              <a:r>
                <a:rPr lang="en-US" altLang="en-US" sz="1200" b="1">
                  <a:solidFill>
                    <a:srgbClr val="000000"/>
                  </a:solidFill>
                  <a:ea typeface="MS PGothic" panose="020B0600070205080204" pitchFamily="34" charset="-128"/>
                </a:rPr>
                <a:t>chondrial</a:t>
              </a:r>
            </a:p>
            <a:p>
              <a:pPr eaLnBrk="0" hangingPunct="0">
                <a:lnSpc>
                  <a:spcPct val="85000"/>
                </a:lnSpc>
              </a:pPr>
              <a:r>
                <a:rPr lang="en-US" altLang="en-US" sz="1200" b="1">
                  <a:solidFill>
                    <a:srgbClr val="000000"/>
                  </a:solidFill>
                  <a:ea typeface="MS PGothic" panose="020B0600070205080204" pitchFamily="34" charset="-128"/>
                </a:rPr>
                <a:t>membrane</a:t>
              </a:r>
              <a:endParaRPr lang="en-US" altLang="en-US" sz="1200" b="1">
                <a:ea typeface="MS PGothic" panose="020B0600070205080204" pitchFamily="34" charset="-128"/>
              </a:endParaRPr>
            </a:p>
          </p:txBody>
        </p:sp>
        <p:sp>
          <p:nvSpPr>
            <p:cNvPr id="154664" name="Rectangle 40"/>
            <p:cNvSpPr>
              <a:spLocks noChangeArrowheads="1"/>
            </p:cNvSpPr>
            <p:nvPr/>
          </p:nvSpPr>
          <p:spPr bwMode="auto">
            <a:xfrm>
              <a:off x="593" y="2274"/>
              <a:ext cx="57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Mitochondrial</a:t>
              </a:r>
            </a:p>
            <a:p>
              <a:pPr eaLnBrk="0" hangingPunct="0">
                <a:lnSpc>
                  <a:spcPct val="85000"/>
                </a:lnSpc>
              </a:pPr>
              <a:r>
                <a:rPr lang="en-US" altLang="en-US" sz="1200" b="1">
                  <a:solidFill>
                    <a:srgbClr val="000000"/>
                  </a:solidFill>
                  <a:ea typeface="MS PGothic" panose="020B0600070205080204" pitchFamily="34" charset="-128"/>
                </a:rPr>
                <a:t>matrix</a:t>
              </a:r>
              <a:endParaRPr lang="en-US" altLang="en-US" sz="1200" b="1">
                <a:ea typeface="MS PGothic" panose="020B0600070205080204" pitchFamily="34" charset="-128"/>
              </a:endParaRPr>
            </a:p>
          </p:txBody>
        </p:sp>
        <p:sp>
          <p:nvSpPr>
            <p:cNvPr id="154665" name="Rectangle 41"/>
            <p:cNvSpPr>
              <a:spLocks noChangeArrowheads="1"/>
            </p:cNvSpPr>
            <p:nvPr/>
          </p:nvSpPr>
          <p:spPr bwMode="auto">
            <a:xfrm>
              <a:off x="5222" y="1202"/>
              <a:ext cx="4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r>
                <a:rPr lang="en-US" altLang="en-US" sz="1200" b="1">
                  <a:ea typeface="MS PGothic" panose="020B0600070205080204" pitchFamily="34" charset="-128"/>
                </a:rPr>
                <a:t> </a:t>
              </a:r>
              <a:r>
                <a:rPr lang="en-US" altLang="en-US" sz="1200" b="1">
                  <a:solidFill>
                    <a:srgbClr val="000000"/>
                  </a:solidFill>
                  <a:ea typeface="MS PGothic" panose="020B0600070205080204" pitchFamily="34" charset="-128"/>
                </a:rPr>
                <a:t>channel</a:t>
              </a:r>
            </a:p>
          </p:txBody>
        </p:sp>
        <p:sp>
          <p:nvSpPr>
            <p:cNvPr id="154666" name="Rectangle 42"/>
            <p:cNvSpPr>
              <a:spLocks noChangeArrowheads="1"/>
            </p:cNvSpPr>
            <p:nvPr/>
          </p:nvSpPr>
          <p:spPr bwMode="auto">
            <a:xfrm>
              <a:off x="1210" y="3034"/>
              <a:ext cx="88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NADH dehydrogenase</a:t>
              </a:r>
            </a:p>
            <a:p>
              <a:pPr eaLnBrk="0" hangingPunct="0">
                <a:lnSpc>
                  <a:spcPct val="85000"/>
                </a:lnSpc>
              </a:pPr>
              <a:r>
                <a:rPr lang="en-US" altLang="en-US" sz="1200" b="1">
                  <a:solidFill>
                    <a:srgbClr val="000000"/>
                  </a:solidFill>
                  <a:ea typeface="MS PGothic" panose="020B0600070205080204" pitchFamily="34" charset="-128"/>
                </a:rPr>
                <a:t>complex: FMN and</a:t>
              </a:r>
            </a:p>
            <a:p>
              <a:pPr eaLnBrk="0" hangingPunct="0">
                <a:lnSpc>
                  <a:spcPct val="85000"/>
                </a:lnSpc>
              </a:pPr>
              <a:r>
                <a:rPr lang="en-US" altLang="en-US" sz="1200" b="1">
                  <a:solidFill>
                    <a:srgbClr val="000000"/>
                  </a:solidFill>
                  <a:ea typeface="MS PGothic" panose="020B0600070205080204" pitchFamily="34" charset="-128"/>
                </a:rPr>
                <a:t>five Fe-S centers</a:t>
              </a:r>
              <a:endParaRPr lang="en-US" altLang="en-US" sz="1200" b="1">
                <a:ea typeface="MS PGothic" panose="020B0600070205080204" pitchFamily="34" charset="-128"/>
              </a:endParaRPr>
            </a:p>
          </p:txBody>
        </p:sp>
        <p:sp>
          <p:nvSpPr>
            <p:cNvPr id="154667" name="Rectangle 43"/>
            <p:cNvSpPr>
              <a:spLocks noChangeArrowheads="1"/>
            </p:cNvSpPr>
            <p:nvPr/>
          </p:nvSpPr>
          <p:spPr bwMode="auto">
            <a:xfrm>
              <a:off x="2430" y="3034"/>
              <a:ext cx="89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Cytochrome </a:t>
              </a:r>
              <a:r>
                <a:rPr lang="en-US" altLang="en-US" sz="1200" b="1" i="1">
                  <a:solidFill>
                    <a:srgbClr val="000000"/>
                  </a:solidFill>
                  <a:ea typeface="MS PGothic" panose="020B0600070205080204" pitchFamily="34" charset="-128"/>
                </a:rPr>
                <a:t>b-c</a:t>
              </a:r>
              <a:r>
                <a:rPr lang="en-US" altLang="en-US" sz="1200" b="1" baseline="-25000">
                  <a:solidFill>
                    <a:srgbClr val="000000"/>
                  </a:solidFill>
                  <a:ea typeface="MS PGothic" panose="020B0600070205080204" pitchFamily="34" charset="-128"/>
                </a:rPr>
                <a:t>1</a:t>
              </a:r>
              <a:endParaRPr lang="en-US" altLang="en-US" sz="1200" b="1">
                <a:solidFill>
                  <a:srgbClr val="000000"/>
                </a:solidFill>
                <a:ea typeface="MS PGothic" panose="020B0600070205080204" pitchFamily="34" charset="-128"/>
              </a:endParaRPr>
            </a:p>
            <a:p>
              <a:pPr eaLnBrk="0" hangingPunct="0">
                <a:lnSpc>
                  <a:spcPct val="85000"/>
                </a:lnSpc>
              </a:pPr>
              <a:r>
                <a:rPr lang="en-US" altLang="en-US" sz="1200" b="1">
                  <a:solidFill>
                    <a:srgbClr val="000000"/>
                  </a:solidFill>
                  <a:ea typeface="MS PGothic" panose="020B0600070205080204" pitchFamily="34" charset="-128"/>
                </a:rPr>
                <a:t>complex: cyt </a:t>
              </a:r>
              <a:r>
                <a:rPr lang="en-US" altLang="en-US" sz="1200" b="1" i="1">
                  <a:solidFill>
                    <a:srgbClr val="000000"/>
                  </a:solidFill>
                  <a:ea typeface="MS PGothic" panose="020B0600070205080204" pitchFamily="34" charset="-128"/>
                </a:rPr>
                <a:t>b</a:t>
              </a:r>
              <a:r>
                <a:rPr lang="en-US" altLang="en-US" sz="1200" b="1">
                  <a:solidFill>
                    <a:srgbClr val="000000"/>
                  </a:solidFill>
                  <a:ea typeface="MS PGothic" panose="020B0600070205080204" pitchFamily="34" charset="-128"/>
                </a:rPr>
                <a:t>, cyt </a:t>
              </a:r>
              <a:r>
                <a:rPr lang="en-US" altLang="en-US" sz="1200" b="1" i="1">
                  <a:solidFill>
                    <a:srgbClr val="000000"/>
                  </a:solidFill>
                  <a:ea typeface="MS PGothic" panose="020B0600070205080204" pitchFamily="34" charset="-128"/>
                </a:rPr>
                <a:t>c</a:t>
              </a:r>
              <a:r>
                <a:rPr lang="en-US" altLang="en-US" sz="1200" b="1" baseline="-25000">
                  <a:solidFill>
                    <a:srgbClr val="000000"/>
                  </a:solidFill>
                  <a:ea typeface="MS PGothic" panose="020B0600070205080204" pitchFamily="34" charset="-128"/>
                </a:rPr>
                <a:t>1</a:t>
              </a:r>
              <a:r>
                <a:rPr lang="en-US" altLang="en-US" sz="1200" b="1">
                  <a:solidFill>
                    <a:srgbClr val="000000"/>
                  </a:solidFill>
                  <a:ea typeface="MS PGothic" panose="020B0600070205080204" pitchFamily="34" charset="-128"/>
                </a:rPr>
                <a:t>, </a:t>
              </a:r>
            </a:p>
            <a:p>
              <a:pPr eaLnBrk="0" hangingPunct="0">
                <a:lnSpc>
                  <a:spcPct val="85000"/>
                </a:lnSpc>
              </a:pPr>
              <a:r>
                <a:rPr lang="en-US" altLang="en-US" sz="1200" b="1">
                  <a:solidFill>
                    <a:srgbClr val="000000"/>
                  </a:solidFill>
                  <a:ea typeface="MS PGothic" panose="020B0600070205080204" pitchFamily="34" charset="-128"/>
                </a:rPr>
                <a:t>and an Fe-S center</a:t>
              </a:r>
              <a:endParaRPr lang="en-US" altLang="en-US" sz="1200" b="1">
                <a:ea typeface="MS PGothic" panose="020B0600070205080204" pitchFamily="34" charset="-128"/>
              </a:endParaRPr>
            </a:p>
          </p:txBody>
        </p:sp>
        <p:sp>
          <p:nvSpPr>
            <p:cNvPr id="154668" name="Rectangle 44"/>
            <p:cNvSpPr>
              <a:spLocks noChangeArrowheads="1"/>
            </p:cNvSpPr>
            <p:nvPr/>
          </p:nvSpPr>
          <p:spPr bwMode="auto">
            <a:xfrm>
              <a:off x="1905" y="2508"/>
              <a:ext cx="1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NAD</a:t>
              </a:r>
              <a:endParaRPr lang="en-US" altLang="en-US" sz="1200" b="1">
                <a:ea typeface="MS PGothic" panose="020B0600070205080204" pitchFamily="34" charset="-128"/>
              </a:endParaRPr>
            </a:p>
          </p:txBody>
        </p:sp>
        <p:sp>
          <p:nvSpPr>
            <p:cNvPr id="154669" name="Rectangle 45"/>
            <p:cNvSpPr>
              <a:spLocks noChangeArrowheads="1"/>
            </p:cNvSpPr>
            <p:nvPr/>
          </p:nvSpPr>
          <p:spPr bwMode="auto">
            <a:xfrm>
              <a:off x="3160" y="1856"/>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p>
          </p:txBody>
        </p:sp>
        <p:sp>
          <p:nvSpPr>
            <p:cNvPr id="154670" name="Rectangle 46"/>
            <p:cNvSpPr>
              <a:spLocks noChangeArrowheads="1"/>
            </p:cNvSpPr>
            <p:nvPr/>
          </p:nvSpPr>
          <p:spPr bwMode="auto">
            <a:xfrm>
              <a:off x="2814" y="1684"/>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p>
          </p:txBody>
        </p:sp>
        <p:sp>
          <p:nvSpPr>
            <p:cNvPr id="154671" name="Rectangle 47"/>
            <p:cNvSpPr>
              <a:spLocks noChangeArrowheads="1"/>
            </p:cNvSpPr>
            <p:nvPr/>
          </p:nvSpPr>
          <p:spPr bwMode="auto">
            <a:xfrm>
              <a:off x="1785" y="2073"/>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672" name="Rectangle 48"/>
            <p:cNvSpPr>
              <a:spLocks noChangeArrowheads="1"/>
            </p:cNvSpPr>
            <p:nvPr/>
          </p:nvSpPr>
          <p:spPr bwMode="auto">
            <a:xfrm>
              <a:off x="1970" y="1369"/>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673" name="Rectangle 49"/>
            <p:cNvSpPr>
              <a:spLocks noChangeArrowheads="1"/>
            </p:cNvSpPr>
            <p:nvPr/>
          </p:nvSpPr>
          <p:spPr bwMode="auto">
            <a:xfrm>
              <a:off x="1505"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74" name="Rectangle 50"/>
            <p:cNvSpPr>
              <a:spLocks noChangeArrowheads="1"/>
            </p:cNvSpPr>
            <p:nvPr/>
          </p:nvSpPr>
          <p:spPr bwMode="auto">
            <a:xfrm>
              <a:off x="2263"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75" name="Rectangle 51"/>
            <p:cNvSpPr>
              <a:spLocks noChangeArrowheads="1"/>
            </p:cNvSpPr>
            <p:nvPr/>
          </p:nvSpPr>
          <p:spPr bwMode="auto">
            <a:xfrm>
              <a:off x="2535"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76" name="Rectangle 52"/>
            <p:cNvSpPr>
              <a:spLocks noChangeArrowheads="1"/>
            </p:cNvSpPr>
            <p:nvPr/>
          </p:nvSpPr>
          <p:spPr bwMode="auto">
            <a:xfrm>
              <a:off x="3210"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77" name="Rectangle 53"/>
            <p:cNvSpPr>
              <a:spLocks noChangeArrowheads="1"/>
            </p:cNvSpPr>
            <p:nvPr/>
          </p:nvSpPr>
          <p:spPr bwMode="auto">
            <a:xfrm>
              <a:off x="3719"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78" name="Rectangle 54"/>
            <p:cNvSpPr>
              <a:spLocks noChangeArrowheads="1"/>
            </p:cNvSpPr>
            <p:nvPr/>
          </p:nvSpPr>
          <p:spPr bwMode="auto">
            <a:xfrm>
              <a:off x="4569"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79" name="Rectangle 55"/>
            <p:cNvSpPr>
              <a:spLocks noChangeArrowheads="1"/>
            </p:cNvSpPr>
            <p:nvPr/>
          </p:nvSpPr>
          <p:spPr bwMode="auto">
            <a:xfrm>
              <a:off x="5412"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0" name="Rectangle 56"/>
            <p:cNvSpPr>
              <a:spLocks noChangeArrowheads="1"/>
            </p:cNvSpPr>
            <p:nvPr/>
          </p:nvSpPr>
          <p:spPr bwMode="auto">
            <a:xfrm>
              <a:off x="1428"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1" name="Rectangle 57"/>
            <p:cNvSpPr>
              <a:spLocks noChangeArrowheads="1"/>
            </p:cNvSpPr>
            <p:nvPr/>
          </p:nvSpPr>
          <p:spPr bwMode="auto">
            <a:xfrm>
              <a:off x="2207"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2" name="Rectangle 58"/>
            <p:cNvSpPr>
              <a:spLocks noChangeArrowheads="1"/>
            </p:cNvSpPr>
            <p:nvPr/>
          </p:nvSpPr>
          <p:spPr bwMode="auto">
            <a:xfrm>
              <a:off x="2499"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3" name="Rectangle 59"/>
            <p:cNvSpPr>
              <a:spLocks noChangeArrowheads="1"/>
            </p:cNvSpPr>
            <p:nvPr/>
          </p:nvSpPr>
          <p:spPr bwMode="auto">
            <a:xfrm>
              <a:off x="3203"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4" name="Rectangle 60"/>
            <p:cNvSpPr>
              <a:spLocks noChangeArrowheads="1"/>
            </p:cNvSpPr>
            <p:nvPr/>
          </p:nvSpPr>
          <p:spPr bwMode="auto">
            <a:xfrm>
              <a:off x="3565"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5" name="Rectangle 61"/>
            <p:cNvSpPr>
              <a:spLocks noChangeArrowheads="1"/>
            </p:cNvSpPr>
            <p:nvPr/>
          </p:nvSpPr>
          <p:spPr bwMode="auto">
            <a:xfrm>
              <a:off x="4527"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6" name="Rectangle 62"/>
            <p:cNvSpPr>
              <a:spLocks noChangeArrowheads="1"/>
            </p:cNvSpPr>
            <p:nvPr/>
          </p:nvSpPr>
          <p:spPr bwMode="auto">
            <a:xfrm>
              <a:off x="5468"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687" name="Rectangle 63"/>
            <p:cNvSpPr>
              <a:spLocks noChangeArrowheads="1"/>
            </p:cNvSpPr>
            <p:nvPr/>
          </p:nvSpPr>
          <p:spPr bwMode="auto">
            <a:xfrm>
              <a:off x="2357" y="1853"/>
              <a:ext cx="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Q</a:t>
              </a:r>
              <a:endParaRPr lang="en-US" altLang="en-US" sz="1200" b="1">
                <a:ea typeface="MS PGothic" panose="020B0600070205080204" pitchFamily="34" charset="-128"/>
              </a:endParaRPr>
            </a:p>
          </p:txBody>
        </p:sp>
        <p:sp>
          <p:nvSpPr>
            <p:cNvPr id="154688" name="Rectangle 64"/>
            <p:cNvSpPr>
              <a:spLocks noChangeArrowheads="1"/>
            </p:cNvSpPr>
            <p:nvPr/>
          </p:nvSpPr>
          <p:spPr bwMode="auto">
            <a:xfrm>
              <a:off x="3399" y="1537"/>
              <a:ext cx="2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a:solidFill>
                    <a:srgbClr val="000000"/>
                  </a:solidFill>
                  <a:ea typeface="MS PGothic" panose="020B0600070205080204" pitchFamily="34" charset="-128"/>
                </a:rPr>
                <a:t>Cyt </a:t>
              </a:r>
              <a:r>
                <a:rPr lang="en-US" altLang="en-US" sz="1200" b="1" i="1">
                  <a:solidFill>
                    <a:srgbClr val="000000"/>
                  </a:solidFill>
                  <a:ea typeface="MS PGothic" panose="020B0600070205080204" pitchFamily="34" charset="-128"/>
                </a:rPr>
                <a:t>c</a:t>
              </a:r>
              <a:endParaRPr lang="en-US" altLang="en-US" sz="1200" b="1">
                <a:ea typeface="MS PGothic" panose="020B0600070205080204" pitchFamily="34" charset="-128"/>
              </a:endParaRPr>
            </a:p>
          </p:txBody>
        </p:sp>
        <p:sp>
          <p:nvSpPr>
            <p:cNvPr id="154689" name="Rectangle 65"/>
            <p:cNvSpPr>
              <a:spLocks noChangeArrowheads="1"/>
            </p:cNvSpPr>
            <p:nvPr/>
          </p:nvSpPr>
          <p:spPr bwMode="auto">
            <a:xfrm>
              <a:off x="1325" y="2517"/>
              <a:ext cx="2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NADH</a:t>
              </a:r>
              <a:endParaRPr lang="en-US" altLang="en-US" sz="1200" b="1">
                <a:ea typeface="MS PGothic" panose="020B0600070205080204" pitchFamily="34" charset="-128"/>
              </a:endParaRPr>
            </a:p>
          </p:txBody>
        </p:sp>
        <p:sp>
          <p:nvSpPr>
            <p:cNvPr id="154690" name="Rectangle 66"/>
            <p:cNvSpPr>
              <a:spLocks noChangeArrowheads="1"/>
            </p:cNvSpPr>
            <p:nvPr/>
          </p:nvSpPr>
          <p:spPr bwMode="auto">
            <a:xfrm>
              <a:off x="1585" y="2510"/>
              <a:ext cx="1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 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691" name="Rectangle 67"/>
            <p:cNvSpPr>
              <a:spLocks noChangeArrowheads="1"/>
            </p:cNvSpPr>
            <p:nvPr/>
          </p:nvSpPr>
          <p:spPr bwMode="auto">
            <a:xfrm>
              <a:off x="2725" y="2557"/>
              <a:ext cx="1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 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692" name="Freeform 68"/>
            <p:cNvSpPr>
              <a:spLocks/>
            </p:cNvSpPr>
            <p:nvPr/>
          </p:nvSpPr>
          <p:spPr bwMode="auto">
            <a:xfrm>
              <a:off x="517" y="1656"/>
              <a:ext cx="61" cy="529"/>
            </a:xfrm>
            <a:custGeom>
              <a:avLst/>
              <a:gdLst>
                <a:gd name="T0" fmla="*/ 308 w 314"/>
                <a:gd name="T1" fmla="*/ 0 h 769"/>
                <a:gd name="T2" fmla="*/ 0 w 314"/>
                <a:gd name="T3" fmla="*/ 0 h 769"/>
                <a:gd name="T4" fmla="*/ 0 w 314"/>
                <a:gd name="T5" fmla="*/ 769 h 769"/>
                <a:gd name="T6" fmla="*/ 314 w 314"/>
                <a:gd name="T7" fmla="*/ 769 h 769"/>
              </a:gdLst>
              <a:ahLst/>
              <a:cxnLst>
                <a:cxn ang="0">
                  <a:pos x="T0" y="T1"/>
                </a:cxn>
                <a:cxn ang="0">
                  <a:pos x="T2" y="T3"/>
                </a:cxn>
                <a:cxn ang="0">
                  <a:pos x="T4" y="T5"/>
                </a:cxn>
                <a:cxn ang="0">
                  <a:pos x="T6" y="T7"/>
                </a:cxn>
              </a:cxnLst>
              <a:rect l="0" t="0" r="r" b="b"/>
              <a:pathLst>
                <a:path w="314" h="769">
                  <a:moveTo>
                    <a:pt x="308" y="0"/>
                  </a:moveTo>
                  <a:lnTo>
                    <a:pt x="0" y="0"/>
                  </a:lnTo>
                  <a:lnTo>
                    <a:pt x="0" y="769"/>
                  </a:lnTo>
                  <a:lnTo>
                    <a:pt x="314" y="769"/>
                  </a:lnTo>
                </a:path>
              </a:pathLst>
            </a:custGeom>
            <a:noFill/>
            <a:ln w="12700"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4693" name="Oval 69"/>
            <p:cNvSpPr>
              <a:spLocks noChangeArrowheads="1"/>
            </p:cNvSpPr>
            <p:nvPr/>
          </p:nvSpPr>
          <p:spPr bwMode="auto">
            <a:xfrm>
              <a:off x="1093" y="2878"/>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1</a:t>
              </a:r>
            </a:p>
          </p:txBody>
        </p:sp>
        <p:sp>
          <p:nvSpPr>
            <p:cNvPr id="154694" name="Oval 70"/>
            <p:cNvSpPr>
              <a:spLocks noChangeArrowheads="1"/>
            </p:cNvSpPr>
            <p:nvPr/>
          </p:nvSpPr>
          <p:spPr bwMode="auto">
            <a:xfrm>
              <a:off x="2312" y="2878"/>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2</a:t>
              </a:r>
            </a:p>
          </p:txBody>
        </p:sp>
      </p:grpSp>
      <p:grpSp>
        <p:nvGrpSpPr>
          <p:cNvPr id="154746" name="Group 122"/>
          <p:cNvGrpSpPr>
            <a:grpSpLocks/>
          </p:cNvGrpSpPr>
          <p:nvPr/>
        </p:nvGrpSpPr>
        <p:grpSpPr bwMode="auto">
          <a:xfrm>
            <a:off x="1557339" y="1519238"/>
            <a:ext cx="9082087" cy="3994150"/>
            <a:chOff x="21" y="957"/>
            <a:chExt cx="5721" cy="2516"/>
          </a:xfrm>
        </p:grpSpPr>
        <p:pic>
          <p:nvPicPr>
            <p:cNvPr id="154696" name="Picture 72" descr="pap12e_25_09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 y="957"/>
              <a:ext cx="5213" cy="2516"/>
            </a:xfrm>
            <a:prstGeom prst="rect">
              <a:avLst/>
            </a:prstGeom>
            <a:noFill/>
            <a:extLst>
              <a:ext uri="{909E8E84-426E-40DD-AFC4-6F175D3DCCD1}">
                <a14:hiddenFill xmlns:a14="http://schemas.microsoft.com/office/drawing/2010/main">
                  <a:solidFill>
                    <a:srgbClr val="FFFFFF"/>
                  </a:solidFill>
                </a14:hiddenFill>
              </a:ext>
            </a:extLst>
          </p:spPr>
        </p:pic>
        <p:sp>
          <p:nvSpPr>
            <p:cNvPr id="154697" name="Line 73"/>
            <p:cNvSpPr>
              <a:spLocks noChangeShapeType="1"/>
            </p:cNvSpPr>
            <p:nvPr/>
          </p:nvSpPr>
          <p:spPr bwMode="auto">
            <a:xfrm flipH="1">
              <a:off x="5220" y="1334"/>
              <a:ext cx="165" cy="3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98" name="Rectangle 74"/>
            <p:cNvSpPr>
              <a:spLocks noChangeArrowheads="1"/>
            </p:cNvSpPr>
            <p:nvPr/>
          </p:nvSpPr>
          <p:spPr bwMode="auto">
            <a:xfrm>
              <a:off x="627" y="1044"/>
              <a:ext cx="978"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Space between outer</a:t>
              </a:r>
            </a:p>
            <a:p>
              <a:pPr eaLnBrk="0" hangingPunct="0">
                <a:lnSpc>
                  <a:spcPct val="85000"/>
                </a:lnSpc>
              </a:pPr>
              <a:r>
                <a:rPr lang="en-US" altLang="en-US" sz="1200" b="1">
                  <a:solidFill>
                    <a:srgbClr val="000000"/>
                  </a:solidFill>
                  <a:ea typeface="MS PGothic" panose="020B0600070205080204" pitchFamily="34" charset="-128"/>
                </a:rPr>
                <a:t>and inner mitochondrial</a:t>
              </a:r>
            </a:p>
            <a:p>
              <a:pPr eaLnBrk="0" hangingPunct="0">
                <a:lnSpc>
                  <a:spcPct val="85000"/>
                </a:lnSpc>
              </a:pPr>
              <a:r>
                <a:rPr lang="en-US" altLang="en-US" sz="1200" b="1">
                  <a:solidFill>
                    <a:srgbClr val="000000"/>
                  </a:solidFill>
                  <a:ea typeface="MS PGothic" panose="020B0600070205080204" pitchFamily="34" charset="-128"/>
                </a:rPr>
                <a:t>membranes</a:t>
              </a:r>
              <a:endParaRPr lang="en-US" altLang="en-US" sz="1200" b="1">
                <a:ea typeface="MS PGothic" panose="020B0600070205080204" pitchFamily="34" charset="-128"/>
              </a:endParaRPr>
            </a:p>
          </p:txBody>
        </p:sp>
        <p:sp>
          <p:nvSpPr>
            <p:cNvPr id="154699" name="Rectangle 75"/>
            <p:cNvSpPr>
              <a:spLocks noChangeArrowheads="1"/>
            </p:cNvSpPr>
            <p:nvPr/>
          </p:nvSpPr>
          <p:spPr bwMode="auto">
            <a:xfrm>
              <a:off x="21" y="1677"/>
              <a:ext cx="439"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Inner</a:t>
              </a:r>
            </a:p>
            <a:p>
              <a:pPr eaLnBrk="0" hangingPunct="0">
                <a:lnSpc>
                  <a:spcPct val="85000"/>
                </a:lnSpc>
              </a:pPr>
              <a:r>
                <a:rPr lang="en-US" altLang="en-US" sz="1200" b="1">
                  <a:solidFill>
                    <a:srgbClr val="000000"/>
                  </a:solidFill>
                  <a:ea typeface="MS PGothic" panose="020B0600070205080204" pitchFamily="34" charset="-128"/>
                </a:rPr>
                <a:t>mito-</a:t>
              </a:r>
            </a:p>
            <a:p>
              <a:pPr eaLnBrk="0" hangingPunct="0">
                <a:lnSpc>
                  <a:spcPct val="85000"/>
                </a:lnSpc>
              </a:pPr>
              <a:r>
                <a:rPr lang="en-US" altLang="en-US" sz="1200" b="1">
                  <a:solidFill>
                    <a:srgbClr val="000000"/>
                  </a:solidFill>
                  <a:ea typeface="MS PGothic" panose="020B0600070205080204" pitchFamily="34" charset="-128"/>
                </a:rPr>
                <a:t>chondrial</a:t>
              </a:r>
            </a:p>
            <a:p>
              <a:pPr eaLnBrk="0" hangingPunct="0">
                <a:lnSpc>
                  <a:spcPct val="85000"/>
                </a:lnSpc>
              </a:pPr>
              <a:r>
                <a:rPr lang="en-US" altLang="en-US" sz="1200" b="1">
                  <a:solidFill>
                    <a:srgbClr val="000000"/>
                  </a:solidFill>
                  <a:ea typeface="MS PGothic" panose="020B0600070205080204" pitchFamily="34" charset="-128"/>
                </a:rPr>
                <a:t>membrane</a:t>
              </a:r>
              <a:endParaRPr lang="en-US" altLang="en-US" sz="1200" b="1">
                <a:ea typeface="MS PGothic" panose="020B0600070205080204" pitchFamily="34" charset="-128"/>
              </a:endParaRPr>
            </a:p>
          </p:txBody>
        </p:sp>
        <p:sp>
          <p:nvSpPr>
            <p:cNvPr id="154700" name="Rectangle 76"/>
            <p:cNvSpPr>
              <a:spLocks noChangeArrowheads="1"/>
            </p:cNvSpPr>
            <p:nvPr/>
          </p:nvSpPr>
          <p:spPr bwMode="auto">
            <a:xfrm>
              <a:off x="593" y="2274"/>
              <a:ext cx="57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Mitochondrial</a:t>
              </a:r>
            </a:p>
            <a:p>
              <a:pPr eaLnBrk="0" hangingPunct="0">
                <a:lnSpc>
                  <a:spcPct val="85000"/>
                </a:lnSpc>
              </a:pPr>
              <a:r>
                <a:rPr lang="en-US" altLang="en-US" sz="1200" b="1">
                  <a:solidFill>
                    <a:srgbClr val="000000"/>
                  </a:solidFill>
                  <a:ea typeface="MS PGothic" panose="020B0600070205080204" pitchFamily="34" charset="-128"/>
                </a:rPr>
                <a:t>matrix</a:t>
              </a:r>
              <a:endParaRPr lang="en-US" altLang="en-US" sz="1200" b="1">
                <a:ea typeface="MS PGothic" panose="020B0600070205080204" pitchFamily="34" charset="-128"/>
              </a:endParaRPr>
            </a:p>
          </p:txBody>
        </p:sp>
        <p:sp>
          <p:nvSpPr>
            <p:cNvPr id="154701" name="Rectangle 77"/>
            <p:cNvSpPr>
              <a:spLocks noChangeArrowheads="1"/>
            </p:cNvSpPr>
            <p:nvPr/>
          </p:nvSpPr>
          <p:spPr bwMode="auto">
            <a:xfrm>
              <a:off x="5222" y="1202"/>
              <a:ext cx="4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r>
                <a:rPr lang="en-US" altLang="en-US" sz="1200" b="1">
                  <a:ea typeface="MS PGothic" panose="020B0600070205080204" pitchFamily="34" charset="-128"/>
                </a:rPr>
                <a:t> </a:t>
              </a:r>
              <a:r>
                <a:rPr lang="en-US" altLang="en-US" sz="1200" b="1">
                  <a:solidFill>
                    <a:srgbClr val="000000"/>
                  </a:solidFill>
                  <a:ea typeface="MS PGothic" panose="020B0600070205080204" pitchFamily="34" charset="-128"/>
                </a:rPr>
                <a:t>channel</a:t>
              </a:r>
            </a:p>
          </p:txBody>
        </p:sp>
        <p:sp>
          <p:nvSpPr>
            <p:cNvPr id="154702" name="Rectangle 78"/>
            <p:cNvSpPr>
              <a:spLocks noChangeArrowheads="1"/>
            </p:cNvSpPr>
            <p:nvPr/>
          </p:nvSpPr>
          <p:spPr bwMode="auto">
            <a:xfrm>
              <a:off x="1210" y="3034"/>
              <a:ext cx="88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NADH dehydrogenase</a:t>
              </a:r>
            </a:p>
            <a:p>
              <a:pPr eaLnBrk="0" hangingPunct="0">
                <a:lnSpc>
                  <a:spcPct val="85000"/>
                </a:lnSpc>
              </a:pPr>
              <a:r>
                <a:rPr lang="en-US" altLang="en-US" sz="1200" b="1">
                  <a:solidFill>
                    <a:srgbClr val="000000"/>
                  </a:solidFill>
                  <a:ea typeface="MS PGothic" panose="020B0600070205080204" pitchFamily="34" charset="-128"/>
                </a:rPr>
                <a:t>complex: FMN and</a:t>
              </a:r>
            </a:p>
            <a:p>
              <a:pPr eaLnBrk="0" hangingPunct="0">
                <a:lnSpc>
                  <a:spcPct val="85000"/>
                </a:lnSpc>
              </a:pPr>
              <a:r>
                <a:rPr lang="en-US" altLang="en-US" sz="1200" b="1">
                  <a:solidFill>
                    <a:srgbClr val="000000"/>
                  </a:solidFill>
                  <a:ea typeface="MS PGothic" panose="020B0600070205080204" pitchFamily="34" charset="-128"/>
                </a:rPr>
                <a:t>five Fe-S centers</a:t>
              </a:r>
              <a:endParaRPr lang="en-US" altLang="en-US" sz="1200" b="1">
                <a:ea typeface="MS PGothic" panose="020B0600070205080204" pitchFamily="34" charset="-128"/>
              </a:endParaRPr>
            </a:p>
          </p:txBody>
        </p:sp>
        <p:sp>
          <p:nvSpPr>
            <p:cNvPr id="154703" name="Rectangle 79"/>
            <p:cNvSpPr>
              <a:spLocks noChangeArrowheads="1"/>
            </p:cNvSpPr>
            <p:nvPr/>
          </p:nvSpPr>
          <p:spPr bwMode="auto">
            <a:xfrm>
              <a:off x="2430" y="3034"/>
              <a:ext cx="89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Cytochrome </a:t>
              </a:r>
              <a:r>
                <a:rPr lang="en-US" altLang="en-US" sz="1200" b="1" i="1">
                  <a:solidFill>
                    <a:srgbClr val="000000"/>
                  </a:solidFill>
                  <a:ea typeface="MS PGothic" panose="020B0600070205080204" pitchFamily="34" charset="-128"/>
                </a:rPr>
                <a:t>b-c</a:t>
              </a:r>
              <a:r>
                <a:rPr lang="en-US" altLang="en-US" sz="1200" b="1" baseline="-25000">
                  <a:solidFill>
                    <a:srgbClr val="000000"/>
                  </a:solidFill>
                  <a:ea typeface="MS PGothic" panose="020B0600070205080204" pitchFamily="34" charset="-128"/>
                </a:rPr>
                <a:t>1</a:t>
              </a:r>
              <a:endParaRPr lang="en-US" altLang="en-US" sz="1200" b="1">
                <a:solidFill>
                  <a:srgbClr val="000000"/>
                </a:solidFill>
                <a:ea typeface="MS PGothic" panose="020B0600070205080204" pitchFamily="34" charset="-128"/>
              </a:endParaRPr>
            </a:p>
            <a:p>
              <a:pPr eaLnBrk="0" hangingPunct="0">
                <a:lnSpc>
                  <a:spcPct val="85000"/>
                </a:lnSpc>
              </a:pPr>
              <a:r>
                <a:rPr lang="en-US" altLang="en-US" sz="1200" b="1">
                  <a:solidFill>
                    <a:srgbClr val="000000"/>
                  </a:solidFill>
                  <a:ea typeface="MS PGothic" panose="020B0600070205080204" pitchFamily="34" charset="-128"/>
                </a:rPr>
                <a:t>complex: cyt </a:t>
              </a:r>
              <a:r>
                <a:rPr lang="en-US" altLang="en-US" sz="1200" b="1" i="1">
                  <a:solidFill>
                    <a:srgbClr val="000000"/>
                  </a:solidFill>
                  <a:ea typeface="MS PGothic" panose="020B0600070205080204" pitchFamily="34" charset="-128"/>
                </a:rPr>
                <a:t>b</a:t>
              </a:r>
              <a:r>
                <a:rPr lang="en-US" altLang="en-US" sz="1200" b="1">
                  <a:solidFill>
                    <a:srgbClr val="000000"/>
                  </a:solidFill>
                  <a:ea typeface="MS PGothic" panose="020B0600070205080204" pitchFamily="34" charset="-128"/>
                </a:rPr>
                <a:t>, cyt </a:t>
              </a:r>
              <a:r>
                <a:rPr lang="en-US" altLang="en-US" sz="1200" b="1" i="1">
                  <a:solidFill>
                    <a:srgbClr val="000000"/>
                  </a:solidFill>
                  <a:ea typeface="MS PGothic" panose="020B0600070205080204" pitchFamily="34" charset="-128"/>
                </a:rPr>
                <a:t>c</a:t>
              </a:r>
              <a:r>
                <a:rPr lang="en-US" altLang="en-US" sz="1200" b="1" baseline="-25000">
                  <a:solidFill>
                    <a:srgbClr val="000000"/>
                  </a:solidFill>
                  <a:ea typeface="MS PGothic" panose="020B0600070205080204" pitchFamily="34" charset="-128"/>
                </a:rPr>
                <a:t>1</a:t>
              </a:r>
              <a:r>
                <a:rPr lang="en-US" altLang="en-US" sz="1200" b="1">
                  <a:solidFill>
                    <a:srgbClr val="000000"/>
                  </a:solidFill>
                  <a:ea typeface="MS PGothic" panose="020B0600070205080204" pitchFamily="34" charset="-128"/>
                </a:rPr>
                <a:t>, </a:t>
              </a:r>
            </a:p>
            <a:p>
              <a:pPr eaLnBrk="0" hangingPunct="0">
                <a:lnSpc>
                  <a:spcPct val="85000"/>
                </a:lnSpc>
              </a:pPr>
              <a:r>
                <a:rPr lang="en-US" altLang="en-US" sz="1200" b="1">
                  <a:solidFill>
                    <a:srgbClr val="000000"/>
                  </a:solidFill>
                  <a:ea typeface="MS PGothic" panose="020B0600070205080204" pitchFamily="34" charset="-128"/>
                </a:rPr>
                <a:t>and an Fe-S center</a:t>
              </a:r>
              <a:endParaRPr lang="en-US" altLang="en-US" sz="1200" b="1">
                <a:ea typeface="MS PGothic" panose="020B0600070205080204" pitchFamily="34" charset="-128"/>
              </a:endParaRPr>
            </a:p>
          </p:txBody>
        </p:sp>
        <p:sp>
          <p:nvSpPr>
            <p:cNvPr id="154704" name="Rectangle 80"/>
            <p:cNvSpPr>
              <a:spLocks noChangeArrowheads="1"/>
            </p:cNvSpPr>
            <p:nvPr/>
          </p:nvSpPr>
          <p:spPr bwMode="auto">
            <a:xfrm>
              <a:off x="3633" y="3034"/>
              <a:ext cx="81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en-US" sz="1200" b="1">
                  <a:solidFill>
                    <a:srgbClr val="000000"/>
                  </a:solidFill>
                  <a:ea typeface="MS PGothic" panose="020B0600070205080204" pitchFamily="34" charset="-128"/>
                </a:rPr>
                <a:t>Cytochrome oxidase</a:t>
              </a:r>
            </a:p>
            <a:p>
              <a:pPr eaLnBrk="0" hangingPunct="0">
                <a:lnSpc>
                  <a:spcPct val="85000"/>
                </a:lnSpc>
              </a:pPr>
              <a:r>
                <a:rPr lang="en-US" altLang="en-US" sz="1200" b="1">
                  <a:solidFill>
                    <a:srgbClr val="000000"/>
                  </a:solidFill>
                  <a:ea typeface="MS PGothic" panose="020B0600070205080204" pitchFamily="34" charset="-128"/>
                </a:rPr>
                <a:t>complex: cyt </a:t>
              </a:r>
              <a:r>
                <a:rPr lang="en-US" altLang="en-US" sz="1200" b="1" i="1">
                  <a:solidFill>
                    <a:srgbClr val="000000"/>
                  </a:solidFill>
                  <a:ea typeface="MS PGothic" panose="020B0600070205080204" pitchFamily="34" charset="-128"/>
                </a:rPr>
                <a:t>a</a:t>
              </a:r>
              <a:r>
                <a:rPr lang="en-US" altLang="en-US" sz="1200" b="1">
                  <a:solidFill>
                    <a:srgbClr val="000000"/>
                  </a:solidFill>
                  <a:ea typeface="MS PGothic" panose="020B0600070205080204" pitchFamily="34" charset="-128"/>
                </a:rPr>
                <a:t>, </a:t>
              </a:r>
            </a:p>
            <a:p>
              <a:pPr eaLnBrk="0" hangingPunct="0">
                <a:lnSpc>
                  <a:spcPct val="85000"/>
                </a:lnSpc>
              </a:pPr>
              <a:r>
                <a:rPr lang="en-US" altLang="en-US" sz="1200" b="1">
                  <a:solidFill>
                    <a:srgbClr val="000000"/>
                  </a:solidFill>
                  <a:ea typeface="MS PGothic" panose="020B0600070205080204" pitchFamily="34" charset="-128"/>
                </a:rPr>
                <a:t>cyt </a:t>
              </a:r>
              <a:r>
                <a:rPr lang="en-US" altLang="en-US" sz="1200" b="1" i="1">
                  <a:solidFill>
                    <a:srgbClr val="000000"/>
                  </a:solidFill>
                  <a:ea typeface="MS PGothic" panose="020B0600070205080204" pitchFamily="34" charset="-128"/>
                </a:rPr>
                <a:t>a</a:t>
              </a:r>
              <a:r>
                <a:rPr lang="en-US" altLang="en-US" sz="1200" b="1" baseline="-25000">
                  <a:solidFill>
                    <a:srgbClr val="000000"/>
                  </a:solidFill>
                  <a:ea typeface="MS PGothic" panose="020B0600070205080204" pitchFamily="34" charset="-128"/>
                </a:rPr>
                <a:t>3</a:t>
              </a:r>
              <a:r>
                <a:rPr lang="en-US" altLang="en-US" sz="1200" b="1">
                  <a:solidFill>
                    <a:srgbClr val="000000"/>
                  </a:solidFill>
                  <a:ea typeface="MS PGothic" panose="020B0600070205080204" pitchFamily="34" charset="-128"/>
                </a:rPr>
                <a:t>,and two Cu</a:t>
              </a:r>
              <a:endParaRPr lang="en-US" altLang="en-US" sz="1200" b="1">
                <a:ea typeface="MS PGothic" panose="020B0600070205080204" pitchFamily="34" charset="-128"/>
              </a:endParaRPr>
            </a:p>
          </p:txBody>
        </p:sp>
        <p:sp>
          <p:nvSpPr>
            <p:cNvPr id="154705" name="Rectangle 81"/>
            <p:cNvSpPr>
              <a:spLocks noChangeArrowheads="1"/>
            </p:cNvSpPr>
            <p:nvPr/>
          </p:nvSpPr>
          <p:spPr bwMode="auto">
            <a:xfrm>
              <a:off x="1905" y="2508"/>
              <a:ext cx="1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NAD</a:t>
              </a:r>
              <a:endParaRPr lang="en-US" altLang="en-US" sz="1200" b="1">
                <a:ea typeface="MS PGothic" panose="020B0600070205080204" pitchFamily="34" charset="-128"/>
              </a:endParaRPr>
            </a:p>
          </p:txBody>
        </p:sp>
        <p:sp>
          <p:nvSpPr>
            <p:cNvPr id="154706" name="Rectangle 82"/>
            <p:cNvSpPr>
              <a:spLocks noChangeArrowheads="1"/>
            </p:cNvSpPr>
            <p:nvPr/>
          </p:nvSpPr>
          <p:spPr bwMode="auto">
            <a:xfrm>
              <a:off x="3705" y="2395"/>
              <a:ext cx="2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1 1/2</a:t>
              </a:r>
              <a:endParaRPr lang="en-US" altLang="en-US" sz="1200" b="1">
                <a:ea typeface="MS PGothic" panose="020B0600070205080204" pitchFamily="34" charset="-128"/>
              </a:endParaRPr>
            </a:p>
          </p:txBody>
        </p:sp>
        <p:sp>
          <p:nvSpPr>
            <p:cNvPr id="154707" name="Rectangle 83"/>
            <p:cNvSpPr>
              <a:spLocks noChangeArrowheads="1"/>
            </p:cNvSpPr>
            <p:nvPr/>
          </p:nvSpPr>
          <p:spPr bwMode="auto">
            <a:xfrm>
              <a:off x="3976" y="2379"/>
              <a:ext cx="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O</a:t>
              </a:r>
              <a:r>
                <a:rPr lang="en-US" altLang="en-US" sz="1200" b="1" baseline="-25000">
                  <a:solidFill>
                    <a:srgbClr val="000000"/>
                  </a:solidFill>
                  <a:ea typeface="MS PGothic" panose="020B0600070205080204" pitchFamily="34" charset="-128"/>
                </a:rPr>
                <a:t>2</a:t>
              </a:r>
              <a:endParaRPr lang="en-US" altLang="en-US" sz="1200" b="1">
                <a:ea typeface="MS PGothic" panose="020B0600070205080204" pitchFamily="34" charset="-128"/>
              </a:endParaRPr>
            </a:p>
          </p:txBody>
        </p:sp>
        <p:sp>
          <p:nvSpPr>
            <p:cNvPr id="154708" name="Rectangle 84"/>
            <p:cNvSpPr>
              <a:spLocks noChangeArrowheads="1"/>
            </p:cNvSpPr>
            <p:nvPr/>
          </p:nvSpPr>
          <p:spPr bwMode="auto">
            <a:xfrm>
              <a:off x="4193" y="1948"/>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p>
          </p:txBody>
        </p:sp>
        <p:sp>
          <p:nvSpPr>
            <p:cNvPr id="154709" name="Rectangle 85"/>
            <p:cNvSpPr>
              <a:spLocks noChangeArrowheads="1"/>
            </p:cNvSpPr>
            <p:nvPr/>
          </p:nvSpPr>
          <p:spPr bwMode="auto">
            <a:xfrm>
              <a:off x="3716" y="1704"/>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p>
          </p:txBody>
        </p:sp>
        <p:sp>
          <p:nvSpPr>
            <p:cNvPr id="154710" name="Rectangle 86"/>
            <p:cNvSpPr>
              <a:spLocks noChangeArrowheads="1"/>
            </p:cNvSpPr>
            <p:nvPr/>
          </p:nvSpPr>
          <p:spPr bwMode="auto">
            <a:xfrm>
              <a:off x="3160" y="1856"/>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p>
          </p:txBody>
        </p:sp>
        <p:sp>
          <p:nvSpPr>
            <p:cNvPr id="154711" name="Rectangle 87"/>
            <p:cNvSpPr>
              <a:spLocks noChangeArrowheads="1"/>
            </p:cNvSpPr>
            <p:nvPr/>
          </p:nvSpPr>
          <p:spPr bwMode="auto">
            <a:xfrm>
              <a:off x="2814" y="1684"/>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p>
          </p:txBody>
        </p:sp>
        <p:sp>
          <p:nvSpPr>
            <p:cNvPr id="154712" name="Rectangle 88"/>
            <p:cNvSpPr>
              <a:spLocks noChangeArrowheads="1"/>
            </p:cNvSpPr>
            <p:nvPr/>
          </p:nvSpPr>
          <p:spPr bwMode="auto">
            <a:xfrm>
              <a:off x="1785" y="2073"/>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e</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713" name="Rectangle 89"/>
            <p:cNvSpPr>
              <a:spLocks noChangeArrowheads="1"/>
            </p:cNvSpPr>
            <p:nvPr/>
          </p:nvSpPr>
          <p:spPr bwMode="auto">
            <a:xfrm>
              <a:off x="1970" y="1369"/>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714" name="Rectangle 90"/>
            <p:cNvSpPr>
              <a:spLocks noChangeArrowheads="1"/>
            </p:cNvSpPr>
            <p:nvPr/>
          </p:nvSpPr>
          <p:spPr bwMode="auto">
            <a:xfrm>
              <a:off x="5068" y="1380"/>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p>
          </p:txBody>
        </p:sp>
        <p:sp>
          <p:nvSpPr>
            <p:cNvPr id="154715" name="Rectangle 91"/>
            <p:cNvSpPr>
              <a:spLocks noChangeArrowheads="1"/>
            </p:cNvSpPr>
            <p:nvPr/>
          </p:nvSpPr>
          <p:spPr bwMode="auto">
            <a:xfrm>
              <a:off x="4189" y="1323"/>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30000">
                  <a:solidFill>
                    <a:srgbClr val="000000"/>
                  </a:solidFill>
                  <a:ea typeface="MS PGothic" panose="020B0600070205080204" pitchFamily="34" charset="-128"/>
                </a:rPr>
                <a:t>+</a:t>
              </a:r>
            </a:p>
          </p:txBody>
        </p:sp>
        <p:sp>
          <p:nvSpPr>
            <p:cNvPr id="154716" name="Rectangle 92"/>
            <p:cNvSpPr>
              <a:spLocks noChangeArrowheads="1"/>
            </p:cNvSpPr>
            <p:nvPr/>
          </p:nvSpPr>
          <p:spPr bwMode="auto">
            <a:xfrm>
              <a:off x="1505"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17" name="Rectangle 93"/>
            <p:cNvSpPr>
              <a:spLocks noChangeArrowheads="1"/>
            </p:cNvSpPr>
            <p:nvPr/>
          </p:nvSpPr>
          <p:spPr bwMode="auto">
            <a:xfrm>
              <a:off x="2263"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18" name="Rectangle 94"/>
            <p:cNvSpPr>
              <a:spLocks noChangeArrowheads="1"/>
            </p:cNvSpPr>
            <p:nvPr/>
          </p:nvSpPr>
          <p:spPr bwMode="auto">
            <a:xfrm>
              <a:off x="2535"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19" name="Rectangle 95"/>
            <p:cNvSpPr>
              <a:spLocks noChangeArrowheads="1"/>
            </p:cNvSpPr>
            <p:nvPr/>
          </p:nvSpPr>
          <p:spPr bwMode="auto">
            <a:xfrm>
              <a:off x="3210"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0" name="Rectangle 96"/>
            <p:cNvSpPr>
              <a:spLocks noChangeArrowheads="1"/>
            </p:cNvSpPr>
            <p:nvPr/>
          </p:nvSpPr>
          <p:spPr bwMode="auto">
            <a:xfrm>
              <a:off x="3719"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1" name="Rectangle 97"/>
            <p:cNvSpPr>
              <a:spLocks noChangeArrowheads="1"/>
            </p:cNvSpPr>
            <p:nvPr/>
          </p:nvSpPr>
          <p:spPr bwMode="auto">
            <a:xfrm>
              <a:off x="4569"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2" name="Rectangle 98"/>
            <p:cNvSpPr>
              <a:spLocks noChangeArrowheads="1"/>
            </p:cNvSpPr>
            <p:nvPr/>
          </p:nvSpPr>
          <p:spPr bwMode="auto">
            <a:xfrm>
              <a:off x="5412" y="1368"/>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3" name="Rectangle 99"/>
            <p:cNvSpPr>
              <a:spLocks noChangeArrowheads="1"/>
            </p:cNvSpPr>
            <p:nvPr/>
          </p:nvSpPr>
          <p:spPr bwMode="auto">
            <a:xfrm>
              <a:off x="1428"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4" name="Rectangle 100"/>
            <p:cNvSpPr>
              <a:spLocks noChangeArrowheads="1"/>
            </p:cNvSpPr>
            <p:nvPr/>
          </p:nvSpPr>
          <p:spPr bwMode="auto">
            <a:xfrm>
              <a:off x="2207"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5" name="Rectangle 101"/>
            <p:cNvSpPr>
              <a:spLocks noChangeArrowheads="1"/>
            </p:cNvSpPr>
            <p:nvPr/>
          </p:nvSpPr>
          <p:spPr bwMode="auto">
            <a:xfrm>
              <a:off x="2499" y="2182"/>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6" name="Rectangle 102"/>
            <p:cNvSpPr>
              <a:spLocks noChangeArrowheads="1"/>
            </p:cNvSpPr>
            <p:nvPr/>
          </p:nvSpPr>
          <p:spPr bwMode="auto">
            <a:xfrm>
              <a:off x="3203"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7" name="Rectangle 103"/>
            <p:cNvSpPr>
              <a:spLocks noChangeArrowheads="1"/>
            </p:cNvSpPr>
            <p:nvPr/>
          </p:nvSpPr>
          <p:spPr bwMode="auto">
            <a:xfrm>
              <a:off x="3565"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8" name="Rectangle 104"/>
            <p:cNvSpPr>
              <a:spLocks noChangeArrowheads="1"/>
            </p:cNvSpPr>
            <p:nvPr/>
          </p:nvSpPr>
          <p:spPr bwMode="auto">
            <a:xfrm>
              <a:off x="4527"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29" name="Rectangle 105"/>
            <p:cNvSpPr>
              <a:spLocks noChangeArrowheads="1"/>
            </p:cNvSpPr>
            <p:nvPr/>
          </p:nvSpPr>
          <p:spPr bwMode="auto">
            <a:xfrm>
              <a:off x="5468" y="221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ea typeface="MS PGothic" panose="020B0600070205080204" pitchFamily="34" charset="-128"/>
                </a:rPr>
                <a:t>–</a:t>
              </a:r>
              <a:endParaRPr lang="en-US" altLang="en-US" b="1">
                <a:ea typeface="MS PGothic" panose="020B0600070205080204" pitchFamily="34" charset="-128"/>
              </a:endParaRPr>
            </a:p>
          </p:txBody>
        </p:sp>
        <p:sp>
          <p:nvSpPr>
            <p:cNvPr id="154730" name="Rectangle 106"/>
            <p:cNvSpPr>
              <a:spLocks noChangeArrowheads="1"/>
            </p:cNvSpPr>
            <p:nvPr/>
          </p:nvSpPr>
          <p:spPr bwMode="auto">
            <a:xfrm>
              <a:off x="4129" y="2756"/>
              <a:ext cx="1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H</a:t>
              </a:r>
              <a:r>
                <a:rPr lang="en-US" altLang="en-US" sz="1200" b="1" baseline="-25000">
                  <a:solidFill>
                    <a:srgbClr val="000000"/>
                  </a:solidFill>
                  <a:ea typeface="MS PGothic" panose="020B0600070205080204" pitchFamily="34" charset="-128"/>
                </a:rPr>
                <a:t>2</a:t>
              </a:r>
              <a:r>
                <a:rPr lang="en-US" altLang="en-US" sz="1200" b="1">
                  <a:solidFill>
                    <a:srgbClr val="000000"/>
                  </a:solidFill>
                  <a:ea typeface="MS PGothic" panose="020B0600070205080204" pitchFamily="34" charset="-128"/>
                </a:rPr>
                <a:t>O</a:t>
              </a:r>
              <a:endParaRPr lang="en-US" altLang="en-US" sz="1200" b="1">
                <a:ea typeface="MS PGothic" panose="020B0600070205080204" pitchFamily="34" charset="-128"/>
              </a:endParaRPr>
            </a:p>
          </p:txBody>
        </p:sp>
        <p:sp>
          <p:nvSpPr>
            <p:cNvPr id="154731" name="Rectangle 107"/>
            <p:cNvSpPr>
              <a:spLocks noChangeArrowheads="1"/>
            </p:cNvSpPr>
            <p:nvPr/>
          </p:nvSpPr>
          <p:spPr bwMode="auto">
            <a:xfrm>
              <a:off x="2357" y="1853"/>
              <a:ext cx="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Q</a:t>
              </a:r>
              <a:endParaRPr lang="en-US" altLang="en-US" sz="1200" b="1">
                <a:ea typeface="MS PGothic" panose="020B0600070205080204" pitchFamily="34" charset="-128"/>
              </a:endParaRPr>
            </a:p>
          </p:txBody>
        </p:sp>
        <p:sp>
          <p:nvSpPr>
            <p:cNvPr id="154732" name="Rectangle 108"/>
            <p:cNvSpPr>
              <a:spLocks noChangeArrowheads="1"/>
            </p:cNvSpPr>
            <p:nvPr/>
          </p:nvSpPr>
          <p:spPr bwMode="auto">
            <a:xfrm>
              <a:off x="3399" y="1537"/>
              <a:ext cx="2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a:solidFill>
                    <a:srgbClr val="000000"/>
                  </a:solidFill>
                  <a:ea typeface="MS PGothic" panose="020B0600070205080204" pitchFamily="34" charset="-128"/>
                </a:rPr>
                <a:t>Cyt </a:t>
              </a:r>
              <a:r>
                <a:rPr lang="en-US" altLang="en-US" sz="1200" b="1" i="1">
                  <a:solidFill>
                    <a:srgbClr val="000000"/>
                  </a:solidFill>
                  <a:ea typeface="MS PGothic" panose="020B0600070205080204" pitchFamily="34" charset="-128"/>
                </a:rPr>
                <a:t>c</a:t>
              </a:r>
              <a:endParaRPr lang="en-US" altLang="en-US" sz="1200" b="1">
                <a:ea typeface="MS PGothic" panose="020B0600070205080204" pitchFamily="34" charset="-128"/>
              </a:endParaRPr>
            </a:p>
          </p:txBody>
        </p:sp>
        <p:sp>
          <p:nvSpPr>
            <p:cNvPr id="154733" name="Rectangle 109"/>
            <p:cNvSpPr>
              <a:spLocks noChangeArrowheads="1"/>
            </p:cNvSpPr>
            <p:nvPr/>
          </p:nvSpPr>
          <p:spPr bwMode="auto">
            <a:xfrm>
              <a:off x="1325" y="2517"/>
              <a:ext cx="2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NADH</a:t>
              </a:r>
              <a:endParaRPr lang="en-US" altLang="en-US" sz="1200" b="1">
                <a:ea typeface="MS PGothic" panose="020B0600070205080204" pitchFamily="34" charset="-128"/>
              </a:endParaRPr>
            </a:p>
          </p:txBody>
        </p:sp>
        <p:sp>
          <p:nvSpPr>
            <p:cNvPr id="154734" name="Rectangle 110"/>
            <p:cNvSpPr>
              <a:spLocks noChangeArrowheads="1"/>
            </p:cNvSpPr>
            <p:nvPr/>
          </p:nvSpPr>
          <p:spPr bwMode="auto">
            <a:xfrm>
              <a:off x="1585" y="2510"/>
              <a:ext cx="1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 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735" name="Rectangle 111"/>
            <p:cNvSpPr>
              <a:spLocks noChangeArrowheads="1"/>
            </p:cNvSpPr>
            <p:nvPr/>
          </p:nvSpPr>
          <p:spPr bwMode="auto">
            <a:xfrm>
              <a:off x="2725" y="2557"/>
              <a:ext cx="1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 H</a:t>
              </a:r>
              <a:r>
                <a:rPr lang="en-US" altLang="en-US" sz="1200" b="1" baseline="30000">
                  <a:solidFill>
                    <a:srgbClr val="000000"/>
                  </a:solidFill>
                  <a:ea typeface="MS PGothic" panose="020B0600070205080204" pitchFamily="34" charset="-128"/>
                </a:rPr>
                <a:t>+</a:t>
              </a:r>
              <a:endParaRPr lang="en-US" altLang="en-US" sz="1200" b="1">
                <a:ea typeface="MS PGothic" panose="020B0600070205080204" pitchFamily="34" charset="-128"/>
              </a:endParaRPr>
            </a:p>
          </p:txBody>
        </p:sp>
        <p:sp>
          <p:nvSpPr>
            <p:cNvPr id="154736" name="Rectangle 112"/>
            <p:cNvSpPr>
              <a:spLocks noChangeArrowheads="1"/>
            </p:cNvSpPr>
            <p:nvPr/>
          </p:nvSpPr>
          <p:spPr bwMode="auto">
            <a:xfrm>
              <a:off x="4012" y="2756"/>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3</a:t>
              </a:r>
              <a:endParaRPr lang="en-US" altLang="en-US" sz="1200" b="1">
                <a:ea typeface="MS PGothic" panose="020B0600070205080204" pitchFamily="34" charset="-128"/>
              </a:endParaRPr>
            </a:p>
          </p:txBody>
        </p:sp>
        <p:sp>
          <p:nvSpPr>
            <p:cNvPr id="154737" name="Rectangle 113"/>
            <p:cNvSpPr>
              <a:spLocks noChangeArrowheads="1"/>
            </p:cNvSpPr>
            <p:nvPr/>
          </p:nvSpPr>
          <p:spPr bwMode="auto">
            <a:xfrm>
              <a:off x="5159" y="2586"/>
              <a:ext cx="2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ADP +</a:t>
              </a:r>
              <a:endParaRPr lang="en-US" altLang="en-US" sz="1200" b="1">
                <a:ea typeface="MS PGothic" panose="020B0600070205080204" pitchFamily="34" charset="-128"/>
              </a:endParaRPr>
            </a:p>
          </p:txBody>
        </p:sp>
        <p:sp>
          <p:nvSpPr>
            <p:cNvPr id="154738" name="Rectangle 114"/>
            <p:cNvSpPr>
              <a:spLocks noChangeArrowheads="1"/>
            </p:cNvSpPr>
            <p:nvPr/>
          </p:nvSpPr>
          <p:spPr bwMode="auto">
            <a:xfrm>
              <a:off x="4571" y="2819"/>
              <a:ext cx="5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solidFill>
                    <a:srgbClr val="000000"/>
                  </a:solidFill>
                  <a:ea typeface="MS PGothic" panose="020B0600070205080204" pitchFamily="34" charset="-128"/>
                </a:rPr>
                <a:t>ATP synthase</a:t>
              </a:r>
              <a:endParaRPr lang="en-US" altLang="en-US" sz="1200" b="1" dirty="0">
                <a:ea typeface="MS PGothic" panose="020B0600070205080204" pitchFamily="34" charset="-128"/>
              </a:endParaRPr>
            </a:p>
          </p:txBody>
        </p:sp>
        <p:sp>
          <p:nvSpPr>
            <p:cNvPr id="154739" name="Rectangle 115"/>
            <p:cNvSpPr>
              <a:spLocks noChangeArrowheads="1"/>
            </p:cNvSpPr>
            <p:nvPr/>
          </p:nvSpPr>
          <p:spPr bwMode="auto">
            <a:xfrm>
              <a:off x="5445" y="2587"/>
              <a:ext cx="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P</a:t>
              </a:r>
              <a:endParaRPr lang="en-US" altLang="en-US" sz="1200" b="1">
                <a:ea typeface="MS PGothic" panose="020B0600070205080204" pitchFamily="34" charset="-128"/>
              </a:endParaRPr>
            </a:p>
          </p:txBody>
        </p:sp>
        <p:sp>
          <p:nvSpPr>
            <p:cNvPr id="154740" name="Rectangle 116"/>
            <p:cNvSpPr>
              <a:spLocks noChangeArrowheads="1"/>
            </p:cNvSpPr>
            <p:nvPr/>
          </p:nvSpPr>
          <p:spPr bwMode="auto">
            <a:xfrm>
              <a:off x="5278" y="2764"/>
              <a:ext cx="1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ea typeface="MS PGothic" panose="020B0600070205080204" pitchFamily="34" charset="-128"/>
                </a:rPr>
                <a:t>ATP</a:t>
              </a:r>
              <a:endParaRPr lang="en-US" altLang="en-US" sz="1200" b="1">
                <a:ea typeface="MS PGothic" panose="020B0600070205080204" pitchFamily="34" charset="-128"/>
              </a:endParaRPr>
            </a:p>
          </p:txBody>
        </p:sp>
        <p:sp>
          <p:nvSpPr>
            <p:cNvPr id="154741" name="Freeform 117"/>
            <p:cNvSpPr>
              <a:spLocks/>
            </p:cNvSpPr>
            <p:nvPr/>
          </p:nvSpPr>
          <p:spPr bwMode="auto">
            <a:xfrm>
              <a:off x="517" y="1656"/>
              <a:ext cx="61" cy="529"/>
            </a:xfrm>
            <a:custGeom>
              <a:avLst/>
              <a:gdLst>
                <a:gd name="T0" fmla="*/ 308 w 314"/>
                <a:gd name="T1" fmla="*/ 0 h 769"/>
                <a:gd name="T2" fmla="*/ 0 w 314"/>
                <a:gd name="T3" fmla="*/ 0 h 769"/>
                <a:gd name="T4" fmla="*/ 0 w 314"/>
                <a:gd name="T5" fmla="*/ 769 h 769"/>
                <a:gd name="T6" fmla="*/ 314 w 314"/>
                <a:gd name="T7" fmla="*/ 769 h 769"/>
              </a:gdLst>
              <a:ahLst/>
              <a:cxnLst>
                <a:cxn ang="0">
                  <a:pos x="T0" y="T1"/>
                </a:cxn>
                <a:cxn ang="0">
                  <a:pos x="T2" y="T3"/>
                </a:cxn>
                <a:cxn ang="0">
                  <a:pos x="T4" y="T5"/>
                </a:cxn>
                <a:cxn ang="0">
                  <a:pos x="T6" y="T7"/>
                </a:cxn>
              </a:cxnLst>
              <a:rect l="0" t="0" r="r" b="b"/>
              <a:pathLst>
                <a:path w="314" h="769">
                  <a:moveTo>
                    <a:pt x="308" y="0"/>
                  </a:moveTo>
                  <a:lnTo>
                    <a:pt x="0" y="0"/>
                  </a:lnTo>
                  <a:lnTo>
                    <a:pt x="0" y="769"/>
                  </a:lnTo>
                  <a:lnTo>
                    <a:pt x="314" y="769"/>
                  </a:lnTo>
                </a:path>
              </a:pathLst>
            </a:custGeom>
            <a:noFill/>
            <a:ln w="12700"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4742" name="Oval 118"/>
            <p:cNvSpPr>
              <a:spLocks noChangeArrowheads="1"/>
            </p:cNvSpPr>
            <p:nvPr/>
          </p:nvSpPr>
          <p:spPr bwMode="auto">
            <a:xfrm>
              <a:off x="1093" y="2878"/>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1</a:t>
              </a:r>
            </a:p>
          </p:txBody>
        </p:sp>
        <p:sp>
          <p:nvSpPr>
            <p:cNvPr id="154743" name="Oval 119"/>
            <p:cNvSpPr>
              <a:spLocks noChangeArrowheads="1"/>
            </p:cNvSpPr>
            <p:nvPr/>
          </p:nvSpPr>
          <p:spPr bwMode="auto">
            <a:xfrm>
              <a:off x="2312" y="2878"/>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2</a:t>
              </a:r>
            </a:p>
          </p:txBody>
        </p:sp>
        <p:sp>
          <p:nvSpPr>
            <p:cNvPr id="154744" name="Oval 120"/>
            <p:cNvSpPr>
              <a:spLocks noChangeArrowheads="1"/>
            </p:cNvSpPr>
            <p:nvPr/>
          </p:nvSpPr>
          <p:spPr bwMode="auto">
            <a:xfrm>
              <a:off x="3494" y="2878"/>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3</a:t>
              </a:r>
            </a:p>
          </p:txBody>
        </p:sp>
        <p:sp>
          <p:nvSpPr>
            <p:cNvPr id="154745" name="Oval 121"/>
            <p:cNvSpPr>
              <a:spLocks noChangeArrowheads="1"/>
            </p:cNvSpPr>
            <p:nvPr/>
          </p:nvSpPr>
          <p:spPr bwMode="auto">
            <a:xfrm>
              <a:off x="5297" y="2336"/>
              <a:ext cx="160" cy="160"/>
            </a:xfrm>
            <a:prstGeom prst="ellipse">
              <a:avLst/>
            </a:prstGeom>
            <a:solidFill>
              <a:srgbClr val="0380B7"/>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altLang="en-US" sz="1400" b="1">
                  <a:solidFill>
                    <a:schemeClr val="bg1"/>
                  </a:solidFill>
                  <a:ea typeface="MS PGothic" panose="020B0600070205080204" pitchFamily="34" charset="-128"/>
                </a:rPr>
                <a:t>3</a:t>
              </a:r>
            </a:p>
          </p:txBody>
        </p:sp>
      </p:grpSp>
    </p:spTree>
    <p:extLst>
      <p:ext uri="{BB962C8B-B14F-4D97-AF65-F5344CB8AC3E}">
        <p14:creationId xmlns:p14="http://schemas.microsoft.com/office/powerpoint/2010/main" val="152265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4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3886200" cy="1325563"/>
          </a:xfrm>
        </p:spPr>
        <p:txBody>
          <a:bodyPr/>
          <a:lstStyle/>
          <a:p>
            <a:r>
              <a:rPr lang="en-US" i="1" dirty="0"/>
              <a:t>Functions of ATP</a:t>
            </a:r>
            <a:endParaRPr lang="en-US" dirty="0"/>
          </a:p>
        </p:txBody>
      </p:sp>
      <p:sp>
        <p:nvSpPr>
          <p:cNvPr id="4" name="Content Placeholder 3"/>
          <p:cNvSpPr>
            <a:spLocks noGrp="1"/>
          </p:cNvSpPr>
          <p:nvPr>
            <p:ph idx="1"/>
          </p:nvPr>
        </p:nvSpPr>
        <p:spPr/>
        <p:txBody>
          <a:bodyPr>
            <a:normAutofit fontScale="92500" lnSpcReduction="10000"/>
          </a:bodyPr>
          <a:lstStyle/>
          <a:p>
            <a:r>
              <a:rPr lang="en-US" dirty="0"/>
              <a:t>Under normal conditions,  the oxidation of metabolic fuels is controlled by the availability of ADP, which, in turn is controlled by the rate at which ATP is being utilized in performing physical and chemical work. Work output, or energy expenditure, thus controls the rate at which metabolic fuels are oxidized, and hence the amount of food that must be eaten to meet energy requirements. Metabolic fuels in excess of immediate requirements are stored as reserves of glycogen in muscle and liver and as fat in adipose tissue. In all of the reactions in which ATP is utilized, what is observed overall is hydrolysis of ATP to ADP and phosphate (exothermic reaction).</a:t>
            </a:r>
          </a:p>
          <a:p>
            <a:r>
              <a:rPr lang="en-US" dirty="0"/>
              <a:t>concentration of ATP in cells is always very much higher than that of ADP (the ratio of ATP to ADP is about 500:1), again ensuring that the reaction will indeed proceed in the direction of ATP hydrolysis.</a:t>
            </a:r>
          </a:p>
        </p:txBody>
      </p:sp>
    </p:spTree>
    <p:extLst>
      <p:ext uri="{BB962C8B-B14F-4D97-AF65-F5344CB8AC3E}">
        <p14:creationId xmlns:p14="http://schemas.microsoft.com/office/powerpoint/2010/main" val="1134484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4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859" y="604685"/>
            <a:ext cx="6415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87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a:t>Copyright 2009, John Wiley &amp; Sons, Inc.</a:t>
            </a:r>
          </a:p>
        </p:txBody>
      </p:sp>
      <p:sp>
        <p:nvSpPr>
          <p:cNvPr id="155652" name="Rectangle 4"/>
          <p:cNvSpPr>
            <a:spLocks noGrp="1" noChangeArrowheads="1"/>
          </p:cNvSpPr>
          <p:nvPr>
            <p:ph type="title"/>
          </p:nvPr>
        </p:nvSpPr>
        <p:spPr>
          <a:xfrm>
            <a:off x="0" y="0"/>
            <a:ext cx="10515600" cy="1325563"/>
          </a:xfrm>
        </p:spPr>
        <p:txBody>
          <a:bodyPr/>
          <a:lstStyle/>
          <a:p>
            <a:r>
              <a:rPr lang="en-US" altLang="en-US" dirty="0"/>
              <a:t>Summary of cellular respiration</a:t>
            </a:r>
          </a:p>
        </p:txBody>
      </p:sp>
      <p:pic>
        <p:nvPicPr>
          <p:cNvPr id="155656" name="Picture 8" descr="25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150938"/>
            <a:ext cx="2425700" cy="4940300"/>
          </a:xfrm>
          <a:prstGeom prst="rect">
            <a:avLst/>
          </a:prstGeom>
          <a:noFill/>
          <a:extLst>
            <a:ext uri="{909E8E84-426E-40DD-AFC4-6F175D3DCCD1}">
              <a14:hiddenFill xmlns:a14="http://schemas.microsoft.com/office/drawing/2010/main">
                <a:solidFill>
                  <a:srgbClr val="FFFFFF"/>
                </a:solidFill>
              </a14:hiddenFill>
            </a:ext>
          </a:extLst>
        </p:spPr>
      </p:pic>
      <p:pic>
        <p:nvPicPr>
          <p:cNvPr id="155658" name="Picture 10" descr="25_tabl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4" y="1104900"/>
            <a:ext cx="6297611" cy="498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4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73276" y="107951"/>
            <a:ext cx="8042275" cy="1336675"/>
          </a:xfrm>
        </p:spPr>
        <p:txBody>
          <a:bodyPr>
            <a:noAutofit/>
          </a:bodyPr>
          <a:lstStyle/>
          <a:p>
            <a:pPr eaLnBrk="1" hangingPunct="1">
              <a:defRPr/>
            </a:pPr>
            <a:r>
              <a:rPr lang="en-US" altLang="en-US">
                <a:effectLst>
                  <a:outerShdw blurRad="38100" dist="38100" dir="2700000" algn="tl">
                    <a:srgbClr val="C0C0C0"/>
                  </a:outerShdw>
                </a:effectLst>
                <a:latin typeface="Arial" panose="020B0604020202020204" pitchFamily="34" charset="0"/>
              </a:rPr>
              <a:t>Using Electrons to Make ATP</a:t>
            </a:r>
          </a:p>
        </p:txBody>
      </p:sp>
      <p:sp>
        <p:nvSpPr>
          <p:cNvPr id="73731" name="Rectangle 3"/>
          <p:cNvSpPr>
            <a:spLocks noGrp="1" noChangeArrowheads="1"/>
          </p:cNvSpPr>
          <p:nvPr>
            <p:ph sz="half" idx="1"/>
          </p:nvPr>
        </p:nvSpPr>
        <p:spPr>
          <a:xfrm>
            <a:off x="2073276" y="1600200"/>
            <a:ext cx="4175125" cy="5105400"/>
          </a:xfrm>
        </p:spPr>
        <p:txBody>
          <a:bodyPr/>
          <a:lstStyle/>
          <a:p>
            <a:pPr eaLnBrk="1" hangingPunct="1">
              <a:lnSpc>
                <a:spcPct val="90000"/>
              </a:lnSpc>
            </a:pPr>
            <a:r>
              <a:rPr lang="en-US" altLang="en-US">
                <a:latin typeface="Arial" panose="020B0604020202020204" pitchFamily="34" charset="0"/>
              </a:rPr>
              <a:t>NADH &amp; FADH</a:t>
            </a:r>
            <a:r>
              <a:rPr lang="en-US" altLang="en-US" baseline="-25000">
                <a:latin typeface="Arial" panose="020B0604020202020204" pitchFamily="34" charset="0"/>
              </a:rPr>
              <a:t>2</a:t>
            </a:r>
            <a:r>
              <a:rPr lang="en-US" altLang="en-US">
                <a:latin typeface="Arial" panose="020B0604020202020204" pitchFamily="34" charset="0"/>
              </a:rPr>
              <a:t> contain energized electrons.</a:t>
            </a:r>
          </a:p>
          <a:p>
            <a:pPr eaLnBrk="1" hangingPunct="1">
              <a:lnSpc>
                <a:spcPct val="90000"/>
              </a:lnSpc>
            </a:pPr>
            <a:r>
              <a:rPr lang="en-US" altLang="en-US">
                <a:latin typeface="Arial" panose="020B0604020202020204" pitchFamily="34" charset="0"/>
              </a:rPr>
              <a:t>NADH molecules carry their electrons to the inner mitochondrial membrane where they transfer electrons to a series of membrane bound proteins – the </a:t>
            </a:r>
            <a:r>
              <a:rPr lang="en-US" altLang="en-US" b="1">
                <a:solidFill>
                  <a:schemeClr val="folHlink"/>
                </a:solidFill>
                <a:latin typeface="Arial" panose="020B0604020202020204" pitchFamily="34" charset="0"/>
              </a:rPr>
              <a:t>electron transport chain</a:t>
            </a:r>
            <a:r>
              <a:rPr lang="en-US" altLang="en-US">
                <a:latin typeface="Arial" panose="020B0604020202020204" pitchFamily="34" charset="0"/>
              </a:rPr>
              <a:t>.</a:t>
            </a:r>
          </a:p>
        </p:txBody>
      </p:sp>
      <p:pic>
        <p:nvPicPr>
          <p:cNvPr id="73732" name="Picture 6" descr="04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43434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95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Autofit/>
          </a:bodyPr>
          <a:lstStyle/>
          <a:p>
            <a:pPr eaLnBrk="1" hangingPunct="1">
              <a:defRPr/>
            </a:pPr>
            <a:r>
              <a:rPr lang="en-US" altLang="en-US">
                <a:effectLst>
                  <a:outerShdw blurRad="38100" dist="38100" dir="2700000" algn="tl">
                    <a:srgbClr val="C0C0C0"/>
                  </a:outerShdw>
                </a:effectLst>
                <a:latin typeface="Arial" panose="020B0604020202020204" pitchFamily="34" charset="0"/>
              </a:rPr>
              <a:t>Building an Electrochemical Gradient</a:t>
            </a:r>
          </a:p>
        </p:txBody>
      </p:sp>
      <p:sp>
        <p:nvSpPr>
          <p:cNvPr id="75779" name="Rectangle 3"/>
          <p:cNvSpPr>
            <a:spLocks noGrp="1" noChangeArrowheads="1"/>
          </p:cNvSpPr>
          <p:nvPr>
            <p:ph idx="1"/>
          </p:nvPr>
        </p:nvSpPr>
        <p:spPr/>
        <p:txBody>
          <a:bodyPr/>
          <a:lstStyle/>
          <a:p>
            <a:pPr eaLnBrk="1" hangingPunct="1"/>
            <a:r>
              <a:rPr lang="en-US" altLang="en-US">
                <a:latin typeface="Arial" panose="020B0604020202020204" pitchFamily="34" charset="0"/>
              </a:rPr>
              <a:t>In eukaryotes, aerobic metabolism takes place in the mitochondria in virtually all cells.</a:t>
            </a:r>
          </a:p>
          <a:p>
            <a:pPr eaLnBrk="1" hangingPunct="1"/>
            <a:r>
              <a:rPr lang="en-US" altLang="en-US">
                <a:latin typeface="Arial" panose="020B0604020202020204" pitchFamily="34" charset="0"/>
              </a:rPr>
              <a:t>The Krebs cycle occurs in the </a:t>
            </a:r>
            <a:r>
              <a:rPr lang="en-US" altLang="en-US" b="1">
                <a:solidFill>
                  <a:schemeClr val="folHlink"/>
                </a:solidFill>
                <a:latin typeface="Arial" panose="020B0604020202020204" pitchFamily="34" charset="0"/>
              </a:rPr>
              <a:t>matrix</a:t>
            </a:r>
            <a:r>
              <a:rPr lang="en-US" altLang="en-US">
                <a:latin typeface="Arial" panose="020B0604020202020204" pitchFamily="34" charset="0"/>
              </a:rPr>
              <a:t>, or internal compartment of the mitochondrion.</a:t>
            </a:r>
          </a:p>
          <a:p>
            <a:pPr eaLnBrk="1" hangingPunct="1"/>
            <a:r>
              <a:rPr lang="en-US" altLang="en-US">
                <a:latin typeface="Arial" panose="020B0604020202020204" pitchFamily="34" charset="0"/>
              </a:rPr>
              <a:t>Protons (H</a:t>
            </a:r>
            <a:r>
              <a:rPr lang="en-US" altLang="en-US" baseline="30000">
                <a:latin typeface="Arial" panose="020B0604020202020204" pitchFamily="34" charset="0"/>
              </a:rPr>
              <a:t>+</a:t>
            </a:r>
            <a:r>
              <a:rPr lang="en-US" altLang="en-US">
                <a:latin typeface="Arial" panose="020B0604020202020204" pitchFamily="34" charset="0"/>
              </a:rPr>
              <a:t>) are pumped out of the matrix into the </a:t>
            </a:r>
            <a:r>
              <a:rPr lang="en-US" altLang="en-US" b="1">
                <a:solidFill>
                  <a:schemeClr val="folHlink"/>
                </a:solidFill>
                <a:latin typeface="Arial" panose="020B0604020202020204" pitchFamily="34" charset="0"/>
              </a:rPr>
              <a:t>intermembrane space</a:t>
            </a:r>
            <a:r>
              <a:rPr lang="en-US" altLang="en-US">
                <a:latin typeface="Arial" panose="020B0604020202020204" pitchFamily="34" charset="0"/>
              </a:rPr>
              <a:t>.</a:t>
            </a:r>
          </a:p>
        </p:txBody>
      </p:sp>
    </p:spTree>
    <p:extLst>
      <p:ext uri="{BB962C8B-B14F-4D97-AF65-F5344CB8AC3E}">
        <p14:creationId xmlns:p14="http://schemas.microsoft.com/office/powerpoint/2010/main" val="541994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073276" y="107951"/>
            <a:ext cx="8042275" cy="1336675"/>
          </a:xfrm>
        </p:spPr>
        <p:txBody>
          <a:bodyPr>
            <a:noAutofit/>
          </a:bodyPr>
          <a:lstStyle/>
          <a:p>
            <a:pPr eaLnBrk="1" hangingPunct="1">
              <a:defRPr/>
            </a:pPr>
            <a:r>
              <a:rPr lang="en-US" altLang="en-US">
                <a:effectLst>
                  <a:outerShdw blurRad="38100" dist="38100" dir="2700000" algn="tl">
                    <a:srgbClr val="C0C0C0"/>
                  </a:outerShdw>
                </a:effectLst>
                <a:latin typeface="Arial" panose="020B0604020202020204" pitchFamily="34" charset="0"/>
              </a:rPr>
              <a:t>Producing ATP- Chemiosmosis</a:t>
            </a:r>
          </a:p>
        </p:txBody>
      </p:sp>
      <p:sp>
        <p:nvSpPr>
          <p:cNvPr id="39939" name="Rectangle 3"/>
          <p:cNvSpPr>
            <a:spLocks noGrp="1" noChangeArrowheads="1"/>
          </p:cNvSpPr>
          <p:nvPr>
            <p:ph sz="half" idx="1"/>
          </p:nvPr>
        </p:nvSpPr>
        <p:spPr>
          <a:xfrm>
            <a:off x="2073276" y="1600200"/>
            <a:ext cx="3840163" cy="5105400"/>
          </a:xfrm>
        </p:spPr>
        <p:txBody>
          <a:bodyPr rtlCol="0">
            <a:normAutofit lnSpcReduction="10000"/>
          </a:bodyPr>
          <a:lstStyle/>
          <a:p>
            <a:pPr>
              <a:buClr>
                <a:schemeClr val="accent1">
                  <a:lumMod val="60000"/>
                  <a:lumOff val="40000"/>
                </a:schemeClr>
              </a:buClr>
              <a:defRPr/>
            </a:pPr>
            <a:r>
              <a:rPr lang="en-US" dirty="0">
                <a:solidFill>
                  <a:schemeClr val="tx1">
                    <a:lumMod val="65000"/>
                    <a:lumOff val="35000"/>
                  </a:schemeClr>
                </a:solidFill>
                <a:latin typeface="Arial" charset="0"/>
              </a:rPr>
              <a:t>A strong gradient with many protons outside the matrix and few inside is set up.</a:t>
            </a:r>
          </a:p>
          <a:p>
            <a:pPr>
              <a:buClr>
                <a:schemeClr val="accent1">
                  <a:lumMod val="60000"/>
                  <a:lumOff val="40000"/>
                </a:schemeClr>
              </a:buClr>
              <a:defRPr/>
            </a:pPr>
            <a:r>
              <a:rPr lang="en-US" dirty="0">
                <a:solidFill>
                  <a:schemeClr val="tx1">
                    <a:lumMod val="65000"/>
                    <a:lumOff val="35000"/>
                  </a:schemeClr>
                </a:solidFill>
                <a:latin typeface="Arial" charset="0"/>
              </a:rPr>
              <a:t>Protons are driven back into the matrix.</a:t>
            </a:r>
          </a:p>
          <a:p>
            <a:pPr lvl="1">
              <a:buClr>
                <a:schemeClr val="accent1">
                  <a:lumMod val="75000"/>
                </a:schemeClr>
              </a:buClr>
              <a:defRPr/>
            </a:pPr>
            <a:r>
              <a:rPr lang="en-US" sz="2600" dirty="0">
                <a:solidFill>
                  <a:schemeClr val="tx1">
                    <a:lumMod val="65000"/>
                    <a:lumOff val="35000"/>
                  </a:schemeClr>
                </a:solidFill>
                <a:latin typeface="Arial" charset="0"/>
              </a:rPr>
              <a:t>They must pass through special channels that will drive synthesis of ATP.</a:t>
            </a:r>
          </a:p>
          <a:p>
            <a:pPr lvl="2">
              <a:buClr>
                <a:schemeClr val="accent1">
                  <a:lumMod val="60000"/>
                  <a:lumOff val="40000"/>
                </a:schemeClr>
              </a:buClr>
              <a:defRPr/>
            </a:pPr>
            <a:r>
              <a:rPr lang="en-US" sz="2600" b="1" dirty="0">
                <a:solidFill>
                  <a:schemeClr val="folHlink"/>
                </a:solidFill>
                <a:latin typeface="Arial" charset="0"/>
              </a:rPr>
              <a:t>Oxidative phosphorylation</a:t>
            </a:r>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l="11250" r="11250"/>
          <a:stretch>
            <a:fillRect/>
          </a:stretch>
        </p:blipFill>
        <p:spPr bwMode="auto">
          <a:xfrm>
            <a:off x="6019800" y="1447800"/>
            <a:ext cx="4648200" cy="449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514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04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114"/>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07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sz="3800"/>
              <a:t>3 Mechanisms of ATP generation</a:t>
            </a:r>
            <a:br>
              <a:rPr lang="en-US" altLang="en-US" sz="3800"/>
            </a:br>
            <a:endParaRPr lang="en-US" altLang="en-US" sz="3800"/>
          </a:p>
        </p:txBody>
      </p:sp>
      <p:sp>
        <p:nvSpPr>
          <p:cNvPr id="139267" name="Rectangle 3"/>
          <p:cNvSpPr>
            <a:spLocks noGrp="1" noChangeArrowheads="1"/>
          </p:cNvSpPr>
          <p:nvPr>
            <p:ph type="body" idx="1"/>
          </p:nvPr>
        </p:nvSpPr>
        <p:spPr>
          <a:xfrm>
            <a:off x="1981200" y="1143001"/>
            <a:ext cx="8229600" cy="4987925"/>
          </a:xfrm>
        </p:spPr>
        <p:txBody>
          <a:bodyPr/>
          <a:lstStyle/>
          <a:p>
            <a:pPr marL="839788" lvl="1" indent="-495300">
              <a:buFont typeface="Wingdings" panose="05000000000000000000" pitchFamily="2" charset="2"/>
              <a:buAutoNum type="arabicPeriod"/>
            </a:pPr>
            <a:r>
              <a:rPr lang="en-US" altLang="en-US" sz="2800"/>
              <a:t>Substrate-level phosphorylation</a:t>
            </a:r>
          </a:p>
          <a:p>
            <a:pPr marL="1090613" lvl="2" indent="-419100"/>
            <a:r>
              <a:rPr lang="en-US" altLang="en-US" sz="2800"/>
              <a:t>Transferring high-energy phosphate group from an intermediate directly to ADP</a:t>
            </a:r>
          </a:p>
          <a:p>
            <a:pPr marL="839788" lvl="1" indent="-495300">
              <a:buFont typeface="Wingdings" panose="05000000000000000000" pitchFamily="2" charset="2"/>
              <a:buAutoNum type="arabicPeriod"/>
            </a:pPr>
            <a:r>
              <a:rPr lang="en-US" altLang="en-US" sz="2800"/>
              <a:t>Oxidative phosphorylation</a:t>
            </a:r>
          </a:p>
          <a:p>
            <a:pPr marL="1090613" lvl="2" indent="-419100"/>
            <a:r>
              <a:rPr lang="en-US" altLang="en-US" sz="2800"/>
              <a:t>Remove electrons and pass them through electron transport chain to oxygen</a:t>
            </a:r>
          </a:p>
          <a:p>
            <a:pPr marL="839788" lvl="1" indent="-495300">
              <a:buFont typeface="Wingdings" panose="05000000000000000000" pitchFamily="2" charset="2"/>
              <a:buAutoNum type="arabicPeriod"/>
            </a:pPr>
            <a:r>
              <a:rPr lang="en-US" altLang="en-US" sz="2800"/>
              <a:t>Photophosphorylation</a:t>
            </a:r>
          </a:p>
          <a:p>
            <a:pPr marL="1090613" lvl="2" indent="-419100"/>
            <a:r>
              <a:rPr lang="en-US" altLang="en-US" sz="2800"/>
              <a:t>Only in chlorophyll-containing plant cells</a:t>
            </a:r>
          </a:p>
          <a:p>
            <a:pPr marL="839788" lvl="1" indent="-495300"/>
            <a:endParaRPr lang="en-US" altLang="en-US" sz="2800"/>
          </a:p>
        </p:txBody>
      </p:sp>
    </p:spTree>
    <p:extLst>
      <p:ext uri="{BB962C8B-B14F-4D97-AF65-F5344CB8AC3E}">
        <p14:creationId xmlns:p14="http://schemas.microsoft.com/office/powerpoint/2010/main" val="341647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C:\AnatCD\Media\Images\ch25\screen\ha5lf2505_a.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1"/>
            <a:ext cx="8955088" cy="6805613"/>
          </a:xfrm>
        </p:spPr>
      </p:pic>
    </p:spTree>
    <p:extLst>
      <p:ext uri="{BB962C8B-B14F-4D97-AF65-F5344CB8AC3E}">
        <p14:creationId xmlns:p14="http://schemas.microsoft.com/office/powerpoint/2010/main" val="3508223067"/>
      </p:ext>
    </p:extLst>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1026"/>
          <p:cNvSpPr>
            <a:spLocks noGrp="1" noChangeArrowheads="1"/>
          </p:cNvSpPr>
          <p:nvPr>
            <p:ph type="title"/>
          </p:nvPr>
        </p:nvSpPr>
        <p:spPr/>
        <p:txBody>
          <a:bodyPr/>
          <a:lstStyle/>
          <a:p>
            <a:r>
              <a:rPr lang="en-US" altLang="en-US"/>
              <a:t>Chemical-based ATP synthesis:</a:t>
            </a:r>
          </a:p>
        </p:txBody>
      </p:sp>
      <p:pic>
        <p:nvPicPr>
          <p:cNvPr id="342021" name="Picture 1029" descr="ML2e-Fig-08-04-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52589"/>
            <a:ext cx="4370388" cy="3284537"/>
          </a:xfrm>
          <a:prstGeom prst="rect">
            <a:avLst/>
          </a:prstGeom>
          <a:noFill/>
          <a:extLst>
            <a:ext uri="{909E8E84-426E-40DD-AFC4-6F175D3DCCD1}">
              <a14:hiddenFill xmlns:a14="http://schemas.microsoft.com/office/drawing/2010/main">
                <a:solidFill>
                  <a:srgbClr val="FFFFFF"/>
                </a:solidFill>
              </a14:hiddenFill>
            </a:ext>
          </a:extLst>
        </p:spPr>
      </p:pic>
      <p:sp>
        <p:nvSpPr>
          <p:cNvPr id="342022" name="Text Box 1030"/>
          <p:cNvSpPr txBox="1">
            <a:spLocks noChangeArrowheads="1"/>
          </p:cNvSpPr>
          <p:nvPr/>
        </p:nvSpPr>
        <p:spPr bwMode="auto">
          <a:xfrm>
            <a:off x="2244726" y="1674813"/>
            <a:ext cx="31552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Substrate level phosphorylation</a:t>
            </a:r>
          </a:p>
        </p:txBody>
      </p:sp>
      <p:sp>
        <p:nvSpPr>
          <p:cNvPr id="342023" name="Text Box 1031"/>
          <p:cNvSpPr txBox="1">
            <a:spLocks noChangeArrowheads="1"/>
          </p:cNvSpPr>
          <p:nvPr/>
        </p:nvSpPr>
        <p:spPr bwMode="auto">
          <a:xfrm>
            <a:off x="6677026" y="1662113"/>
            <a:ext cx="346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Respiration-linked phosphorylation</a:t>
            </a:r>
          </a:p>
        </p:txBody>
      </p:sp>
      <p:sp>
        <p:nvSpPr>
          <p:cNvPr id="342024" name="Line 1032"/>
          <p:cNvSpPr>
            <a:spLocks noChangeShapeType="1"/>
          </p:cNvSpPr>
          <p:nvPr/>
        </p:nvSpPr>
        <p:spPr bwMode="auto">
          <a:xfrm>
            <a:off x="6070600" y="1320800"/>
            <a:ext cx="0" cy="5207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2025" name="Picture 1033" descr="ML2e-Fig-08-02-0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2008189"/>
            <a:ext cx="3913188" cy="294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8" name="Group 16"/>
          <p:cNvGrpSpPr>
            <a:grpSpLocks/>
          </p:cNvGrpSpPr>
          <p:nvPr/>
        </p:nvGrpSpPr>
        <p:grpSpPr bwMode="auto">
          <a:xfrm>
            <a:off x="1666876" y="4598989"/>
            <a:ext cx="9001125" cy="1736725"/>
            <a:chOff x="0" y="1059"/>
            <a:chExt cx="5670" cy="1094"/>
          </a:xfrm>
        </p:grpSpPr>
        <p:pic>
          <p:nvPicPr>
            <p:cNvPr id="8205" name="Picture 13" descr="05_05-07"/>
            <p:cNvPicPr>
              <a:picLocks noChangeAspect="1" noChangeArrowheads="1"/>
            </p:cNvPicPr>
            <p:nvPr/>
          </p:nvPicPr>
          <p:blipFill rotWithShape="1">
            <a:blip r:embed="rId3">
              <a:extLst>
                <a:ext uri="{28A0092B-C50C-407E-A947-70E740481C1C}">
                  <a14:useLocalDpi xmlns:a14="http://schemas.microsoft.com/office/drawing/2010/main" val="0"/>
                </a:ext>
              </a:extLst>
            </a:blip>
            <a:srcRect l="-1" r="-6622" b="11942"/>
            <a:stretch/>
          </p:blipFill>
          <p:spPr bwMode="auto">
            <a:xfrm>
              <a:off x="2258" y="1059"/>
              <a:ext cx="3168" cy="1094"/>
            </a:xfrm>
            <a:prstGeom prst="rect">
              <a:avLst/>
            </a:prstGeom>
            <a:noFill/>
            <a:extLst>
              <a:ext uri="{909E8E84-426E-40DD-AFC4-6F175D3DCCD1}">
                <a14:hiddenFill xmlns:a14="http://schemas.microsoft.com/office/drawing/2010/main">
                  <a:solidFill>
                    <a:srgbClr val="FFFFFF"/>
                  </a:solidFill>
                </a14:hiddenFill>
              </a:ext>
            </a:extLst>
          </p:spPr>
        </p:pic>
        <p:sp>
          <p:nvSpPr>
            <p:cNvPr id="8206" name="Rectangle 14"/>
            <p:cNvSpPr>
              <a:spLocks noChangeArrowheads="1"/>
            </p:cNvSpPr>
            <p:nvPr/>
          </p:nvSpPr>
          <p:spPr bwMode="auto">
            <a:xfrm>
              <a:off x="0" y="1256"/>
              <a:ext cx="2400"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mic Sans MS" panose="030F0702030302020204" pitchFamily="66" charset="0"/>
                </a:defRPr>
              </a:lvl1pPr>
              <a:lvl2pPr marL="742950" indent="-285750">
                <a:spcBef>
                  <a:spcPct val="20000"/>
                </a:spcBef>
                <a:buChar char="–"/>
                <a:defRPr sz="24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Comic Sans MS" panose="030F0702030302020204" pitchFamily="66" charset="0"/>
                </a:defRPr>
              </a:lvl4pPr>
              <a:lvl5pPr marL="2057400" indent="-228600">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1800">
                  <a:solidFill>
                    <a:srgbClr val="CC0000"/>
                  </a:solidFill>
                  <a:latin typeface="Arial" panose="020B0604020202020204" pitchFamily="34" charset="0"/>
                </a:rPr>
                <a:t>ADP obtains phosphate from metabolic intermediate</a:t>
              </a:r>
            </a:p>
            <a:p>
              <a:r>
                <a:rPr lang="en-US" altLang="en-US" sz="2000">
                  <a:solidFill>
                    <a:srgbClr val="CC0000"/>
                  </a:solidFill>
                  <a:latin typeface="Arial" panose="020B0604020202020204" pitchFamily="34" charset="0"/>
                </a:rPr>
                <a:t>molecule which has a high energy bond</a:t>
              </a:r>
            </a:p>
            <a:p>
              <a:endParaRPr lang="en-US" altLang="en-US" sz="1800">
                <a:solidFill>
                  <a:srgbClr val="CC0000"/>
                </a:solidFill>
                <a:latin typeface="Arial" panose="020B0604020202020204" pitchFamily="34" charset="0"/>
              </a:endParaRPr>
            </a:p>
          </p:txBody>
        </p:sp>
        <p:sp>
          <p:nvSpPr>
            <p:cNvPr id="8207" name="Rectangle 15"/>
            <p:cNvSpPr>
              <a:spLocks noChangeArrowheads="1"/>
            </p:cNvSpPr>
            <p:nvPr/>
          </p:nvSpPr>
          <p:spPr bwMode="auto">
            <a:xfrm>
              <a:off x="4410" y="1566"/>
              <a:ext cx="126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mic Sans MS" panose="030F0702030302020204" pitchFamily="66" charset="0"/>
                </a:defRPr>
              </a:lvl1pPr>
              <a:lvl2pPr marL="742950" indent="-285750">
                <a:spcBef>
                  <a:spcPct val="20000"/>
                </a:spcBef>
                <a:buChar char="–"/>
                <a:defRPr sz="24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Comic Sans MS" panose="030F0702030302020204" pitchFamily="66" charset="0"/>
                </a:defRPr>
              </a:lvl4pPr>
              <a:lvl5pPr marL="2057400" indent="-228600">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lnSpc>
                  <a:spcPct val="90000"/>
                </a:lnSpc>
                <a:buFontTx/>
                <a:buNone/>
              </a:pPr>
              <a:r>
                <a:rPr lang="en-US" altLang="en-US" sz="1800">
                  <a:solidFill>
                    <a:srgbClr val="CC0000"/>
                  </a:solidFill>
                  <a:latin typeface="Arial" panose="020B0604020202020204" pitchFamily="34" charset="0"/>
                </a:rPr>
                <a:t>ATP is formed</a:t>
              </a:r>
            </a:p>
            <a:p>
              <a:pPr>
                <a:lnSpc>
                  <a:spcPct val="90000"/>
                </a:lnSpc>
                <a:buFontTx/>
                <a:buNone/>
              </a:pPr>
              <a:endParaRPr lang="en-US" altLang="en-US" sz="2400"/>
            </a:p>
          </p:txBody>
        </p:sp>
      </p:grpSp>
      <p:sp>
        <p:nvSpPr>
          <p:cNvPr id="8212" name="Rectangle 20"/>
          <p:cNvSpPr>
            <a:spLocks noGrp="1" noChangeArrowheads="1"/>
          </p:cNvSpPr>
          <p:nvPr>
            <p:ph type="title"/>
          </p:nvPr>
        </p:nvSpPr>
        <p:spPr>
          <a:xfrm>
            <a:off x="2209800" y="469900"/>
            <a:ext cx="7772400" cy="647700"/>
          </a:xfrm>
        </p:spPr>
        <p:txBody>
          <a:bodyPr>
            <a:normAutofit fontScale="90000"/>
          </a:bodyPr>
          <a:lstStyle/>
          <a:p>
            <a:r>
              <a:rPr lang="en-US" altLang="en-US" sz="3200">
                <a:solidFill>
                  <a:schemeClr val="accent2"/>
                </a:solidFill>
              </a:rPr>
              <a:t>ATP synthesis by substrate-level phosphorylation</a:t>
            </a:r>
            <a:endParaRPr lang="en-US" altLang="en-US" sz="3200"/>
          </a:p>
        </p:txBody>
      </p:sp>
      <p:sp>
        <p:nvSpPr>
          <p:cNvPr id="8213" name="Rectangle 21"/>
          <p:cNvSpPr>
            <a:spLocks noGrp="1" noChangeArrowheads="1"/>
          </p:cNvSpPr>
          <p:nvPr>
            <p:ph type="body" idx="1"/>
          </p:nvPr>
        </p:nvSpPr>
        <p:spPr>
          <a:xfrm>
            <a:off x="2260600" y="1460500"/>
            <a:ext cx="7772400" cy="3175000"/>
          </a:xfrm>
        </p:spPr>
        <p:txBody>
          <a:bodyPr/>
          <a:lstStyle/>
          <a:p>
            <a:r>
              <a:rPr lang="en-US" altLang="en-US" sz="2400"/>
              <a:t>Phosphorylated intermediates are generated in:</a:t>
            </a:r>
          </a:p>
          <a:p>
            <a:pPr lvl="1"/>
            <a:r>
              <a:rPr lang="en-US" altLang="en-US"/>
              <a:t>Glycolysis (Embden-Meyhof pathway)</a:t>
            </a:r>
          </a:p>
          <a:p>
            <a:pPr lvl="1"/>
            <a:r>
              <a:rPr lang="en-US" altLang="en-US"/>
              <a:t>Tricarboxylic Acid Cycle (TCA)</a:t>
            </a:r>
          </a:p>
          <a:p>
            <a:pPr lvl="1"/>
            <a:r>
              <a:rPr lang="en-US" altLang="en-US"/>
              <a:t>Fermentation</a:t>
            </a:r>
          </a:p>
          <a:p>
            <a:r>
              <a:rPr lang="en-US" altLang="en-US" sz="2400"/>
              <a:t>Finally, the Pi  is transferred from a high energy phosphorylated intermediate to ADP  by a kinase</a:t>
            </a:r>
          </a:p>
        </p:txBody>
      </p:sp>
    </p:spTree>
    <p:extLst>
      <p:ext uri="{BB962C8B-B14F-4D97-AF65-F5344CB8AC3E}">
        <p14:creationId xmlns:p14="http://schemas.microsoft.com/office/powerpoint/2010/main" val="3550809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13">
                                            <p:txEl>
                                              <p:pRg st="0" end="0"/>
                                            </p:txEl>
                                          </p:spTgt>
                                        </p:tgtEl>
                                        <p:attrNameLst>
                                          <p:attrName>style.visibility</p:attrName>
                                        </p:attrNameLst>
                                      </p:cBhvr>
                                      <p:to>
                                        <p:strVal val="visible"/>
                                      </p:to>
                                    </p:set>
                                    <p:animEffect transition="in" filter="wipe(up)">
                                      <p:cBhvr>
                                        <p:cTn id="7" dur="500"/>
                                        <p:tgtEl>
                                          <p:spTgt spid="82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213">
                                            <p:txEl>
                                              <p:pRg st="1" end="1"/>
                                            </p:txEl>
                                          </p:spTgt>
                                        </p:tgtEl>
                                        <p:attrNameLst>
                                          <p:attrName>style.visibility</p:attrName>
                                        </p:attrNameLst>
                                      </p:cBhvr>
                                      <p:to>
                                        <p:strVal val="visible"/>
                                      </p:to>
                                    </p:set>
                                    <p:animEffect transition="in" filter="wipe(up)">
                                      <p:cBhvr>
                                        <p:cTn id="12" dur="500"/>
                                        <p:tgtEl>
                                          <p:spTgt spid="821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213">
                                            <p:txEl>
                                              <p:pRg st="2" end="2"/>
                                            </p:txEl>
                                          </p:spTgt>
                                        </p:tgtEl>
                                        <p:attrNameLst>
                                          <p:attrName>style.visibility</p:attrName>
                                        </p:attrNameLst>
                                      </p:cBhvr>
                                      <p:to>
                                        <p:strVal val="visible"/>
                                      </p:to>
                                    </p:set>
                                    <p:animEffect transition="in" filter="wipe(up)">
                                      <p:cBhvr>
                                        <p:cTn id="15" dur="500"/>
                                        <p:tgtEl>
                                          <p:spTgt spid="821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213">
                                            <p:txEl>
                                              <p:pRg st="3" end="3"/>
                                            </p:txEl>
                                          </p:spTgt>
                                        </p:tgtEl>
                                        <p:attrNameLst>
                                          <p:attrName>style.visibility</p:attrName>
                                        </p:attrNameLst>
                                      </p:cBhvr>
                                      <p:to>
                                        <p:strVal val="visible"/>
                                      </p:to>
                                    </p:set>
                                    <p:animEffect transition="in" filter="wipe(up)">
                                      <p:cBhvr>
                                        <p:cTn id="18" dur="500"/>
                                        <p:tgtEl>
                                          <p:spTgt spid="821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213">
                                            <p:txEl>
                                              <p:pRg st="4" end="4"/>
                                            </p:txEl>
                                          </p:spTgt>
                                        </p:tgtEl>
                                        <p:attrNameLst>
                                          <p:attrName>style.visibility</p:attrName>
                                        </p:attrNameLst>
                                      </p:cBhvr>
                                      <p:to>
                                        <p:strVal val="visible"/>
                                      </p:to>
                                    </p:set>
                                    <p:animEffect transition="in" filter="wipe(up)">
                                      <p:cBhvr>
                                        <p:cTn id="23" dur="500"/>
                                        <p:tgtEl>
                                          <p:spTgt spid="821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8208"/>
                                        </p:tgtEl>
                                        <p:attrNameLst>
                                          <p:attrName>style.visibility</p:attrName>
                                        </p:attrNameLst>
                                      </p:cBhvr>
                                      <p:to>
                                        <p:strVal val="visible"/>
                                      </p:to>
                                    </p:set>
                                    <p:animEffect transition="in" filter="wipe(down)">
                                      <p:cBhvr>
                                        <p:cTn id="28"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15688" cy="1325563"/>
          </a:xfrm>
        </p:spPr>
        <p:txBody>
          <a:bodyPr/>
          <a:lstStyle/>
          <a:p>
            <a:r>
              <a:rPr lang="en-US" i="1" dirty="0"/>
              <a:t>Substrate level phosphorylation of ADP to ATP</a:t>
            </a:r>
            <a:endParaRPr lang="en-US" dirty="0"/>
          </a:p>
        </p:txBody>
      </p:sp>
      <p:sp>
        <p:nvSpPr>
          <p:cNvPr id="3" name="Content Placeholder 2"/>
          <p:cNvSpPr>
            <a:spLocks noGrp="1"/>
          </p:cNvSpPr>
          <p:nvPr>
            <p:ph idx="1"/>
          </p:nvPr>
        </p:nvSpPr>
        <p:spPr>
          <a:xfrm>
            <a:off x="0" y="939800"/>
            <a:ext cx="12192000" cy="1831975"/>
          </a:xfrm>
        </p:spPr>
        <p:txBody>
          <a:bodyPr/>
          <a:lstStyle/>
          <a:p>
            <a:r>
              <a:rPr lang="en-US" dirty="0"/>
              <a:t>Substrate level phosphorylation: Some reactions involve direct transfer of phosphate from a phosphorylated substrate onto ADP, forming ATP – substrate-level phosphorylation.</a:t>
            </a:r>
          </a:p>
          <a:p>
            <a:r>
              <a:rPr lang="en-US" dirty="0"/>
              <a:t>Two such reactions are shown in following Figure</a:t>
            </a:r>
          </a:p>
        </p:txBody>
      </p:sp>
      <p:sp>
        <p:nvSpPr>
          <p:cNvPr id="4" name="Rectangle 3"/>
          <p:cNvSpPr/>
          <p:nvPr/>
        </p:nvSpPr>
        <p:spPr>
          <a:xfrm>
            <a:off x="3048000" y="3136613"/>
            <a:ext cx="6096000" cy="584775"/>
          </a:xfrm>
          <a:prstGeom prst="rect">
            <a:avLst/>
          </a:prstGeom>
        </p:spPr>
        <p:txBody>
          <a:bodyPr>
            <a:spAutoFit/>
          </a:bodyPr>
          <a:lstStyle/>
          <a:p>
            <a:endParaRPr lang="en-US" sz="800" b="0" i="0" u="none" strike="noStrike" baseline="0" dirty="0">
              <a:latin typeface="Times New Roman" panose="02020603050405020304" pitchFamily="18" charset="0"/>
            </a:endParaRPr>
          </a:p>
          <a:p>
            <a:endParaRPr lang="en-US" sz="2400" b="0" i="0" u="none" strike="noStrike" baseline="0" dirty="0">
              <a:latin typeface="Times New Roman" panose="02020603050405020304" pitchFamily="18" charset="0"/>
            </a:endParaRPr>
          </a:p>
        </p:txBody>
      </p:sp>
      <p:sp>
        <p:nvSpPr>
          <p:cNvPr id="5" name="Rectangle 4"/>
          <p:cNvSpPr/>
          <p:nvPr/>
        </p:nvSpPr>
        <p:spPr>
          <a:xfrm>
            <a:off x="3048000" y="3136613"/>
            <a:ext cx="6096000" cy="584775"/>
          </a:xfrm>
          <a:prstGeom prst="rect">
            <a:avLst/>
          </a:prstGeom>
        </p:spPr>
        <p:txBody>
          <a:bodyPr>
            <a:spAutoFit/>
          </a:bodyPr>
          <a:lstStyle/>
          <a:p>
            <a:endParaRPr lang="en-US" sz="800" b="0" i="0" u="none" strike="noStrike" baseline="0" dirty="0">
              <a:latin typeface="Times New Roman" panose="02020603050405020304" pitchFamily="18" charset="0"/>
            </a:endParaRPr>
          </a:p>
          <a:p>
            <a:endParaRPr lang="en-US" sz="2400" b="0" i="0" u="none" strike="noStrike" baseline="0"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71452" y="2600326"/>
            <a:ext cx="6529386" cy="4129088"/>
          </a:xfrm>
          <a:prstGeom prst="rect">
            <a:avLst/>
          </a:prstGeom>
        </p:spPr>
      </p:pic>
    </p:spTree>
    <p:extLst>
      <p:ext uri="{BB962C8B-B14F-4D97-AF65-F5344CB8AC3E}">
        <p14:creationId xmlns:p14="http://schemas.microsoft.com/office/powerpoint/2010/main" val="240815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Oxidative phosphorylation</a:t>
            </a:r>
            <a:endParaRPr lang="en-US" dirty="0"/>
          </a:p>
        </p:txBody>
      </p:sp>
      <p:sp>
        <p:nvSpPr>
          <p:cNvPr id="3" name="Content Placeholder 2"/>
          <p:cNvSpPr>
            <a:spLocks noGrp="1"/>
          </p:cNvSpPr>
          <p:nvPr>
            <p:ph idx="1"/>
          </p:nvPr>
        </p:nvSpPr>
        <p:spPr>
          <a:xfrm>
            <a:off x="271462" y="1128713"/>
            <a:ext cx="11801475" cy="5729287"/>
          </a:xfrm>
        </p:spPr>
        <p:txBody>
          <a:bodyPr>
            <a:noAutofit/>
          </a:bodyPr>
          <a:lstStyle/>
          <a:p>
            <a:pPr marL="0" indent="0">
              <a:buNone/>
            </a:pPr>
            <a:r>
              <a:rPr lang="en-US" sz="2400" dirty="0"/>
              <a:t>With the exception of glycolysis, which is a cytosolic pathway, most of the reactions in the oxidation of metabolic fuels occur inside the mitochondria, and lead to the reduction of nicotinamide nucleotide and </a:t>
            </a:r>
            <a:r>
              <a:rPr lang="en-US" sz="2400" dirty="0" err="1"/>
              <a:t>flavin</a:t>
            </a:r>
            <a:r>
              <a:rPr lang="en-US" sz="2400" dirty="0"/>
              <a:t> coenzymes. The reduced coenzymes are then </a:t>
            </a:r>
            <a:r>
              <a:rPr lang="en-US" sz="2400" dirty="0" err="1"/>
              <a:t>reoxidized</a:t>
            </a:r>
            <a:r>
              <a:rPr lang="en-US" sz="2400" dirty="0"/>
              <a:t>, ultimately leading to the reduction of oxygen to water. Within the inner membrane of the mitochondrion  there is a series of coenzymes that are able to undergo reduction and oxidation. The first coenzyme in the chain is reduced by reaction with NADH, and is then </a:t>
            </a:r>
            <a:r>
              <a:rPr lang="en-US" sz="2400" dirty="0" err="1"/>
              <a:t>reoxidized</a:t>
            </a:r>
            <a:r>
              <a:rPr lang="en-US" sz="2400" dirty="0"/>
              <a:t> by reducing the next coenzyme. In turn, each coenzyme in the chain is reduced by the preceding coenzyme, and then </a:t>
            </a:r>
            <a:r>
              <a:rPr lang="en-US" sz="2400" dirty="0" err="1"/>
              <a:t>reoxidized</a:t>
            </a:r>
            <a:r>
              <a:rPr lang="en-US" sz="2400" dirty="0"/>
              <a:t> by reducing the next one. The final step is the oxidation of a reduced coenzyme by oxygen, resulting in the formation of water. The stepwise oxidation of NADH and reduction of oxygen to water is obligatorily linked to the phosphorylation of ADP to ATP. Approximately 3 </a:t>
            </a:r>
            <a:r>
              <a:rPr lang="en-US" sz="2400" dirty="0" err="1"/>
              <a:t>mol</a:t>
            </a:r>
            <a:r>
              <a:rPr lang="en-US" sz="2400" dirty="0"/>
              <a:t> of ATP is formed for each mole of NADH that is oxidized. </a:t>
            </a:r>
            <a:r>
              <a:rPr lang="en-US" sz="2400" dirty="0" err="1"/>
              <a:t>Flavoproteins</a:t>
            </a:r>
            <a:r>
              <a:rPr lang="en-US" sz="2400" dirty="0"/>
              <a:t> reduce ubiquinone, which is an intermediate coenzyme in the chain, and approximately 2 </a:t>
            </a:r>
            <a:r>
              <a:rPr lang="en-US" sz="2400" dirty="0" err="1"/>
              <a:t>mol</a:t>
            </a:r>
            <a:r>
              <a:rPr lang="en-US" sz="2400" dirty="0"/>
              <a:t> of ADP is phosphorylated to ATP for each mole of reduced </a:t>
            </a:r>
            <a:r>
              <a:rPr lang="en-US" sz="2400" dirty="0" err="1"/>
              <a:t>flavoprotein</a:t>
            </a:r>
            <a:r>
              <a:rPr lang="en-US" sz="2400" dirty="0"/>
              <a:t> that is oxidized. This means that 2 </a:t>
            </a:r>
            <a:r>
              <a:rPr lang="en-US" sz="2400" dirty="0" err="1"/>
              <a:t>mol</a:t>
            </a:r>
            <a:r>
              <a:rPr lang="en-US" sz="2400" dirty="0"/>
              <a:t> of ADP is required for the oxidation of a substrate such as succinate, but 3 </a:t>
            </a:r>
            <a:r>
              <a:rPr lang="en-US" sz="2400" dirty="0" err="1"/>
              <a:t>mol</a:t>
            </a:r>
            <a:r>
              <a:rPr lang="en-US" sz="2400" dirty="0"/>
              <a:t> of ADP is required for the oxidation of malate.</a:t>
            </a:r>
          </a:p>
        </p:txBody>
      </p:sp>
    </p:spTree>
    <p:extLst>
      <p:ext uri="{BB962C8B-B14F-4D97-AF65-F5344CB8AC3E}">
        <p14:creationId xmlns:p14="http://schemas.microsoft.com/office/powerpoint/2010/main" val="41276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TotalTime>
  <Words>2713</Words>
  <Application>Microsoft Office PowerPoint</Application>
  <PresentationFormat>Widescreen</PresentationFormat>
  <Paragraphs>556</Paragraphs>
  <Slides>35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ＭＳ Ｐゴシック</vt:lpstr>
      <vt:lpstr>AmericanGaramondBT-Italic</vt:lpstr>
      <vt:lpstr>Arial</vt:lpstr>
      <vt:lpstr>Calibri</vt:lpstr>
      <vt:lpstr>Calibri Light</vt:lpstr>
      <vt:lpstr>Comic Sans MS</vt:lpstr>
      <vt:lpstr>Tahoma</vt:lpstr>
      <vt:lpstr>Times New Roman</vt:lpstr>
      <vt:lpstr>Wingdings</vt:lpstr>
      <vt:lpstr>Office Theme</vt:lpstr>
      <vt:lpstr>ATP and metabolism</vt:lpstr>
      <vt:lpstr>ATP and metabolism</vt:lpstr>
      <vt:lpstr>Functions of ATP</vt:lpstr>
      <vt:lpstr>3 Mechanisms of ATP generation </vt:lpstr>
      <vt:lpstr>PowerPoint Presentation</vt:lpstr>
      <vt:lpstr>Chemical-based ATP synthesis:</vt:lpstr>
      <vt:lpstr>ATP synthesis by substrate-level phosphorylation</vt:lpstr>
      <vt:lpstr>Substrate level phosphorylation of ADP to ATP</vt:lpstr>
      <vt:lpstr>Oxidative phosphorylation</vt:lpstr>
      <vt:lpstr>PowerPoint Presentation</vt:lpstr>
      <vt:lpstr> Transport of materials across cell membranes </vt:lpstr>
      <vt:lpstr>PowerPoint Presentation</vt:lpstr>
      <vt:lpstr>PowerPoint Presentation</vt:lpstr>
      <vt:lpstr>Mitochondria</vt:lpstr>
      <vt:lpstr>PowerPoint Presentation</vt:lpstr>
      <vt:lpstr>The mitochondrial electron transport chain</vt:lpstr>
      <vt:lpstr>PowerPoint Presentation</vt:lpstr>
      <vt:lpstr>Role of ATP in linking anabolic and catabolic reactions</vt:lpstr>
      <vt:lpstr>Examples</vt:lpstr>
      <vt:lpstr>Respiration</vt:lpstr>
      <vt:lpstr>Carbohydrate metabolism</vt:lpstr>
      <vt:lpstr>Glucose catabolism / cellular respiration </vt:lpstr>
      <vt:lpstr>PowerPoint Presentation</vt:lpstr>
      <vt:lpstr>Glycolysis </vt:lpstr>
      <vt:lpstr>The Krebs Cycle</vt:lpstr>
      <vt:lpstr>Electron transport chain </vt:lpstr>
      <vt:lpstr>Chemiosmosis </vt:lpstr>
      <vt:lpstr>PowerPoint Presentation</vt:lpstr>
      <vt:lpstr>The actions of the three proton pumps and ATP synthase in the inner membrane of mitochondria</vt:lpstr>
      <vt:lpstr>PowerPoint Presentation</vt:lpstr>
      <vt:lpstr>Summary of cellular respiration</vt:lpstr>
      <vt:lpstr>Using Electrons to Make ATP</vt:lpstr>
      <vt:lpstr>Building an Electrochemical Gradient</vt:lpstr>
      <vt:lpstr>Producing ATP- Chemiosmosis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ATP and metabolism</dc:title>
  <dc:creator>Asif</dc:creator>
  <cp:lastModifiedBy>Dr. Asif</cp:lastModifiedBy>
  <cp:revision>42</cp:revision>
  <dcterms:created xsi:type="dcterms:W3CDTF">2016-03-03T10:44:46Z</dcterms:created>
  <dcterms:modified xsi:type="dcterms:W3CDTF">2017-03-28T11:51:39Z</dcterms:modified>
</cp:coreProperties>
</file>