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290" r:id="rId7"/>
    <p:sldId id="257" r:id="rId8"/>
    <p:sldId id="260" r:id="rId9"/>
    <p:sldId id="258" r:id="rId10"/>
    <p:sldId id="259" r:id="rId11"/>
    <p:sldId id="261" r:id="rId12"/>
    <p:sldId id="263" r:id="rId13"/>
    <p:sldId id="264" r:id="rId14"/>
    <p:sldId id="268" r:id="rId15"/>
    <p:sldId id="262" r:id="rId16"/>
    <p:sldId id="267" r:id="rId17"/>
    <p:sldId id="266" r:id="rId18"/>
    <p:sldId id="269" r:id="rId19"/>
    <p:sldId id="270" r:id="rId20"/>
    <p:sldId id="271" r:id="rId21"/>
    <p:sldId id="265" r:id="rId22"/>
    <p:sldId id="272" r:id="rId23"/>
    <p:sldId id="273" r:id="rId24"/>
    <p:sldId id="278" r:id="rId25"/>
    <p:sldId id="274" r:id="rId26"/>
    <p:sldId id="279" r:id="rId27"/>
    <p:sldId id="280" r:id="rId28"/>
    <p:sldId id="284" r:id="rId29"/>
    <p:sldId id="281" r:id="rId30"/>
    <p:sldId id="282" r:id="rId31"/>
    <p:sldId id="275" r:id="rId32"/>
    <p:sldId id="276" r:id="rId33"/>
    <p:sldId id="283" r:id="rId34"/>
    <p:sldId id="277"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74" d="100"/>
          <a:sy n="74"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9F5CE-8299-4A98-8D33-4CE826D2ACA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4EBE966-409D-4BFE-BCFF-9777067B46AE}">
      <dgm:prSet/>
      <dgm:spPr/>
      <dgm:t>
        <a:bodyPr/>
        <a:lstStyle/>
        <a:p>
          <a:r>
            <a:rPr lang="en-US" b="0" i="0" dirty="0"/>
            <a:t>Nano-emulsion technology refers to a process of creating stable emulsions with droplets that are typically less than 100 nanometers in size. Emulsions are mixtures of two immiscible liquids, such as oil and water, that are stabilized with the help of an emulsifier. Nano-emulsions have several unique properties, including increased stability, improved transparency, enhanced bioavailability, and increased absorption rates.</a:t>
          </a:r>
          <a:endParaRPr lang="en-US" dirty="0"/>
        </a:p>
      </dgm:t>
    </dgm:pt>
    <dgm:pt modelId="{BCD20532-5229-42A4-A1B1-64FEF613C6F4}" type="parTrans" cxnId="{1A2FCF42-6611-457C-8AFB-E3D3B701696F}">
      <dgm:prSet/>
      <dgm:spPr/>
      <dgm:t>
        <a:bodyPr/>
        <a:lstStyle/>
        <a:p>
          <a:endParaRPr lang="en-US"/>
        </a:p>
      </dgm:t>
    </dgm:pt>
    <dgm:pt modelId="{9789C352-155B-48ED-8E3B-1BE50CA69257}" type="sibTrans" cxnId="{1A2FCF42-6611-457C-8AFB-E3D3B701696F}">
      <dgm:prSet/>
      <dgm:spPr/>
      <dgm:t>
        <a:bodyPr/>
        <a:lstStyle/>
        <a:p>
          <a:endParaRPr lang="en-US"/>
        </a:p>
      </dgm:t>
    </dgm:pt>
    <dgm:pt modelId="{B2028D57-3E22-4714-9342-132E6477EB29}">
      <dgm:prSet/>
      <dgm:spPr/>
      <dgm:t>
        <a:bodyPr/>
        <a:lstStyle/>
        <a:p>
          <a:r>
            <a:rPr lang="en-US" b="0" i="0" dirty="0"/>
            <a:t>The process of creating nano-emulsions involves using high-pressure homogenizers or other mechanical techniques to break down the oil droplets into smaller sizes. This creates a more stable emulsion, as the smaller droplets are less likely to coalesce and separate.</a:t>
          </a:r>
          <a:endParaRPr lang="en-US" dirty="0"/>
        </a:p>
      </dgm:t>
    </dgm:pt>
    <dgm:pt modelId="{0B7F65B4-87A1-44F8-9337-92BE659727AE}" type="parTrans" cxnId="{BD0E9045-9AF6-4A86-BFEF-81CD4442D7C6}">
      <dgm:prSet/>
      <dgm:spPr/>
      <dgm:t>
        <a:bodyPr/>
        <a:lstStyle/>
        <a:p>
          <a:endParaRPr lang="en-US"/>
        </a:p>
      </dgm:t>
    </dgm:pt>
    <dgm:pt modelId="{0374281B-147D-4792-BF18-D38811812067}" type="sibTrans" cxnId="{BD0E9045-9AF6-4A86-BFEF-81CD4442D7C6}">
      <dgm:prSet/>
      <dgm:spPr/>
      <dgm:t>
        <a:bodyPr/>
        <a:lstStyle/>
        <a:p>
          <a:endParaRPr lang="en-US"/>
        </a:p>
      </dgm:t>
    </dgm:pt>
    <dgm:pt modelId="{AA0C628D-E856-40E6-AF8D-9DBFD23E99A5}">
      <dgm:prSet/>
      <dgm:spPr/>
      <dgm:t>
        <a:bodyPr/>
        <a:lstStyle/>
        <a:p>
          <a:r>
            <a:rPr lang="en-US" b="0" i="0"/>
            <a:t>Nano-emulsion technology has many potential applications in various industries, such as pharmaceuticals, cosmetics, food, and beverage. In the pharmaceutical industry, nano-emulsions can be used to improve drug delivery and bioavailability. In the food and beverage industry, they can be used to create clear beverages and to improve the stability and flavor of food products.</a:t>
          </a:r>
          <a:endParaRPr lang="en-US"/>
        </a:p>
      </dgm:t>
    </dgm:pt>
    <dgm:pt modelId="{042954AC-9935-46BA-A0D4-CA00585650F3}" type="parTrans" cxnId="{31DBED97-9D79-4050-883E-B9588F163570}">
      <dgm:prSet/>
      <dgm:spPr/>
      <dgm:t>
        <a:bodyPr/>
        <a:lstStyle/>
        <a:p>
          <a:endParaRPr lang="en-US"/>
        </a:p>
      </dgm:t>
    </dgm:pt>
    <dgm:pt modelId="{9645D62A-B3C8-4FB0-999F-35CBA3CC5CEA}" type="sibTrans" cxnId="{31DBED97-9D79-4050-883E-B9588F163570}">
      <dgm:prSet/>
      <dgm:spPr/>
      <dgm:t>
        <a:bodyPr/>
        <a:lstStyle/>
        <a:p>
          <a:endParaRPr lang="en-US"/>
        </a:p>
      </dgm:t>
    </dgm:pt>
    <dgm:pt modelId="{082E6062-B5AF-4FE9-A91D-360C3B86D6E8}" type="pres">
      <dgm:prSet presAssocID="{DC09F5CE-8299-4A98-8D33-4CE826D2ACA5}" presName="vert0" presStyleCnt="0">
        <dgm:presLayoutVars>
          <dgm:dir/>
          <dgm:animOne val="branch"/>
          <dgm:animLvl val="lvl"/>
        </dgm:presLayoutVars>
      </dgm:prSet>
      <dgm:spPr/>
      <dgm:t>
        <a:bodyPr/>
        <a:lstStyle/>
        <a:p>
          <a:endParaRPr lang="en-US"/>
        </a:p>
      </dgm:t>
    </dgm:pt>
    <dgm:pt modelId="{74B79185-763E-4D0D-9E69-849CAFA7C157}" type="pres">
      <dgm:prSet presAssocID="{F4EBE966-409D-4BFE-BCFF-9777067B46AE}" presName="thickLine" presStyleLbl="alignNode1" presStyleIdx="0" presStyleCnt="3"/>
      <dgm:spPr/>
    </dgm:pt>
    <dgm:pt modelId="{824177BB-C3CE-4B4E-B428-D1AA16F42BD4}" type="pres">
      <dgm:prSet presAssocID="{F4EBE966-409D-4BFE-BCFF-9777067B46AE}" presName="horz1" presStyleCnt="0"/>
      <dgm:spPr/>
    </dgm:pt>
    <dgm:pt modelId="{35438549-4011-4236-BE83-42FBB96D7047}" type="pres">
      <dgm:prSet presAssocID="{F4EBE966-409D-4BFE-BCFF-9777067B46AE}" presName="tx1" presStyleLbl="revTx" presStyleIdx="0" presStyleCnt="3"/>
      <dgm:spPr/>
      <dgm:t>
        <a:bodyPr/>
        <a:lstStyle/>
        <a:p>
          <a:endParaRPr lang="en-US"/>
        </a:p>
      </dgm:t>
    </dgm:pt>
    <dgm:pt modelId="{563EF129-FE30-4C08-B1E8-AF6113914452}" type="pres">
      <dgm:prSet presAssocID="{F4EBE966-409D-4BFE-BCFF-9777067B46AE}" presName="vert1" presStyleCnt="0"/>
      <dgm:spPr/>
    </dgm:pt>
    <dgm:pt modelId="{BF80E922-8214-462D-A8F1-D10AAF8103D6}" type="pres">
      <dgm:prSet presAssocID="{B2028D57-3E22-4714-9342-132E6477EB29}" presName="thickLine" presStyleLbl="alignNode1" presStyleIdx="1" presStyleCnt="3"/>
      <dgm:spPr/>
    </dgm:pt>
    <dgm:pt modelId="{E8F63D71-C2B6-410C-8DF9-1EAE78893148}" type="pres">
      <dgm:prSet presAssocID="{B2028D57-3E22-4714-9342-132E6477EB29}" presName="horz1" presStyleCnt="0"/>
      <dgm:spPr/>
    </dgm:pt>
    <dgm:pt modelId="{AEABDBDB-93AD-40EA-A393-40C818575F1B}" type="pres">
      <dgm:prSet presAssocID="{B2028D57-3E22-4714-9342-132E6477EB29}" presName="tx1" presStyleLbl="revTx" presStyleIdx="1" presStyleCnt="3"/>
      <dgm:spPr/>
      <dgm:t>
        <a:bodyPr/>
        <a:lstStyle/>
        <a:p>
          <a:endParaRPr lang="en-US"/>
        </a:p>
      </dgm:t>
    </dgm:pt>
    <dgm:pt modelId="{11A39CCD-8B9A-46F8-887B-94A6DAA25E3C}" type="pres">
      <dgm:prSet presAssocID="{B2028D57-3E22-4714-9342-132E6477EB29}" presName="vert1" presStyleCnt="0"/>
      <dgm:spPr/>
    </dgm:pt>
    <dgm:pt modelId="{C876B6FE-2BAD-40EB-9F11-A1C72686A0D0}" type="pres">
      <dgm:prSet presAssocID="{AA0C628D-E856-40E6-AF8D-9DBFD23E99A5}" presName="thickLine" presStyleLbl="alignNode1" presStyleIdx="2" presStyleCnt="3"/>
      <dgm:spPr/>
    </dgm:pt>
    <dgm:pt modelId="{1B06CDFE-4DE8-4813-B2AA-47C48323C008}" type="pres">
      <dgm:prSet presAssocID="{AA0C628D-E856-40E6-AF8D-9DBFD23E99A5}" presName="horz1" presStyleCnt="0"/>
      <dgm:spPr/>
    </dgm:pt>
    <dgm:pt modelId="{7A4B7807-865C-4C27-8620-3F3DE42962DC}" type="pres">
      <dgm:prSet presAssocID="{AA0C628D-E856-40E6-AF8D-9DBFD23E99A5}" presName="tx1" presStyleLbl="revTx" presStyleIdx="2" presStyleCnt="3"/>
      <dgm:spPr/>
      <dgm:t>
        <a:bodyPr/>
        <a:lstStyle/>
        <a:p>
          <a:endParaRPr lang="en-US"/>
        </a:p>
      </dgm:t>
    </dgm:pt>
    <dgm:pt modelId="{FB8786A8-BA09-4F08-A602-512A39E6007D}" type="pres">
      <dgm:prSet presAssocID="{AA0C628D-E856-40E6-AF8D-9DBFD23E99A5}" presName="vert1" presStyleCnt="0"/>
      <dgm:spPr/>
    </dgm:pt>
  </dgm:ptLst>
  <dgm:cxnLst>
    <dgm:cxn modelId="{FBD6A829-146E-4978-AE4D-7E75BEC5B872}" type="presOf" srcId="{AA0C628D-E856-40E6-AF8D-9DBFD23E99A5}" destId="{7A4B7807-865C-4C27-8620-3F3DE42962DC}" srcOrd="0" destOrd="0" presId="urn:microsoft.com/office/officeart/2008/layout/LinedList"/>
    <dgm:cxn modelId="{1A2FCF42-6611-457C-8AFB-E3D3B701696F}" srcId="{DC09F5CE-8299-4A98-8D33-4CE826D2ACA5}" destId="{F4EBE966-409D-4BFE-BCFF-9777067B46AE}" srcOrd="0" destOrd="0" parTransId="{BCD20532-5229-42A4-A1B1-64FEF613C6F4}" sibTransId="{9789C352-155B-48ED-8E3B-1BE50CA69257}"/>
    <dgm:cxn modelId="{E0701C65-17E4-4237-A273-A2CCF777A9EF}" type="presOf" srcId="{F4EBE966-409D-4BFE-BCFF-9777067B46AE}" destId="{35438549-4011-4236-BE83-42FBB96D7047}" srcOrd="0" destOrd="0" presId="urn:microsoft.com/office/officeart/2008/layout/LinedList"/>
    <dgm:cxn modelId="{5C2E4AB8-1928-4571-B2A1-2B031F61DFEB}" type="presOf" srcId="{DC09F5CE-8299-4A98-8D33-4CE826D2ACA5}" destId="{082E6062-B5AF-4FE9-A91D-360C3B86D6E8}" srcOrd="0" destOrd="0" presId="urn:microsoft.com/office/officeart/2008/layout/LinedList"/>
    <dgm:cxn modelId="{FD751623-C3E5-47F3-B9A0-CD498AADB3EF}" type="presOf" srcId="{B2028D57-3E22-4714-9342-132E6477EB29}" destId="{AEABDBDB-93AD-40EA-A393-40C818575F1B}" srcOrd="0" destOrd="0" presId="urn:microsoft.com/office/officeart/2008/layout/LinedList"/>
    <dgm:cxn modelId="{31DBED97-9D79-4050-883E-B9588F163570}" srcId="{DC09F5CE-8299-4A98-8D33-4CE826D2ACA5}" destId="{AA0C628D-E856-40E6-AF8D-9DBFD23E99A5}" srcOrd="2" destOrd="0" parTransId="{042954AC-9935-46BA-A0D4-CA00585650F3}" sibTransId="{9645D62A-B3C8-4FB0-999F-35CBA3CC5CEA}"/>
    <dgm:cxn modelId="{BD0E9045-9AF6-4A86-BFEF-81CD4442D7C6}" srcId="{DC09F5CE-8299-4A98-8D33-4CE826D2ACA5}" destId="{B2028D57-3E22-4714-9342-132E6477EB29}" srcOrd="1" destOrd="0" parTransId="{0B7F65B4-87A1-44F8-9337-92BE659727AE}" sibTransId="{0374281B-147D-4792-BF18-D38811812067}"/>
    <dgm:cxn modelId="{17277A75-9329-4978-887C-1246C634C1E0}" type="presParOf" srcId="{082E6062-B5AF-4FE9-A91D-360C3B86D6E8}" destId="{74B79185-763E-4D0D-9E69-849CAFA7C157}" srcOrd="0" destOrd="0" presId="urn:microsoft.com/office/officeart/2008/layout/LinedList"/>
    <dgm:cxn modelId="{F212B0BA-D825-460D-871C-5DBD7364EABC}" type="presParOf" srcId="{082E6062-B5AF-4FE9-A91D-360C3B86D6E8}" destId="{824177BB-C3CE-4B4E-B428-D1AA16F42BD4}" srcOrd="1" destOrd="0" presId="urn:microsoft.com/office/officeart/2008/layout/LinedList"/>
    <dgm:cxn modelId="{EFD140AA-727E-4841-BD7B-C2A1EC84677A}" type="presParOf" srcId="{824177BB-C3CE-4B4E-B428-D1AA16F42BD4}" destId="{35438549-4011-4236-BE83-42FBB96D7047}" srcOrd="0" destOrd="0" presId="urn:microsoft.com/office/officeart/2008/layout/LinedList"/>
    <dgm:cxn modelId="{C08BE184-527B-4355-BD12-E60AF3D581AA}" type="presParOf" srcId="{824177BB-C3CE-4B4E-B428-D1AA16F42BD4}" destId="{563EF129-FE30-4C08-B1E8-AF6113914452}" srcOrd="1" destOrd="0" presId="urn:microsoft.com/office/officeart/2008/layout/LinedList"/>
    <dgm:cxn modelId="{0BE3B50D-E5D2-40A8-988E-9DF89E7A3F41}" type="presParOf" srcId="{082E6062-B5AF-4FE9-A91D-360C3B86D6E8}" destId="{BF80E922-8214-462D-A8F1-D10AAF8103D6}" srcOrd="2" destOrd="0" presId="urn:microsoft.com/office/officeart/2008/layout/LinedList"/>
    <dgm:cxn modelId="{83396276-67BF-4491-88EF-D18D38CA08A2}" type="presParOf" srcId="{082E6062-B5AF-4FE9-A91D-360C3B86D6E8}" destId="{E8F63D71-C2B6-410C-8DF9-1EAE78893148}" srcOrd="3" destOrd="0" presId="urn:microsoft.com/office/officeart/2008/layout/LinedList"/>
    <dgm:cxn modelId="{4A5541C5-9893-4A4E-AE9C-CA1236994A0B}" type="presParOf" srcId="{E8F63D71-C2B6-410C-8DF9-1EAE78893148}" destId="{AEABDBDB-93AD-40EA-A393-40C818575F1B}" srcOrd="0" destOrd="0" presId="urn:microsoft.com/office/officeart/2008/layout/LinedList"/>
    <dgm:cxn modelId="{6558722C-F1F4-40E9-8F0D-3E85EDFF1328}" type="presParOf" srcId="{E8F63D71-C2B6-410C-8DF9-1EAE78893148}" destId="{11A39CCD-8B9A-46F8-887B-94A6DAA25E3C}" srcOrd="1" destOrd="0" presId="urn:microsoft.com/office/officeart/2008/layout/LinedList"/>
    <dgm:cxn modelId="{2B3D3621-2F3C-49F8-91C8-941107969CD9}" type="presParOf" srcId="{082E6062-B5AF-4FE9-A91D-360C3B86D6E8}" destId="{C876B6FE-2BAD-40EB-9F11-A1C72686A0D0}" srcOrd="4" destOrd="0" presId="urn:microsoft.com/office/officeart/2008/layout/LinedList"/>
    <dgm:cxn modelId="{1F4C7F84-A9AF-4B73-87A2-27E33EFA4EEC}" type="presParOf" srcId="{082E6062-B5AF-4FE9-A91D-360C3B86D6E8}" destId="{1B06CDFE-4DE8-4813-B2AA-47C48323C008}" srcOrd="5" destOrd="0" presId="urn:microsoft.com/office/officeart/2008/layout/LinedList"/>
    <dgm:cxn modelId="{1AE78D6E-ACAB-4FF9-8329-5CDDDCBBB9A2}" type="presParOf" srcId="{1B06CDFE-4DE8-4813-B2AA-47C48323C008}" destId="{7A4B7807-865C-4C27-8620-3F3DE42962DC}" srcOrd="0" destOrd="0" presId="urn:microsoft.com/office/officeart/2008/layout/LinedList"/>
    <dgm:cxn modelId="{0D86EBAA-D87A-49CA-986B-32102D201F87}" type="presParOf" srcId="{1B06CDFE-4DE8-4813-B2AA-47C48323C008}" destId="{FB8786A8-BA09-4F08-A602-512A39E600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79185-763E-4D0D-9E69-849CAFA7C157}">
      <dsp:nvSpPr>
        <dsp:cNvPr id="0" name=""/>
        <dsp:cNvSpPr/>
      </dsp:nvSpPr>
      <dsp:spPr>
        <a:xfrm>
          <a:off x="0" y="2703"/>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38549-4011-4236-BE83-42FBB96D7047}">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i="0" kern="1200" dirty="0"/>
            <a:t>Nano-emulsion technology refers to a process of creating stable emulsions with droplets that are typically less than 100 nanometers in size. Emulsions are mixtures of two immiscible liquids, such as oil and water, that are stabilized with the help of an emulsifier. Nano-emulsions have several unique properties, including increased stability, improved transparency, enhanced bioavailability, and increased absorption rates.</a:t>
          </a:r>
          <a:endParaRPr lang="en-US" sz="1800" kern="1200" dirty="0"/>
        </a:p>
      </dsp:txBody>
      <dsp:txXfrm>
        <a:off x="0" y="2703"/>
        <a:ext cx="6900512" cy="1843578"/>
      </dsp:txXfrm>
    </dsp:sp>
    <dsp:sp modelId="{BF80E922-8214-462D-A8F1-D10AAF8103D6}">
      <dsp:nvSpPr>
        <dsp:cNvPr id="0" name=""/>
        <dsp:cNvSpPr/>
      </dsp:nvSpPr>
      <dsp:spPr>
        <a:xfrm>
          <a:off x="0" y="1846281"/>
          <a:ext cx="6900512"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BDBDB-93AD-40EA-A393-40C818575F1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i="0" kern="1200" dirty="0"/>
            <a:t>The process of creating nano-emulsions involves using high-pressure homogenizers or other mechanical techniques to break down the oil droplets into smaller sizes. This creates a more stable emulsion, as the smaller droplets are less likely to coalesce and separate.</a:t>
          </a:r>
          <a:endParaRPr lang="en-US" sz="1800" kern="1200" dirty="0"/>
        </a:p>
      </dsp:txBody>
      <dsp:txXfrm>
        <a:off x="0" y="1846281"/>
        <a:ext cx="6900512" cy="1843578"/>
      </dsp:txXfrm>
    </dsp:sp>
    <dsp:sp modelId="{C876B6FE-2BAD-40EB-9F11-A1C72686A0D0}">
      <dsp:nvSpPr>
        <dsp:cNvPr id="0" name=""/>
        <dsp:cNvSpPr/>
      </dsp:nvSpPr>
      <dsp:spPr>
        <a:xfrm>
          <a:off x="0" y="3689859"/>
          <a:ext cx="6900512"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B7807-865C-4C27-8620-3F3DE42962D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0" i="0" kern="1200"/>
            <a:t>Nano-emulsion technology has many potential applications in various industries, such as pharmaceuticals, cosmetics, food, and beverage. In the pharmaceutical industry, nano-emulsions can be used to improve drug delivery and bioavailability. In the food and beverage industry, they can be used to create clear beverages and to improve the stability and flavor of food products.</a:t>
          </a:r>
          <a:endParaRPr lang="en-US" sz="1800" kern="120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2034E-33A3-B3F1-AB10-6AC9461ED6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4D1AABC-F97D-217A-00D8-5FF54211D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4D7D93-C521-98AD-FC24-385D2DADFBBA}"/>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5" name="Footer Placeholder 4">
            <a:extLst>
              <a:ext uri="{FF2B5EF4-FFF2-40B4-BE49-F238E27FC236}">
                <a16:creationId xmlns:a16="http://schemas.microsoft.com/office/drawing/2014/main" xmlns="" id="{09B75A02-72ED-E64E-B4E0-2CEBCDD22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1B3CC3-D514-21E9-6298-371C04FDC3EC}"/>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3050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C91ECC-DC10-78E8-303B-7192A5AFBA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AC0920C-9A77-8050-B8DB-CC051598F2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87C558-7A37-7156-B87F-504E239FDBA3}"/>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5" name="Footer Placeholder 4">
            <a:extLst>
              <a:ext uri="{FF2B5EF4-FFF2-40B4-BE49-F238E27FC236}">
                <a16:creationId xmlns:a16="http://schemas.microsoft.com/office/drawing/2014/main" xmlns="" id="{DA1CE5EF-2DBF-6E80-B89C-CC87157D7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F21F63-5064-C553-9C3C-8463CB7FD6D4}"/>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89039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418D71C-62ED-9E12-575B-50B358A2ED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C3BB026-1BC8-56B9-4C9F-D21FF34BBA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FC5988-5D2D-B38D-0D58-AC369FA80118}"/>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5" name="Footer Placeholder 4">
            <a:extLst>
              <a:ext uri="{FF2B5EF4-FFF2-40B4-BE49-F238E27FC236}">
                <a16:creationId xmlns:a16="http://schemas.microsoft.com/office/drawing/2014/main" xmlns="" id="{E83D5C4E-2906-54B1-7E36-D123B8B53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4ADB4-B377-5CBC-7DCF-6291730B84DF}"/>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164288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D81BE-757D-F4C9-DB05-9A05A85C1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D16026-BB91-872C-C248-C3531B9ABB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FA5F06-E1F7-B51A-048D-78F86DE1C31B}"/>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5" name="Footer Placeholder 4">
            <a:extLst>
              <a:ext uri="{FF2B5EF4-FFF2-40B4-BE49-F238E27FC236}">
                <a16:creationId xmlns:a16="http://schemas.microsoft.com/office/drawing/2014/main" xmlns="" id="{E672B0E1-33E9-3F54-DED1-81D135567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B74AEE-98CA-B012-57D4-A030468C9F5D}"/>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4201820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30E3D-5A2A-1370-1D65-9006DC427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1AF471-767F-C944-CCD7-98EB4037DD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9D440BB-FAC5-189A-110D-49240E646DF7}"/>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5" name="Footer Placeholder 4">
            <a:extLst>
              <a:ext uri="{FF2B5EF4-FFF2-40B4-BE49-F238E27FC236}">
                <a16:creationId xmlns:a16="http://schemas.microsoft.com/office/drawing/2014/main" xmlns="" id="{2DE22FD4-F49F-B0B9-CDC9-C031CEF1D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0EC0E5-DC34-4953-23D1-02E0F0FBE448}"/>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133057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505C0-C819-3608-D87A-4F1430D18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2BFAE09-145F-75DC-1D95-0FA3BEBADD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E3E870F-E84A-A72A-460D-9454014ECE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64F8828-320F-D68C-EF2D-EBCAF40DB341}"/>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6" name="Footer Placeholder 5">
            <a:extLst>
              <a:ext uri="{FF2B5EF4-FFF2-40B4-BE49-F238E27FC236}">
                <a16:creationId xmlns:a16="http://schemas.microsoft.com/office/drawing/2014/main" xmlns="" id="{3DBB0F02-AC29-3B4C-1938-D5F082FDFF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509622-0349-E514-DE5D-114CA1837EBA}"/>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338960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6DCE9-9774-E476-63CD-B699E22D37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1E49EB-B073-473D-C62F-A81B0F1E1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ACB8FA0-B731-1FD1-F3B7-EB5896E366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843F62-577B-7437-4932-7199787E3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FC43397-7972-2472-1D32-F31DD1369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9BFC067-3071-D49D-DF1E-35BC3C515D03}"/>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8" name="Footer Placeholder 7">
            <a:extLst>
              <a:ext uri="{FF2B5EF4-FFF2-40B4-BE49-F238E27FC236}">
                <a16:creationId xmlns:a16="http://schemas.microsoft.com/office/drawing/2014/main" xmlns="" id="{DB6C14E2-5688-69E3-70A5-66F53891D8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2F2948E-CCBC-5555-4FF3-8BEB141B3A05}"/>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20524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C0E588-CA91-4D40-14C2-1A77F7E9A5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F8439A-E4C2-F2AC-BD90-E01204E1456C}"/>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4" name="Footer Placeholder 3">
            <a:extLst>
              <a:ext uri="{FF2B5EF4-FFF2-40B4-BE49-F238E27FC236}">
                <a16:creationId xmlns:a16="http://schemas.microsoft.com/office/drawing/2014/main" xmlns="" id="{D41AAF69-BD6A-8542-8EFA-AA4360DC24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5A3EF75-9F95-087C-D5C3-F7702CECC347}"/>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344445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BA882D-877E-8487-0CB5-EECF6EFE14CE}"/>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3" name="Footer Placeholder 2">
            <a:extLst>
              <a:ext uri="{FF2B5EF4-FFF2-40B4-BE49-F238E27FC236}">
                <a16:creationId xmlns:a16="http://schemas.microsoft.com/office/drawing/2014/main" xmlns="" id="{89FA4714-676A-85FE-81F3-4259FCB125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60E4A4E-8D98-E094-FA36-11138C59214C}"/>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379709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5361C-0D47-6804-65AC-998C672D5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FDD3FEE-413C-E3E3-D890-D068DF9412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FD3C4C-B03F-DBF0-E196-5058D0FF5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A56926-9F19-4321-8947-12D5EF993245}"/>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6" name="Footer Placeholder 5">
            <a:extLst>
              <a:ext uri="{FF2B5EF4-FFF2-40B4-BE49-F238E27FC236}">
                <a16:creationId xmlns:a16="http://schemas.microsoft.com/office/drawing/2014/main" xmlns="" id="{774D372C-0F34-B1C9-CB77-5E31747409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460307-1DD5-F06A-7A78-E153D55232EC}"/>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2268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4A0B1-947F-5380-B9EF-5CDCAD1BE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B30378-2AE2-6D35-505F-AB1B44C61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8B7763-D13A-F0E5-8879-1D246254D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FD088DA-9D22-2C16-9EFD-272F76542658}"/>
              </a:ext>
            </a:extLst>
          </p:cNvPr>
          <p:cNvSpPr>
            <a:spLocks noGrp="1"/>
          </p:cNvSpPr>
          <p:nvPr>
            <p:ph type="dt" sz="half" idx="10"/>
          </p:nvPr>
        </p:nvSpPr>
        <p:spPr/>
        <p:txBody>
          <a:bodyPr/>
          <a:lstStyle/>
          <a:p>
            <a:fld id="{F5C84979-21AF-41E9-B7A6-1FC18CB1A125}" type="datetimeFigureOut">
              <a:rPr lang="en-US" smtClean="0"/>
              <a:t>3/27/2023</a:t>
            </a:fld>
            <a:endParaRPr lang="en-US"/>
          </a:p>
        </p:txBody>
      </p:sp>
      <p:sp>
        <p:nvSpPr>
          <p:cNvPr id="6" name="Footer Placeholder 5">
            <a:extLst>
              <a:ext uri="{FF2B5EF4-FFF2-40B4-BE49-F238E27FC236}">
                <a16:creationId xmlns:a16="http://schemas.microsoft.com/office/drawing/2014/main" xmlns="" id="{F5AED3A4-C960-1C8C-7FC8-645862C18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C7FF6C-444F-1380-B4F0-607EDE8874BB}"/>
              </a:ext>
            </a:extLst>
          </p:cNvPr>
          <p:cNvSpPr>
            <a:spLocks noGrp="1"/>
          </p:cNvSpPr>
          <p:nvPr>
            <p:ph type="sldNum" sz="quarter" idx="12"/>
          </p:nvPr>
        </p:nvSpPr>
        <p:spPr/>
        <p:txBody>
          <a:bodyPr/>
          <a:lstStyle/>
          <a:p>
            <a:fld id="{D66140AC-B2DF-4CEB-9262-6B3CCAF0741C}" type="slidenum">
              <a:rPr lang="en-US" smtClean="0"/>
              <a:t>‹#›</a:t>
            </a:fld>
            <a:endParaRPr lang="en-US"/>
          </a:p>
        </p:txBody>
      </p:sp>
    </p:spTree>
    <p:extLst>
      <p:ext uri="{BB962C8B-B14F-4D97-AF65-F5344CB8AC3E}">
        <p14:creationId xmlns:p14="http://schemas.microsoft.com/office/powerpoint/2010/main" val="221171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A83E6FD-51A9-C01A-2571-6AB71FF4D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18D3102-CAF0-BF80-CA27-6138243D07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734582-D0F2-D6CF-0FB6-CE4E12CA31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84979-21AF-41E9-B7A6-1FC18CB1A125}" type="datetimeFigureOut">
              <a:rPr lang="en-US" smtClean="0"/>
              <a:t>3/27/2023</a:t>
            </a:fld>
            <a:endParaRPr lang="en-US"/>
          </a:p>
        </p:txBody>
      </p:sp>
      <p:sp>
        <p:nvSpPr>
          <p:cNvPr id="5" name="Footer Placeholder 4">
            <a:extLst>
              <a:ext uri="{FF2B5EF4-FFF2-40B4-BE49-F238E27FC236}">
                <a16:creationId xmlns:a16="http://schemas.microsoft.com/office/drawing/2014/main" xmlns="" id="{51970774-5A16-9C95-F8A9-A96C5DB1B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916C442-4D2D-A032-FB7D-8CB948542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140AC-B2DF-4CEB-9262-6B3CCAF0741C}" type="slidenum">
              <a:rPr lang="en-US" smtClean="0"/>
              <a:t>‹#›</a:t>
            </a:fld>
            <a:endParaRPr lang="en-US"/>
          </a:p>
        </p:txBody>
      </p:sp>
    </p:spTree>
    <p:extLst>
      <p:ext uri="{BB962C8B-B14F-4D97-AF65-F5344CB8AC3E}">
        <p14:creationId xmlns:p14="http://schemas.microsoft.com/office/powerpoint/2010/main" val="40954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hyperlink" Target="https://www.ncbi.nlm.nih.gov/pmc/articles/PMC4678981/" TargetMode="External"/><Relationship Id="rId3" Type="http://schemas.openxmlformats.org/officeDocument/2006/relationships/hyperlink" Target="https://www.sciencedirect.com/science/article/pii/S0268005X22001217" TargetMode="External"/><Relationship Id="rId7" Type="http://schemas.openxmlformats.org/officeDocument/2006/relationships/hyperlink" Target="https://www.researchgate.net/publication/351850712_Employing_Nanoemulsions_in_Food_Packaging_Shelf_Life_Enhancement" TargetMode="External"/><Relationship Id="rId2" Type="http://schemas.openxmlformats.org/officeDocument/2006/relationships/hyperlink" Target="https://www.sciencedirect.com/science/article/abs/pii/S0308814618301481" TargetMode="External"/><Relationship Id="rId1" Type="http://schemas.openxmlformats.org/officeDocument/2006/relationships/slideLayout" Target="../slideLayouts/slideLayout6.xml"/><Relationship Id="rId6" Type="http://schemas.openxmlformats.org/officeDocument/2006/relationships/hyperlink" Target="https://link.springer.com/article/10.1007/s12393-021-09282-z" TargetMode="External"/><Relationship Id="rId5" Type="http://schemas.openxmlformats.org/officeDocument/2006/relationships/hyperlink" Target="https://scialert.net/abstract/?doi=ajft.2016.54.62" TargetMode="External"/><Relationship Id="rId4" Type="http://schemas.openxmlformats.org/officeDocument/2006/relationships/hyperlink" Target="https://www.mdpi.com/2304-8158/11/16/253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8DB9CD9-59B1-4D73-BC4C-98796A48EF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8874A6A9-41FF-4E33-AFA8-F9F81436A5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721D730E-1F97-4071-B143-B05E6D2599B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xmlns="" id="{B3849C6A-9EE5-4604-8EAE-DD4796B79D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xmlns="" id="{308677BE-069B-4A4D-8732-E26B6EF567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xmlns="" id="{9A9A575B-DD07-4388-963B-0AF3FDDCF3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xmlns="" id="{D55285E4-21EB-4EC1-AB8E-36E881E899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xmlns="" id="{6A0C77B5-3FAA-4D4F-9555-89D7516088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xmlns="" id="{5F0C96D1-A8B7-4C8E-9997-D823FD1591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xmlns="" id="{DA46556D-445B-4CD0-87A0-02A30BD1B1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xmlns="" id="{8AEB39F4-7F40-79E5-DB8A-B68AD0A31066}"/>
              </a:ext>
            </a:extLst>
          </p:cNvPr>
          <p:cNvSpPr>
            <a:spLocks noGrp="1"/>
          </p:cNvSpPr>
          <p:nvPr>
            <p:ph type="ctrTitle"/>
          </p:nvPr>
        </p:nvSpPr>
        <p:spPr>
          <a:xfrm>
            <a:off x="3215729" y="1764407"/>
            <a:ext cx="5760846" cy="2310312"/>
          </a:xfrm>
        </p:spPr>
        <p:txBody>
          <a:bodyPr>
            <a:normAutofit/>
          </a:bodyPr>
          <a:lstStyle/>
          <a:p>
            <a:r>
              <a:rPr lang="en-US" sz="5200">
                <a:solidFill>
                  <a:schemeClr val="tx2"/>
                </a:solidFill>
              </a:rPr>
              <a:t>NANOEMULSION </a:t>
            </a:r>
            <a:r>
              <a:rPr lang="en-US" sz="5200" smtClean="0">
                <a:solidFill>
                  <a:schemeClr val="tx2"/>
                </a:solidFill>
              </a:rPr>
              <a:t>and NANOTECHNOLOGY</a:t>
            </a:r>
            <a:endParaRPr lang="en-US" sz="5200" dirty="0">
              <a:solidFill>
                <a:schemeClr val="tx2"/>
              </a:solidFill>
            </a:endParaRPr>
          </a:p>
        </p:txBody>
      </p:sp>
      <p:sp>
        <p:nvSpPr>
          <p:cNvPr id="3" name="Subtitle 2">
            <a:extLst>
              <a:ext uri="{FF2B5EF4-FFF2-40B4-BE49-F238E27FC236}">
                <a16:creationId xmlns:a16="http://schemas.microsoft.com/office/drawing/2014/main" xmlns="" id="{5A42C39C-202E-BA97-B824-53A5B05A837D}"/>
              </a:ext>
            </a:extLst>
          </p:cNvPr>
          <p:cNvSpPr>
            <a:spLocks noGrp="1"/>
          </p:cNvSpPr>
          <p:nvPr>
            <p:ph type="subTitle" idx="1"/>
          </p:nvPr>
        </p:nvSpPr>
        <p:spPr>
          <a:xfrm>
            <a:off x="3215729" y="4165152"/>
            <a:ext cx="5760846" cy="682079"/>
          </a:xfrm>
        </p:spPr>
        <p:txBody>
          <a:bodyPr>
            <a:normAutofit/>
          </a:bodyPr>
          <a:lstStyle/>
          <a:p>
            <a:r>
              <a:rPr lang="en-US" sz="1500">
                <a:solidFill>
                  <a:schemeClr val="tx2"/>
                </a:solidFill>
              </a:rPr>
              <a:t>DR. ASIF AHMAD</a:t>
            </a:r>
          </a:p>
          <a:p>
            <a:r>
              <a:rPr lang="en-US" sz="1500">
                <a:solidFill>
                  <a:schemeClr val="tx2"/>
                </a:solidFill>
              </a:rPr>
              <a:t>FT-722</a:t>
            </a:r>
          </a:p>
        </p:txBody>
      </p:sp>
    </p:spTree>
    <p:extLst>
      <p:ext uri="{BB962C8B-B14F-4D97-AF65-F5344CB8AC3E}">
        <p14:creationId xmlns:p14="http://schemas.microsoft.com/office/powerpoint/2010/main" val="3717514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CC4A4C-0A03-518A-12D4-F07B54F897DE}"/>
              </a:ext>
            </a:extLst>
          </p:cNvPr>
          <p:cNvSpPr txBox="1"/>
          <p:nvPr/>
        </p:nvSpPr>
        <p:spPr>
          <a:xfrm>
            <a:off x="622852" y="1577008"/>
            <a:ext cx="10548730" cy="4893647"/>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282828"/>
                </a:solidFill>
                <a:effectLst/>
              </a:rPr>
              <a:t>The commonly used liquids to form emulsion are water and oil. The oil droplets dispersed in an aqueous phase are known as oil-in-water (o/w) emulsions. </a:t>
            </a:r>
          </a:p>
          <a:p>
            <a:pPr marL="342900" indent="-342900" algn="just">
              <a:buFont typeface="Arial" panose="020B0604020202020204" pitchFamily="34" charset="0"/>
              <a:buChar char="•"/>
            </a:pPr>
            <a:r>
              <a:rPr lang="en-US" sz="2400" b="0" i="0" dirty="0">
                <a:solidFill>
                  <a:srgbClr val="282828"/>
                </a:solidFill>
                <a:effectLst/>
              </a:rPr>
              <a:t>These emulsion systems can be used for the delivery of hydrophobic active substances. The water droplets dispersed in oil are called the water-in-oil (w/o) emulsions and are used for the delivery of hydrophilic compounds.</a:t>
            </a:r>
          </a:p>
          <a:p>
            <a:pPr marL="342900" indent="-342900" algn="just">
              <a:buFont typeface="Arial" panose="020B0604020202020204" pitchFamily="34" charset="0"/>
              <a:buChar char="•"/>
            </a:pPr>
            <a:r>
              <a:rPr lang="en-US" sz="2400" b="0" i="0" dirty="0">
                <a:solidFill>
                  <a:srgbClr val="282828"/>
                </a:solidFill>
                <a:effectLst/>
              </a:rPr>
              <a:t> Multiple emulsion systems can also be developed such as the water-in-oil-in-water (w/o/w) and oil-in-water-in-oil (o/w/o) emulsions. </a:t>
            </a:r>
          </a:p>
          <a:p>
            <a:pPr marL="342900" indent="-342900" algn="just">
              <a:buFont typeface="Arial" panose="020B0604020202020204" pitchFamily="34" charset="0"/>
              <a:buChar char="•"/>
            </a:pPr>
            <a:r>
              <a:rPr lang="en-US" sz="2400" b="0" i="0" dirty="0">
                <a:solidFill>
                  <a:srgbClr val="282828"/>
                </a:solidFill>
                <a:effectLst/>
              </a:rPr>
              <a:t>The w/o/w emulsions are made of large oil droplets, containing water droplets dispersed in an aqueous phase. </a:t>
            </a:r>
          </a:p>
          <a:p>
            <a:pPr marL="342900" indent="-342900" algn="just">
              <a:buFont typeface="Arial" panose="020B0604020202020204" pitchFamily="34" charset="0"/>
              <a:buChar char="•"/>
            </a:pPr>
            <a:r>
              <a:rPr lang="en-US" sz="2400" b="0" i="0" dirty="0">
                <a:solidFill>
                  <a:srgbClr val="282828"/>
                </a:solidFill>
                <a:effectLst/>
              </a:rPr>
              <a:t>Whereas, in o/w/o emulsion system, water droplets containing oil droplets are dispersed in an oil phase. </a:t>
            </a:r>
          </a:p>
          <a:p>
            <a:pPr marL="342900" indent="-342900" algn="just">
              <a:buFont typeface="Arial" panose="020B0604020202020204" pitchFamily="34" charset="0"/>
              <a:buChar char="•"/>
            </a:pPr>
            <a:r>
              <a:rPr lang="en-US" sz="2400" b="0" i="0" dirty="0" err="1">
                <a:solidFill>
                  <a:srgbClr val="282828"/>
                </a:solidFill>
                <a:effectLst/>
              </a:rPr>
              <a:t>Bicontinuous</a:t>
            </a:r>
            <a:r>
              <a:rPr lang="en-US" sz="2400" b="0" i="0" dirty="0">
                <a:solidFill>
                  <a:srgbClr val="282828"/>
                </a:solidFill>
                <a:effectLst/>
              </a:rPr>
              <a:t> </a:t>
            </a:r>
            <a:r>
              <a:rPr lang="en-US" sz="2400" b="0" i="0" dirty="0" err="1">
                <a:solidFill>
                  <a:srgbClr val="282828"/>
                </a:solidFill>
                <a:effectLst/>
              </a:rPr>
              <a:t>nanoemulsion</a:t>
            </a:r>
            <a:r>
              <a:rPr lang="en-US" sz="2400" b="0" i="0" dirty="0">
                <a:solidFill>
                  <a:srgbClr val="282828"/>
                </a:solidFill>
                <a:effectLst/>
              </a:rPr>
              <a:t> contains microdomains of oil and water—</a:t>
            </a:r>
            <a:r>
              <a:rPr lang="en-US" sz="2400" b="0" i="0" dirty="0" err="1">
                <a:solidFill>
                  <a:srgbClr val="282828"/>
                </a:solidFill>
                <a:effectLst/>
              </a:rPr>
              <a:t>interdispersed</a:t>
            </a:r>
            <a:r>
              <a:rPr lang="en-US" sz="2400" b="0" i="0" dirty="0">
                <a:solidFill>
                  <a:srgbClr val="282828"/>
                </a:solidFill>
                <a:effectLst/>
              </a:rPr>
              <a:t> within the system</a:t>
            </a:r>
            <a:endParaRPr lang="en-US" sz="2400" dirty="0"/>
          </a:p>
        </p:txBody>
      </p:sp>
      <p:sp>
        <p:nvSpPr>
          <p:cNvPr id="4" name="TextBox 3">
            <a:extLst>
              <a:ext uri="{FF2B5EF4-FFF2-40B4-BE49-F238E27FC236}">
                <a16:creationId xmlns:a16="http://schemas.microsoft.com/office/drawing/2014/main" xmlns="" id="{61C785BE-1FA1-3441-E01C-B6DEA6D7C1A0}"/>
              </a:ext>
            </a:extLst>
          </p:cNvPr>
          <p:cNvSpPr txBox="1"/>
          <p:nvPr/>
        </p:nvSpPr>
        <p:spPr>
          <a:xfrm>
            <a:off x="788504" y="742122"/>
            <a:ext cx="10614991" cy="584775"/>
          </a:xfrm>
          <a:prstGeom prst="rect">
            <a:avLst/>
          </a:prstGeom>
          <a:noFill/>
        </p:spPr>
        <p:txBody>
          <a:bodyPr wrap="square" rtlCol="0">
            <a:spAutoFit/>
          </a:bodyPr>
          <a:lstStyle/>
          <a:p>
            <a:r>
              <a:rPr lang="en-US" sz="3200" b="1" dirty="0"/>
              <a:t>COMMONLY USED FORMS</a:t>
            </a:r>
            <a:endParaRPr lang="en-US" sz="2800" b="1" dirty="0"/>
          </a:p>
        </p:txBody>
      </p:sp>
    </p:spTree>
    <p:extLst>
      <p:ext uri="{BB962C8B-B14F-4D97-AF65-F5344CB8AC3E}">
        <p14:creationId xmlns:p14="http://schemas.microsoft.com/office/powerpoint/2010/main" val="124926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3AA5A-92AC-DF85-3EBC-73C7DB984AE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8780E29-3D67-F881-B4D6-7A699A0B19F3}"/>
              </a:ext>
            </a:extLst>
          </p:cNvPr>
          <p:cNvPicPr>
            <a:picLocks noChangeAspect="1"/>
          </p:cNvPicPr>
          <p:nvPr/>
        </p:nvPicPr>
        <p:blipFill>
          <a:blip r:embed="rId2"/>
          <a:stretch>
            <a:fillRect/>
          </a:stretch>
        </p:blipFill>
        <p:spPr>
          <a:xfrm>
            <a:off x="652462" y="2621446"/>
            <a:ext cx="10887075" cy="2781300"/>
          </a:xfrm>
          <a:prstGeom prst="rect">
            <a:avLst/>
          </a:prstGeom>
        </p:spPr>
      </p:pic>
    </p:spTree>
    <p:extLst>
      <p:ext uri="{BB962C8B-B14F-4D97-AF65-F5344CB8AC3E}">
        <p14:creationId xmlns:p14="http://schemas.microsoft.com/office/powerpoint/2010/main" val="224787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68D86-24CD-E59B-7A21-CC70C78690D6}"/>
              </a:ext>
            </a:extLst>
          </p:cNvPr>
          <p:cNvSpPr>
            <a:spLocks noGrp="1"/>
          </p:cNvSpPr>
          <p:nvPr>
            <p:ph type="title"/>
          </p:nvPr>
        </p:nvSpPr>
        <p:spPr/>
        <p:txBody>
          <a:bodyPr/>
          <a:lstStyle/>
          <a:p>
            <a:r>
              <a:rPr lang="en-US" b="1"/>
              <a:t>Preparation of Nanoemulsions</a:t>
            </a:r>
            <a:br>
              <a:rPr lang="en-US" b="1"/>
            </a:br>
            <a:endParaRPr lang="en-US" b="1" dirty="0"/>
          </a:p>
        </p:txBody>
      </p:sp>
      <p:sp>
        <p:nvSpPr>
          <p:cNvPr id="4" name="TextBox 3">
            <a:extLst>
              <a:ext uri="{FF2B5EF4-FFF2-40B4-BE49-F238E27FC236}">
                <a16:creationId xmlns:a16="http://schemas.microsoft.com/office/drawing/2014/main" xmlns="" id="{9ED0D80E-95DB-14AA-E9C0-B3F05E40BD71}"/>
              </a:ext>
            </a:extLst>
          </p:cNvPr>
          <p:cNvSpPr txBox="1"/>
          <p:nvPr/>
        </p:nvSpPr>
        <p:spPr>
          <a:xfrm>
            <a:off x="838199" y="1568956"/>
            <a:ext cx="10515599" cy="3785652"/>
          </a:xfrm>
          <a:prstGeom prst="rect">
            <a:avLst/>
          </a:prstGeom>
          <a:noFill/>
        </p:spPr>
        <p:txBody>
          <a:bodyPr wrap="square">
            <a:spAutoFit/>
          </a:bodyPr>
          <a:lstStyle/>
          <a:p>
            <a:pPr algn="just"/>
            <a:r>
              <a:rPr lang="en-US" sz="2400"/>
              <a:t>The nanoemulsions have numerous droplets which increases the surface area. Therefore, large amount of energy is required to create extra surface. </a:t>
            </a:r>
          </a:p>
          <a:p>
            <a:pPr algn="just"/>
            <a:r>
              <a:rPr lang="en-US" sz="2400"/>
              <a:t>Thus, nanoemulsion formation is not spontaneous and requires energy input. </a:t>
            </a:r>
          </a:p>
          <a:p>
            <a:pPr algn="just"/>
            <a:r>
              <a:rPr lang="en-US" sz="2400"/>
              <a:t>The energy required for the formation of nanoemulsions (ΔG) is estimated by the expression, </a:t>
            </a:r>
          </a:p>
          <a:p>
            <a:pPr algn="ctr"/>
            <a:r>
              <a:rPr lang="en-US" sz="2400"/>
              <a:t>ΔG= ΔAγ-TΔS</a:t>
            </a:r>
          </a:p>
          <a:p>
            <a:pPr algn="just"/>
            <a:r>
              <a:rPr lang="en-US" sz="2400"/>
              <a:t>Where, </a:t>
            </a:r>
          </a:p>
          <a:p>
            <a:pPr algn="just"/>
            <a:r>
              <a:rPr lang="en-US" sz="2400"/>
              <a:t>ΔA is increase in interfacial area</a:t>
            </a:r>
          </a:p>
          <a:p>
            <a:pPr algn="just"/>
            <a:r>
              <a:rPr lang="en-US" sz="2400"/>
              <a:t>γ is surface tension</a:t>
            </a:r>
          </a:p>
          <a:p>
            <a:pPr algn="just"/>
            <a:r>
              <a:rPr lang="en-US" sz="2400"/>
              <a:t>TΔS is the entropy of dispersion</a:t>
            </a:r>
            <a:endParaRPr lang="en-US" sz="2400" dirty="0"/>
          </a:p>
        </p:txBody>
      </p:sp>
    </p:spTree>
    <p:extLst>
      <p:ext uri="{BB962C8B-B14F-4D97-AF65-F5344CB8AC3E}">
        <p14:creationId xmlns:p14="http://schemas.microsoft.com/office/powerpoint/2010/main" val="3444559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E1795-DA84-DBAE-36D1-393481FBAE54}"/>
              </a:ext>
            </a:extLst>
          </p:cNvPr>
          <p:cNvSpPr>
            <a:spLocks noGrp="1"/>
          </p:cNvSpPr>
          <p:nvPr>
            <p:ph type="title"/>
          </p:nvPr>
        </p:nvSpPr>
        <p:spPr>
          <a:xfrm>
            <a:off x="424070" y="325368"/>
            <a:ext cx="10515600" cy="1325563"/>
          </a:xfrm>
        </p:spPr>
        <p:txBody>
          <a:bodyPr/>
          <a:lstStyle/>
          <a:p>
            <a:r>
              <a:rPr lang="en-US" dirty="0"/>
              <a:t>EMERGING TECHNIQUES FOR NANO-EMULSION</a:t>
            </a:r>
          </a:p>
        </p:txBody>
      </p:sp>
      <p:sp>
        <p:nvSpPr>
          <p:cNvPr id="4" name="TextBox 3">
            <a:extLst>
              <a:ext uri="{FF2B5EF4-FFF2-40B4-BE49-F238E27FC236}">
                <a16:creationId xmlns:a16="http://schemas.microsoft.com/office/drawing/2014/main" xmlns="" id="{1BFFB681-6F2E-0003-33D6-010DA185CDDB}"/>
              </a:ext>
            </a:extLst>
          </p:cNvPr>
          <p:cNvSpPr txBox="1"/>
          <p:nvPr/>
        </p:nvSpPr>
        <p:spPr>
          <a:xfrm>
            <a:off x="424070" y="1802295"/>
            <a:ext cx="11396869" cy="4893647"/>
          </a:xfrm>
          <a:prstGeom prst="rect">
            <a:avLst/>
          </a:prstGeom>
          <a:noFill/>
        </p:spPr>
        <p:txBody>
          <a:bodyPr wrap="square">
            <a:spAutoFit/>
          </a:bodyPr>
          <a:lstStyle/>
          <a:p>
            <a:pPr algn="l"/>
            <a:r>
              <a:rPr lang="en-US" sz="2400" b="0" i="0" dirty="0" err="1">
                <a:effectLst/>
                <a:latin typeface="Söhne"/>
              </a:rPr>
              <a:t>Nanoemulsions</a:t>
            </a:r>
            <a:r>
              <a:rPr lang="en-US" sz="2400" b="0" i="0" dirty="0">
                <a:effectLst/>
                <a:latin typeface="Söhne"/>
              </a:rPr>
              <a:t> are stable, transparent or translucent dispersions of oil and water that contain droplets with a diameter of less than 100 nm. They have many applications in various fields, including food, pharmaceuticals, cosmetics, and biotechnology. Here are some of the emerging techniques for preparing </a:t>
            </a:r>
            <a:r>
              <a:rPr lang="en-US" sz="2400" b="0" i="0" dirty="0" err="1">
                <a:effectLst/>
                <a:latin typeface="Söhne"/>
              </a:rPr>
              <a:t>nanoemulsions</a:t>
            </a:r>
            <a:r>
              <a:rPr lang="en-US" sz="2400" b="0" i="0" dirty="0">
                <a:effectLst/>
                <a:latin typeface="Söhne"/>
              </a:rPr>
              <a:t>:</a:t>
            </a:r>
          </a:p>
          <a:p>
            <a:pPr marL="457200" indent="-457200" algn="l">
              <a:buFont typeface="+mj-lt"/>
              <a:buAutoNum type="arabicPeriod"/>
            </a:pPr>
            <a:r>
              <a:rPr lang="en-US" sz="2400" b="1" i="0" dirty="0">
                <a:effectLst/>
                <a:latin typeface="Söhne"/>
              </a:rPr>
              <a:t>High-pressure homogenization</a:t>
            </a:r>
            <a:r>
              <a:rPr lang="en-US" sz="2400" b="0" i="0" dirty="0">
                <a:effectLst/>
                <a:latin typeface="Söhne"/>
              </a:rPr>
              <a:t>: This is a commonly used technique for preparing </a:t>
            </a:r>
            <a:r>
              <a:rPr lang="en-US" sz="2400" b="0" i="0" dirty="0" err="1">
                <a:effectLst/>
                <a:latin typeface="Söhne"/>
              </a:rPr>
              <a:t>nanoemulsions</a:t>
            </a:r>
            <a:r>
              <a:rPr lang="en-US" sz="2400" b="0" i="0" dirty="0">
                <a:effectLst/>
                <a:latin typeface="Söhne"/>
              </a:rPr>
              <a:t>. The method involves the application of high pressure to the emulsion using a homogenizer to break down the droplets into smaller sizes. The homogenization process can be done either at a constant pressure or at a variable pressure.</a:t>
            </a:r>
          </a:p>
          <a:p>
            <a:pPr marL="457200" indent="-457200" algn="l">
              <a:buFont typeface="+mj-lt"/>
              <a:buAutoNum type="arabicPeriod"/>
            </a:pPr>
            <a:r>
              <a:rPr lang="en-US" sz="2400" b="1" i="0" dirty="0" err="1">
                <a:effectLst/>
                <a:latin typeface="Söhne"/>
              </a:rPr>
              <a:t>Microfluidization</a:t>
            </a:r>
            <a:r>
              <a:rPr lang="en-US" sz="2400" b="1" i="0" dirty="0">
                <a:effectLst/>
                <a:latin typeface="Söhne"/>
              </a:rPr>
              <a:t>:</a:t>
            </a:r>
            <a:r>
              <a:rPr lang="en-US" sz="2400" b="0" i="0" dirty="0">
                <a:effectLst/>
                <a:latin typeface="Söhne"/>
              </a:rPr>
              <a:t> This is another popular technique for preparing </a:t>
            </a:r>
            <a:r>
              <a:rPr lang="en-US" sz="2400" b="0" i="0" dirty="0" err="1">
                <a:effectLst/>
                <a:latin typeface="Söhne"/>
              </a:rPr>
              <a:t>nanoemulsions</a:t>
            </a:r>
            <a:r>
              <a:rPr lang="en-US" sz="2400" b="0" i="0" dirty="0">
                <a:effectLst/>
                <a:latin typeface="Söhne"/>
              </a:rPr>
              <a:t>. It involves the use of a high-pressure pump to force the emulsion through a narrow gap or microchannel to break down the droplets into smaller sizes. </a:t>
            </a:r>
            <a:r>
              <a:rPr lang="en-US" sz="2400" b="0" i="0" dirty="0" err="1">
                <a:effectLst/>
                <a:latin typeface="Söhne"/>
              </a:rPr>
              <a:t>Microfluidization</a:t>
            </a:r>
            <a:r>
              <a:rPr lang="en-US" sz="2400" b="0" i="0" dirty="0">
                <a:effectLst/>
                <a:latin typeface="Söhne"/>
              </a:rPr>
              <a:t> can be used for both oil-in-water and water-in-oil emulsions.</a:t>
            </a:r>
          </a:p>
        </p:txBody>
      </p:sp>
    </p:spTree>
    <p:extLst>
      <p:ext uri="{BB962C8B-B14F-4D97-AF65-F5344CB8AC3E}">
        <p14:creationId xmlns:p14="http://schemas.microsoft.com/office/powerpoint/2010/main" val="1524758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743CC-5D76-76DC-927F-6D19346E6BD1}"/>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xmlns="" id="{277E2FF6-46BD-B5DA-EC88-AC1BA9A29B8E}"/>
              </a:ext>
            </a:extLst>
          </p:cNvPr>
          <p:cNvSpPr txBox="1"/>
          <p:nvPr/>
        </p:nvSpPr>
        <p:spPr>
          <a:xfrm>
            <a:off x="493642" y="1796282"/>
            <a:ext cx="11088758" cy="4893647"/>
          </a:xfrm>
          <a:prstGeom prst="rect">
            <a:avLst/>
          </a:prstGeom>
          <a:noFill/>
        </p:spPr>
        <p:txBody>
          <a:bodyPr wrap="square">
            <a:spAutoFit/>
          </a:bodyPr>
          <a:lstStyle/>
          <a:p>
            <a:pPr algn="l"/>
            <a:r>
              <a:rPr lang="en-US" sz="2400" b="0" i="0" dirty="0">
                <a:effectLst/>
                <a:latin typeface="Söhne"/>
              </a:rPr>
              <a:t>3. </a:t>
            </a:r>
            <a:r>
              <a:rPr lang="en-US" sz="2400" b="1" i="0" dirty="0">
                <a:effectLst/>
                <a:latin typeface="Söhne"/>
              </a:rPr>
              <a:t>Phase inversion temperature (PIT) method: </a:t>
            </a:r>
            <a:r>
              <a:rPr lang="en-US" sz="2400" b="0" i="0" dirty="0">
                <a:effectLst/>
                <a:latin typeface="Söhne"/>
              </a:rPr>
              <a:t>This method involves the use of temperature to induce a phase inversion in the emulsion. The emulsion is heated to a temperature above the phase inversion temperature, and then rapidly cooled to induce the formation of nano-sized droplets</a:t>
            </a:r>
            <a:endParaRPr lang="en-US" sz="2400" dirty="0">
              <a:latin typeface="Söhne"/>
            </a:endParaRPr>
          </a:p>
          <a:p>
            <a:pPr algn="l"/>
            <a:r>
              <a:rPr lang="en-US" sz="2400" b="0" i="0" dirty="0">
                <a:effectLst/>
                <a:latin typeface="Söhne"/>
              </a:rPr>
              <a:t>4</a:t>
            </a:r>
            <a:r>
              <a:rPr lang="en-US" sz="2400" b="1" i="0" dirty="0">
                <a:effectLst/>
                <a:latin typeface="Söhne"/>
              </a:rPr>
              <a:t>. Membrane emulsification</a:t>
            </a:r>
            <a:r>
              <a:rPr lang="en-US" sz="2400" b="0" i="0" dirty="0">
                <a:effectLst/>
                <a:latin typeface="Söhne"/>
              </a:rPr>
              <a:t>: This method involves the use of a membrane to form the emulsion. The emulsion is passed through a membrane with a pore size of less than 100 nm to form nano-sized droplets.</a:t>
            </a:r>
          </a:p>
          <a:p>
            <a:pPr algn="l"/>
            <a:r>
              <a:rPr lang="en-US" sz="2400" b="0" i="0" dirty="0">
                <a:effectLst/>
                <a:latin typeface="Söhne"/>
              </a:rPr>
              <a:t>5</a:t>
            </a:r>
            <a:r>
              <a:rPr lang="en-US" sz="2400" b="1" i="0" dirty="0">
                <a:effectLst/>
                <a:latin typeface="Söhne"/>
              </a:rPr>
              <a:t>. Ultrasonication</a:t>
            </a:r>
            <a:r>
              <a:rPr lang="en-US" sz="2400" b="0" i="0" dirty="0">
                <a:effectLst/>
                <a:latin typeface="Söhne"/>
              </a:rPr>
              <a:t>: This is a technique that involves the use of high-frequency sound waves to break down the droplets in the emulsion into smaller sizes. The ultrasonication process can be done either in a batch or continuous mode.</a:t>
            </a:r>
          </a:p>
          <a:p>
            <a:pPr algn="l"/>
            <a:r>
              <a:rPr lang="en-US" sz="2400" b="0" i="0" dirty="0">
                <a:effectLst/>
                <a:latin typeface="Söhne"/>
              </a:rPr>
              <a:t>Overall, these emerging techniques are providing new ways to produce </a:t>
            </a:r>
            <a:r>
              <a:rPr lang="en-US" sz="2400" b="0" i="0" dirty="0" err="1">
                <a:effectLst/>
                <a:latin typeface="Söhne"/>
              </a:rPr>
              <a:t>nanoemulsions</a:t>
            </a:r>
            <a:r>
              <a:rPr lang="en-US" sz="2400" b="0" i="0" dirty="0">
                <a:effectLst/>
                <a:latin typeface="Söhne"/>
              </a:rPr>
              <a:t> with improved stability, smaller droplet sizes, and enhanced properties for various applications.</a:t>
            </a:r>
          </a:p>
        </p:txBody>
      </p:sp>
    </p:spTree>
    <p:extLst>
      <p:ext uri="{BB962C8B-B14F-4D97-AF65-F5344CB8AC3E}">
        <p14:creationId xmlns:p14="http://schemas.microsoft.com/office/powerpoint/2010/main" val="335985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3BBA31-3179-E999-D176-99728BB9BFA7}"/>
              </a:ext>
            </a:extLst>
          </p:cNvPr>
          <p:cNvSpPr>
            <a:spLocks noGrp="1"/>
          </p:cNvSpPr>
          <p:nvPr>
            <p:ph type="title"/>
          </p:nvPr>
        </p:nvSpPr>
        <p:spPr/>
        <p:txBody>
          <a:bodyPr/>
          <a:lstStyle/>
          <a:p>
            <a:r>
              <a:rPr lang="en-US" dirty="0"/>
              <a:t>FORMATION OF NANOEMULSIONS </a:t>
            </a:r>
          </a:p>
        </p:txBody>
      </p:sp>
      <p:pic>
        <p:nvPicPr>
          <p:cNvPr id="3" name="Picture 2">
            <a:extLst>
              <a:ext uri="{FF2B5EF4-FFF2-40B4-BE49-F238E27FC236}">
                <a16:creationId xmlns:a16="http://schemas.microsoft.com/office/drawing/2014/main" xmlns="" id="{E6AE1E9B-175D-EB41-0D56-0A8805CA0E4A}"/>
              </a:ext>
            </a:extLst>
          </p:cNvPr>
          <p:cNvPicPr>
            <a:picLocks noChangeAspect="1"/>
          </p:cNvPicPr>
          <p:nvPr/>
        </p:nvPicPr>
        <p:blipFill>
          <a:blip r:embed="rId2"/>
          <a:stretch>
            <a:fillRect/>
          </a:stretch>
        </p:blipFill>
        <p:spPr>
          <a:xfrm>
            <a:off x="933450" y="1523723"/>
            <a:ext cx="10325100" cy="5114925"/>
          </a:xfrm>
          <a:prstGeom prst="rect">
            <a:avLst/>
          </a:prstGeom>
        </p:spPr>
      </p:pic>
    </p:spTree>
    <p:extLst>
      <p:ext uri="{BB962C8B-B14F-4D97-AF65-F5344CB8AC3E}">
        <p14:creationId xmlns:p14="http://schemas.microsoft.com/office/powerpoint/2010/main" val="218766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1E50E-919A-6F2F-6494-3407B8CB1D81}"/>
              </a:ext>
            </a:extLst>
          </p:cNvPr>
          <p:cNvSpPr>
            <a:spLocks noGrp="1"/>
          </p:cNvSpPr>
          <p:nvPr>
            <p:ph type="title"/>
          </p:nvPr>
        </p:nvSpPr>
        <p:spPr>
          <a:xfrm>
            <a:off x="652668" y="126586"/>
            <a:ext cx="10515600" cy="1325563"/>
          </a:xfrm>
        </p:spPr>
        <p:txBody>
          <a:bodyPr/>
          <a:lstStyle/>
          <a:p>
            <a:r>
              <a:rPr lang="en-US" dirty="0"/>
              <a:t>1. High Pressure Valve Homogenization Method</a:t>
            </a:r>
          </a:p>
        </p:txBody>
      </p:sp>
      <p:sp>
        <p:nvSpPr>
          <p:cNvPr id="4" name="TextBox 3">
            <a:extLst>
              <a:ext uri="{FF2B5EF4-FFF2-40B4-BE49-F238E27FC236}">
                <a16:creationId xmlns:a16="http://schemas.microsoft.com/office/drawing/2014/main" xmlns="" id="{67379E13-5047-2EDA-9DDC-8AAA792E2D43}"/>
              </a:ext>
            </a:extLst>
          </p:cNvPr>
          <p:cNvSpPr txBox="1"/>
          <p:nvPr/>
        </p:nvSpPr>
        <p:spPr>
          <a:xfrm>
            <a:off x="652668" y="1225689"/>
            <a:ext cx="10399644" cy="5632311"/>
          </a:xfrm>
          <a:prstGeom prst="rect">
            <a:avLst/>
          </a:prstGeom>
          <a:noFill/>
        </p:spPr>
        <p:txBody>
          <a:bodyPr wrap="square">
            <a:spAutoFit/>
          </a:bodyPr>
          <a:lstStyle/>
          <a:p>
            <a:pPr marL="342900" indent="-342900">
              <a:buFont typeface="Arial" panose="020B0604020202020204" pitchFamily="34" charset="0"/>
              <a:buChar char="•"/>
            </a:pPr>
            <a:r>
              <a:rPr lang="en-US" sz="2400" dirty="0"/>
              <a:t>The device used in the high-pressure valve homogenization (HPVH) method, includes a positive displacement pump, pressure valve, and chambers for homogenization and interaction. </a:t>
            </a:r>
          </a:p>
          <a:p>
            <a:pPr marL="342900" indent="-342900">
              <a:buFont typeface="Arial" panose="020B0604020202020204" pitchFamily="34" charset="0"/>
              <a:buChar char="•"/>
            </a:pPr>
            <a:r>
              <a:rPr lang="en-US" sz="2400" dirty="0"/>
              <a:t>The coarse emulsion is sucked into the homogenization chamber by the suction stroke of the pump. </a:t>
            </a:r>
          </a:p>
          <a:p>
            <a:pPr marL="342900" indent="-342900">
              <a:buFont typeface="Arial" panose="020B0604020202020204" pitchFamily="34" charset="0"/>
              <a:buChar char="•"/>
            </a:pPr>
            <a:r>
              <a:rPr lang="en-US" sz="2400" dirty="0"/>
              <a:t>The homogenization chamber can be a simple orifice plate, colliding jet or radial diffuser assemblies (</a:t>
            </a:r>
            <a:r>
              <a:rPr lang="en-US" sz="2400" dirty="0" err="1"/>
              <a:t>Stang</a:t>
            </a:r>
            <a:r>
              <a:rPr lang="en-US" sz="2400" dirty="0"/>
              <a:t> et al., 2001; </a:t>
            </a:r>
            <a:r>
              <a:rPr lang="en-US" sz="2400" dirty="0" err="1"/>
              <a:t>Donsı</a:t>
            </a:r>
            <a:r>
              <a:rPr lang="en-US" sz="2400" dirty="0"/>
              <a:t>̀ et al., 2009). </a:t>
            </a:r>
          </a:p>
          <a:p>
            <a:pPr marL="342900" indent="-342900">
              <a:buFont typeface="Arial" panose="020B0604020202020204" pitchFamily="34" charset="0"/>
              <a:buChar char="•"/>
            </a:pPr>
            <a:r>
              <a:rPr lang="en-US" sz="2400" dirty="0"/>
              <a:t>High pressure of </a:t>
            </a:r>
            <a:r>
              <a:rPr lang="en-US" sz="2400" dirty="0" err="1"/>
              <a:t>upto</a:t>
            </a:r>
            <a:r>
              <a:rPr lang="en-US" sz="2400" dirty="0"/>
              <a:t> 300 MPa generated in the chamber during delivery stroke causes the coarse emulsion to be pushed out through small orifice of micrometric size by the homogenizer valve. </a:t>
            </a:r>
          </a:p>
          <a:p>
            <a:pPr marL="342900" indent="-342900">
              <a:buFont typeface="Arial" panose="020B0604020202020204" pitchFamily="34" charset="0"/>
              <a:buChar char="•"/>
            </a:pPr>
            <a:r>
              <a:rPr lang="en-US" sz="2400" dirty="0"/>
              <a:t>At this stage, the factors such as turbulence, shear stress, and cavitation disrupts coarse emulsions into very finer droplets (</a:t>
            </a:r>
            <a:r>
              <a:rPr lang="en-US" sz="2400" dirty="0" err="1"/>
              <a:t>Tesch</a:t>
            </a:r>
            <a:r>
              <a:rPr lang="en-US" sz="2400" dirty="0"/>
              <a:t> et al., 2003; Schultz et al., 2004). </a:t>
            </a:r>
          </a:p>
          <a:p>
            <a:pPr marL="342900" indent="-342900">
              <a:buFont typeface="Arial" panose="020B0604020202020204" pitchFamily="34" charset="0"/>
              <a:buChar char="•"/>
            </a:pPr>
            <a:r>
              <a:rPr lang="en-US" sz="2400" dirty="0"/>
              <a:t>Further, the fine droplets get stabilized in the interaction chamber. Thus, in the high-pressure homogenization, emulsification occurs in two stages.</a:t>
            </a:r>
          </a:p>
        </p:txBody>
      </p:sp>
    </p:spTree>
    <p:extLst>
      <p:ext uri="{BB962C8B-B14F-4D97-AF65-F5344CB8AC3E}">
        <p14:creationId xmlns:p14="http://schemas.microsoft.com/office/powerpoint/2010/main" val="3658473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BB7582-F131-D657-2C96-1EFBF583D4EE}"/>
              </a:ext>
            </a:extLst>
          </p:cNvPr>
          <p:cNvSpPr>
            <a:spLocks noGrp="1"/>
          </p:cNvSpPr>
          <p:nvPr>
            <p:ph type="title"/>
          </p:nvPr>
        </p:nvSpPr>
        <p:spPr/>
        <p:txBody>
          <a:bodyPr/>
          <a:lstStyle/>
          <a:p>
            <a:r>
              <a:rPr lang="en-US" dirty="0"/>
              <a:t>2. Micro fluidization Method</a:t>
            </a:r>
          </a:p>
        </p:txBody>
      </p:sp>
      <p:sp>
        <p:nvSpPr>
          <p:cNvPr id="4" name="TextBox 3">
            <a:extLst>
              <a:ext uri="{FF2B5EF4-FFF2-40B4-BE49-F238E27FC236}">
                <a16:creationId xmlns:a16="http://schemas.microsoft.com/office/drawing/2014/main" xmlns="" id="{9BF19E44-ECA0-1055-83D2-325C066922FB}"/>
              </a:ext>
            </a:extLst>
          </p:cNvPr>
          <p:cNvSpPr txBox="1"/>
          <p:nvPr/>
        </p:nvSpPr>
        <p:spPr>
          <a:xfrm>
            <a:off x="838199" y="1974573"/>
            <a:ext cx="10373139" cy="2677656"/>
          </a:xfrm>
          <a:prstGeom prst="rect">
            <a:avLst/>
          </a:prstGeom>
          <a:noFill/>
        </p:spPr>
        <p:txBody>
          <a:bodyPr wrap="square">
            <a:spAutoFit/>
          </a:bodyPr>
          <a:lstStyle/>
          <a:p>
            <a:pPr marL="342900" indent="-342900" algn="just">
              <a:buFont typeface="Arial" panose="020B0604020202020204" pitchFamily="34" charset="0"/>
              <a:buChar char="•"/>
            </a:pPr>
            <a:r>
              <a:rPr lang="en-US" sz="2400" dirty="0"/>
              <a:t>The basic principle of emulsification by </a:t>
            </a:r>
            <a:r>
              <a:rPr lang="en-US" sz="2400" dirty="0" err="1"/>
              <a:t>microfluidization</a:t>
            </a:r>
            <a:r>
              <a:rPr lang="en-US" sz="2400" dirty="0"/>
              <a:t> is similar to the high-pressure valve homogenizer, except for the use of a special microchannel having dimensions in the range of 50–300 </a:t>
            </a:r>
            <a:r>
              <a:rPr lang="en-US" sz="2400" dirty="0" err="1"/>
              <a:t>μm</a:t>
            </a:r>
            <a:r>
              <a:rPr lang="en-US" sz="2400" dirty="0"/>
              <a:t> to form droplets in the </a:t>
            </a:r>
            <a:r>
              <a:rPr lang="en-US" sz="2400" dirty="0" err="1"/>
              <a:t>microfluidization</a:t>
            </a:r>
            <a:r>
              <a:rPr lang="en-US" sz="2400" dirty="0"/>
              <a:t> method. </a:t>
            </a:r>
          </a:p>
          <a:p>
            <a:pPr marL="342900" indent="-342900" algn="just">
              <a:buFont typeface="Arial" panose="020B0604020202020204" pitchFamily="34" charset="0"/>
              <a:buChar char="•"/>
            </a:pPr>
            <a:r>
              <a:rPr lang="en-US" sz="2400" dirty="0"/>
              <a:t>In this technique, the coarse emulsion is pumped with high pressure (up to 270 MPa) at the inlet through a microchannel at velocities of 400 m/s. The channels at the downstream gets split into two small branches to form Y or T junction. </a:t>
            </a:r>
          </a:p>
        </p:txBody>
      </p:sp>
    </p:spTree>
    <p:extLst>
      <p:ext uri="{BB962C8B-B14F-4D97-AF65-F5344CB8AC3E}">
        <p14:creationId xmlns:p14="http://schemas.microsoft.com/office/powerpoint/2010/main" val="178299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F5194-7549-1372-7B33-F362CA05DE99}"/>
              </a:ext>
            </a:extLst>
          </p:cNvPr>
          <p:cNvSpPr>
            <a:spLocks noGrp="1"/>
          </p:cNvSpPr>
          <p:nvPr>
            <p:ph type="title"/>
          </p:nvPr>
        </p:nvSpPr>
        <p:spPr/>
        <p:txBody>
          <a:bodyPr/>
          <a:lstStyle/>
          <a:p>
            <a:r>
              <a:rPr lang="en-US" dirty="0"/>
              <a:t>3. EMULSION PHASE INVERSION</a:t>
            </a:r>
          </a:p>
        </p:txBody>
      </p:sp>
      <p:sp>
        <p:nvSpPr>
          <p:cNvPr id="4" name="TextBox 3">
            <a:extLst>
              <a:ext uri="{FF2B5EF4-FFF2-40B4-BE49-F238E27FC236}">
                <a16:creationId xmlns:a16="http://schemas.microsoft.com/office/drawing/2014/main" xmlns="" id="{1E3FCF91-5E8A-67D4-12A1-DDB5814A1352}"/>
              </a:ext>
            </a:extLst>
          </p:cNvPr>
          <p:cNvSpPr txBox="1"/>
          <p:nvPr/>
        </p:nvSpPr>
        <p:spPr>
          <a:xfrm>
            <a:off x="600489" y="2204208"/>
            <a:ext cx="6096000" cy="3970318"/>
          </a:xfrm>
          <a:prstGeom prst="rect">
            <a:avLst/>
          </a:prstGeom>
          <a:noFill/>
        </p:spPr>
        <p:txBody>
          <a:bodyPr wrap="square">
            <a:spAutoFit/>
          </a:bodyPr>
          <a:lstStyle/>
          <a:p>
            <a:pPr marL="285750" indent="-285750" algn="just">
              <a:buFont typeface="Arial" panose="020B0604020202020204" pitchFamily="34" charset="0"/>
              <a:buChar char="•"/>
            </a:pPr>
            <a:r>
              <a:rPr lang="en-US" dirty="0"/>
              <a:t>Emulsion phase inversion is the process of interconversion between two types of simple emulsions: water-in-oil and oil-in-water emulsions. </a:t>
            </a:r>
          </a:p>
          <a:p>
            <a:pPr marL="285750" indent="-285750" algn="just">
              <a:buFont typeface="Arial" panose="020B0604020202020204" pitchFamily="34" charset="0"/>
              <a:buChar char="•"/>
            </a:pPr>
            <a:r>
              <a:rPr lang="en-US" dirty="0"/>
              <a:t>Phase inversion can be induced by shifting the emulsifier affinity from one phase to the other, which is called transitional phase inversion. </a:t>
            </a:r>
          </a:p>
          <a:p>
            <a:pPr marL="285750" indent="-285750" algn="just">
              <a:buFont typeface="Arial" panose="020B0604020202020204" pitchFamily="34" charset="0"/>
              <a:buChar char="•"/>
            </a:pPr>
            <a:r>
              <a:rPr lang="en-US" dirty="0"/>
              <a:t>It can also be triggered by a change in the water-to-oil ratio of the emulsion, which leads to a process known as catastrophic phase inversion. </a:t>
            </a:r>
          </a:p>
          <a:p>
            <a:pPr marL="285750" indent="-285750" algn="just">
              <a:buFont typeface="Arial" panose="020B0604020202020204" pitchFamily="34" charset="0"/>
              <a:buChar char="•"/>
            </a:pPr>
            <a:r>
              <a:rPr lang="en-US" dirty="0"/>
              <a:t>With recent advances in the stabilization of emulsions using colloidal particles and stimuli-responsive surfactants, numerous novel emulsion systems that undergo emulsion phase inversion by means of various mechanisms have been developed. </a:t>
            </a:r>
          </a:p>
        </p:txBody>
      </p:sp>
      <p:pic>
        <p:nvPicPr>
          <p:cNvPr id="5" name="Picture 4">
            <a:extLst>
              <a:ext uri="{FF2B5EF4-FFF2-40B4-BE49-F238E27FC236}">
                <a16:creationId xmlns:a16="http://schemas.microsoft.com/office/drawing/2014/main" xmlns="" id="{0D3339B2-5A92-30DE-B17E-3A840A33CD0B}"/>
              </a:ext>
            </a:extLst>
          </p:cNvPr>
          <p:cNvPicPr>
            <a:picLocks noChangeAspect="1"/>
          </p:cNvPicPr>
          <p:nvPr/>
        </p:nvPicPr>
        <p:blipFill>
          <a:blip r:embed="rId2"/>
          <a:stretch>
            <a:fillRect/>
          </a:stretch>
        </p:blipFill>
        <p:spPr>
          <a:xfrm>
            <a:off x="6696489" y="2204208"/>
            <a:ext cx="4762500" cy="3552825"/>
          </a:xfrm>
          <a:prstGeom prst="rect">
            <a:avLst/>
          </a:prstGeom>
        </p:spPr>
      </p:pic>
    </p:spTree>
    <p:extLst>
      <p:ext uri="{BB962C8B-B14F-4D97-AF65-F5344CB8AC3E}">
        <p14:creationId xmlns:p14="http://schemas.microsoft.com/office/powerpoint/2010/main" val="3659753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5BDB9-38A9-0454-71E6-DCB296A2A6D2}"/>
              </a:ext>
            </a:extLst>
          </p:cNvPr>
          <p:cNvSpPr>
            <a:spLocks noGrp="1"/>
          </p:cNvSpPr>
          <p:nvPr>
            <p:ph type="title"/>
          </p:nvPr>
        </p:nvSpPr>
        <p:spPr/>
        <p:txBody>
          <a:bodyPr/>
          <a:lstStyle/>
          <a:p>
            <a:r>
              <a:rPr lang="en-US" dirty="0"/>
              <a:t>4. MEMBRANE EMULSIFICATION</a:t>
            </a:r>
          </a:p>
        </p:txBody>
      </p:sp>
      <p:sp>
        <p:nvSpPr>
          <p:cNvPr id="4" name="TextBox 3">
            <a:extLst>
              <a:ext uri="{FF2B5EF4-FFF2-40B4-BE49-F238E27FC236}">
                <a16:creationId xmlns:a16="http://schemas.microsoft.com/office/drawing/2014/main" xmlns="" id="{7EC9D194-6306-8A22-AC12-8338EAA13A6D}"/>
              </a:ext>
            </a:extLst>
          </p:cNvPr>
          <p:cNvSpPr txBox="1"/>
          <p:nvPr/>
        </p:nvSpPr>
        <p:spPr>
          <a:xfrm>
            <a:off x="763656" y="1843950"/>
            <a:ext cx="10664687" cy="3477875"/>
          </a:xfrm>
          <a:prstGeom prst="rect">
            <a:avLst/>
          </a:prstGeom>
          <a:noFill/>
        </p:spPr>
        <p:txBody>
          <a:bodyPr wrap="square">
            <a:spAutoFit/>
          </a:bodyPr>
          <a:lstStyle/>
          <a:p>
            <a:pPr marL="342900" indent="-342900" algn="just">
              <a:buFont typeface="Arial" panose="020B0604020202020204" pitchFamily="34" charset="0"/>
              <a:buChar char="•"/>
            </a:pPr>
            <a:r>
              <a:rPr lang="en-US" sz="2000" dirty="0"/>
              <a:t>Membrane emulsification (ME) is a technique that offers an alternative to traditional methods for the production of emulsions in a highly efficient manner. The concept of ME was developed in the late 1980s by Nakashima et al., who initially produced oil-in-water and water-in-oil emulsions. </a:t>
            </a:r>
          </a:p>
          <a:p>
            <a:pPr marL="342900" indent="-342900" algn="just">
              <a:buFont typeface="Arial" panose="020B0604020202020204" pitchFamily="34" charset="0"/>
              <a:buChar char="•"/>
            </a:pPr>
            <a:r>
              <a:rPr lang="en-US" sz="2000" dirty="0"/>
              <a:t>Reduction in energy utilization, control over droplet size and size distribution and potentially easy scaling up/down are the main distinguishing features of the ME process. </a:t>
            </a:r>
          </a:p>
          <a:p>
            <a:pPr marL="342900" indent="-342900" algn="just">
              <a:buFont typeface="Arial" panose="020B0604020202020204" pitchFamily="34" charset="0"/>
              <a:buChar char="•"/>
            </a:pPr>
            <a:r>
              <a:rPr lang="en-US" sz="2000" dirty="0"/>
              <a:t>Recent studies by Syed et al. demonstrated the efficiency of the process in producing smaller and stable emulsions along with enhanced energy savings of the membrane emulsification technique over the conventional ultrasound emulsification technique. </a:t>
            </a:r>
          </a:p>
          <a:p>
            <a:pPr marL="342900" indent="-342900" algn="just">
              <a:buFont typeface="Arial" panose="020B0604020202020204" pitchFamily="34" charset="0"/>
              <a:buChar char="•"/>
            </a:pPr>
            <a:r>
              <a:rPr lang="en-US" sz="2000" dirty="0"/>
              <a:t>Comparative studies evaluated the energy density to emulsions, whereby membrane-based process ensures a 99.5% reduction in energy expenditure to produce the same surface area by </a:t>
            </a:r>
            <a:r>
              <a:rPr lang="en-US" sz="2000" dirty="0" err="1"/>
              <a:t>sonicators</a:t>
            </a:r>
            <a:endParaRPr lang="en-US" sz="2000" dirty="0"/>
          </a:p>
        </p:txBody>
      </p:sp>
    </p:spTree>
    <p:extLst>
      <p:ext uri="{BB962C8B-B14F-4D97-AF65-F5344CB8AC3E}">
        <p14:creationId xmlns:p14="http://schemas.microsoft.com/office/powerpoint/2010/main" val="3515167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Nanotechnology</a:t>
            </a:r>
            <a:endParaRPr lang="en-US" dirty="0"/>
          </a:p>
        </p:txBody>
      </p:sp>
      <p:sp>
        <p:nvSpPr>
          <p:cNvPr id="3" name="Content Placeholder 2"/>
          <p:cNvSpPr>
            <a:spLocks noGrp="1"/>
          </p:cNvSpPr>
          <p:nvPr>
            <p:ph idx="1"/>
          </p:nvPr>
        </p:nvSpPr>
        <p:spPr/>
        <p:txBody>
          <a:bodyPr>
            <a:normAutofit fontScale="55000" lnSpcReduction="20000"/>
          </a:bodyPr>
          <a:lstStyle/>
          <a:p>
            <a:r>
              <a:rPr lang="en-US" dirty="0"/>
              <a:t>Nanotechnology is a field of science that deals with materials and structures on a nanoscale, which is typically between 1 to 100 nanometers in size. This field has the potential to revolutionize many industries, including food production and processing.</a:t>
            </a:r>
          </a:p>
          <a:p>
            <a:r>
              <a:rPr lang="en-US" dirty="0"/>
              <a:t>In food, nanotechnology can be used in a variety of ways, such as:</a:t>
            </a:r>
          </a:p>
          <a:p>
            <a:r>
              <a:rPr lang="en-US" dirty="0"/>
              <a:t>Food Packaging: Nanotechnology can be used to create food packaging with enhanced barrier properties, which can help to prevent spoilage and extend the shelf life of food. Nanoparticles can also be used to create packaging that is more resistant to moisture, oxygen, and UV light, which can help to maintain the quality and freshness of the food inside.</a:t>
            </a:r>
          </a:p>
          <a:p>
            <a:r>
              <a:rPr lang="en-US" dirty="0"/>
              <a:t>Food Processing: Nanotechnology can be used to improve the efficiency and effectiveness of food processing methods. For example, nanoparticles can be used as emulsifiers and stabilizers to improve the texture and consistency of food products, such as sauces and dressings.</a:t>
            </a:r>
          </a:p>
          <a:p>
            <a:r>
              <a:rPr lang="en-US" dirty="0"/>
              <a:t>Food Safety: Nanotechnology can also be used to improve food safety by detecting and removing harmful contaminants from food. Nanoparticles can be designed to selectively bind to specific contaminants, such as bacteria or toxins, making them easier to detect and remove from food.</a:t>
            </a:r>
          </a:p>
          <a:p>
            <a:r>
              <a:rPr lang="en-US" dirty="0"/>
              <a:t>Nutrient Delivery: Nanotechnology can also be used to improve the delivery of nutrients in food. Nanoparticles can be used to encapsulate vitamins, minerals, and other nutrients, protecting them from degradation and improving their absorption in the body.</a:t>
            </a:r>
          </a:p>
          <a:p>
            <a:r>
              <a:rPr lang="en-US" dirty="0"/>
              <a:t>Overall, nanotechnology has the potential to improve the safety, quality, and nutritional value of food, as well as reduce waste and increase efficiency in food production and processing. However, it is important to carefully study the potential health and environmental impacts of nanotechnology before implementing it on a large scale in the food industry.</a:t>
            </a:r>
          </a:p>
          <a:p>
            <a:endParaRPr lang="en-US" dirty="0"/>
          </a:p>
        </p:txBody>
      </p:sp>
    </p:spTree>
    <p:extLst>
      <p:ext uri="{BB962C8B-B14F-4D97-AF65-F5344CB8AC3E}">
        <p14:creationId xmlns:p14="http://schemas.microsoft.com/office/powerpoint/2010/main" val="421508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A99876-3652-D9DE-C758-1890D1874089}"/>
              </a:ext>
            </a:extLst>
          </p:cNvPr>
          <p:cNvSpPr>
            <a:spLocks noGrp="1"/>
          </p:cNvSpPr>
          <p:nvPr>
            <p:ph type="title"/>
          </p:nvPr>
        </p:nvSpPr>
        <p:spPr/>
        <p:txBody>
          <a:bodyPr/>
          <a:lstStyle/>
          <a:p>
            <a:r>
              <a:rPr lang="en-US" dirty="0"/>
              <a:t>Membrane emulsification method</a:t>
            </a:r>
          </a:p>
        </p:txBody>
      </p:sp>
      <p:pic>
        <p:nvPicPr>
          <p:cNvPr id="11" name="Picture 10">
            <a:extLst>
              <a:ext uri="{FF2B5EF4-FFF2-40B4-BE49-F238E27FC236}">
                <a16:creationId xmlns:a16="http://schemas.microsoft.com/office/drawing/2014/main" xmlns="" id="{CD507992-3D39-55B2-DDB9-F1243C08009B}"/>
              </a:ext>
            </a:extLst>
          </p:cNvPr>
          <p:cNvPicPr>
            <a:picLocks noChangeAspect="1"/>
          </p:cNvPicPr>
          <p:nvPr/>
        </p:nvPicPr>
        <p:blipFill rotWithShape="1">
          <a:blip r:embed="rId2"/>
          <a:srcRect l="40705" t="21380" r="11218" b="8495"/>
          <a:stretch/>
        </p:blipFill>
        <p:spPr bwMode="auto">
          <a:xfrm>
            <a:off x="1736035" y="2168207"/>
            <a:ext cx="8176591" cy="4035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928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198BAE-9FBF-D57F-C664-278ABD10E0AC}"/>
              </a:ext>
            </a:extLst>
          </p:cNvPr>
          <p:cNvSpPr>
            <a:spLocks noGrp="1"/>
          </p:cNvSpPr>
          <p:nvPr>
            <p:ph type="title"/>
          </p:nvPr>
        </p:nvSpPr>
        <p:spPr/>
        <p:txBody>
          <a:bodyPr/>
          <a:lstStyle/>
          <a:p>
            <a:r>
              <a:rPr lang="en-US" dirty="0"/>
              <a:t>5. Ultrasonication Method</a:t>
            </a:r>
          </a:p>
        </p:txBody>
      </p:sp>
      <p:sp>
        <p:nvSpPr>
          <p:cNvPr id="4" name="TextBox 3">
            <a:extLst>
              <a:ext uri="{FF2B5EF4-FFF2-40B4-BE49-F238E27FC236}">
                <a16:creationId xmlns:a16="http://schemas.microsoft.com/office/drawing/2014/main" xmlns="" id="{7812D24D-AC57-F97C-FB4C-BD084F7C3E7B}"/>
              </a:ext>
            </a:extLst>
          </p:cNvPr>
          <p:cNvSpPr txBox="1"/>
          <p:nvPr/>
        </p:nvSpPr>
        <p:spPr>
          <a:xfrm>
            <a:off x="1007165" y="1895061"/>
            <a:ext cx="10177670" cy="3046988"/>
          </a:xfrm>
          <a:prstGeom prst="rect">
            <a:avLst/>
          </a:prstGeom>
          <a:noFill/>
        </p:spPr>
        <p:txBody>
          <a:bodyPr wrap="square">
            <a:spAutoFit/>
          </a:bodyPr>
          <a:lstStyle/>
          <a:p>
            <a:pPr marL="285750" indent="-285750" algn="just">
              <a:buFont typeface="Arial" panose="020B0604020202020204" pitchFamily="34" charset="0"/>
              <a:buChar char="•"/>
            </a:pPr>
            <a:r>
              <a:rPr lang="en-US" sz="2400" dirty="0"/>
              <a:t>In this technique, the ultrasonic agitation by sound waves with more than 20 kHz frequency breaks coarse droplets into </a:t>
            </a:r>
            <a:r>
              <a:rPr lang="en-US" sz="2400" dirty="0" err="1"/>
              <a:t>nanoemulsions</a:t>
            </a:r>
            <a:r>
              <a:rPr lang="en-US" sz="2400" dirty="0"/>
              <a:t>. </a:t>
            </a:r>
          </a:p>
          <a:p>
            <a:pPr marL="285750" indent="-285750" algn="just">
              <a:buFont typeface="Arial" panose="020B0604020202020204" pitchFamily="34" charset="0"/>
              <a:buChar char="•"/>
            </a:pPr>
            <a:r>
              <a:rPr lang="en-US" sz="2400" dirty="0"/>
              <a:t>Sound waves applied by </a:t>
            </a:r>
            <a:r>
              <a:rPr lang="en-US" sz="2400" dirty="0" err="1"/>
              <a:t>sonotrode</a:t>
            </a:r>
            <a:r>
              <a:rPr lang="en-US" sz="2400" dirty="0"/>
              <a:t> produce mechanical vibration and acoustic cavitation, and with the collapse of cavitations, strong shock waves generated break the coarse droplets (Behrend et al., 2000).</a:t>
            </a:r>
          </a:p>
          <a:p>
            <a:pPr marL="285750" indent="-285750" algn="just">
              <a:buFont typeface="Arial" panose="020B0604020202020204" pitchFamily="34" charset="0"/>
              <a:buChar char="•"/>
            </a:pPr>
            <a:r>
              <a:rPr lang="en-US" sz="2400" dirty="0"/>
              <a:t> The acoustic and shock waves create high pressure and turbulence which collapse the droplets. At high frequency (mega Hz), </a:t>
            </a:r>
            <a:r>
              <a:rPr lang="en-US" sz="2400" dirty="0" err="1"/>
              <a:t>nanoemulsions</a:t>
            </a:r>
            <a:r>
              <a:rPr lang="en-US" sz="2400" dirty="0"/>
              <a:t> can even be prepared without using an emulsifier </a:t>
            </a:r>
          </a:p>
        </p:txBody>
      </p:sp>
    </p:spTree>
    <p:extLst>
      <p:ext uri="{BB962C8B-B14F-4D97-AF65-F5344CB8AC3E}">
        <p14:creationId xmlns:p14="http://schemas.microsoft.com/office/powerpoint/2010/main" val="2307145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CF3F1-A8A2-3400-225C-E18A4B61EFA5}"/>
              </a:ext>
            </a:extLst>
          </p:cNvPr>
          <p:cNvSpPr>
            <a:spLocks noGrp="1"/>
          </p:cNvSpPr>
          <p:nvPr>
            <p:ph type="title"/>
          </p:nvPr>
        </p:nvSpPr>
        <p:spPr/>
        <p:txBody>
          <a:bodyPr/>
          <a:lstStyle/>
          <a:p>
            <a:r>
              <a:rPr lang="en-US" dirty="0"/>
              <a:t>Ultrasonication method</a:t>
            </a:r>
          </a:p>
        </p:txBody>
      </p:sp>
      <p:pic>
        <p:nvPicPr>
          <p:cNvPr id="3" name="Picture 2">
            <a:extLst>
              <a:ext uri="{FF2B5EF4-FFF2-40B4-BE49-F238E27FC236}">
                <a16:creationId xmlns:a16="http://schemas.microsoft.com/office/drawing/2014/main" xmlns="" id="{ACB44869-D4A5-0A79-37DC-D964B8238D9B}"/>
              </a:ext>
            </a:extLst>
          </p:cNvPr>
          <p:cNvPicPr>
            <a:picLocks noChangeAspect="1"/>
          </p:cNvPicPr>
          <p:nvPr/>
        </p:nvPicPr>
        <p:blipFill>
          <a:blip r:embed="rId2"/>
          <a:stretch>
            <a:fillRect/>
          </a:stretch>
        </p:blipFill>
        <p:spPr>
          <a:xfrm>
            <a:off x="2793463" y="2501045"/>
            <a:ext cx="6267450" cy="2981325"/>
          </a:xfrm>
          <a:prstGeom prst="rect">
            <a:avLst/>
          </a:prstGeom>
        </p:spPr>
      </p:pic>
    </p:spTree>
    <p:extLst>
      <p:ext uri="{BB962C8B-B14F-4D97-AF65-F5344CB8AC3E}">
        <p14:creationId xmlns:p14="http://schemas.microsoft.com/office/powerpoint/2010/main" val="331804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EDDBB197-D710-4A4F-A9CA-FD2177498B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975D1CFA-2CDB-4B64-BD9F-85744E8DA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EBE7793-356A-95EF-F75C-8138E53E3E2C}"/>
              </a:ext>
            </a:extLst>
          </p:cNvPr>
          <p:cNvSpPr>
            <a:spLocks noGrp="1"/>
          </p:cNvSpPr>
          <p:nvPr>
            <p:ph type="title"/>
          </p:nvPr>
        </p:nvSpPr>
        <p:spPr>
          <a:xfrm>
            <a:off x="804672" y="797029"/>
            <a:ext cx="4977976" cy="1454051"/>
          </a:xfrm>
        </p:spPr>
        <p:txBody>
          <a:bodyPr vert="horz" lIns="91440" tIns="45720" rIns="91440" bIns="45720" rtlCol="0" anchor="ctr">
            <a:normAutofit/>
          </a:bodyPr>
          <a:lstStyle/>
          <a:p>
            <a:r>
              <a:rPr lang="en-US" sz="3600" kern="1200" dirty="0">
                <a:latin typeface="+mj-lt"/>
                <a:ea typeface="+mj-ea"/>
                <a:cs typeface="+mj-cs"/>
              </a:rPr>
              <a:t>APPLICATIONS IN FOOD INDUSTRY</a:t>
            </a:r>
          </a:p>
        </p:txBody>
      </p:sp>
      <p:sp>
        <p:nvSpPr>
          <p:cNvPr id="4" name="TextBox 3">
            <a:extLst>
              <a:ext uri="{FF2B5EF4-FFF2-40B4-BE49-F238E27FC236}">
                <a16:creationId xmlns:a16="http://schemas.microsoft.com/office/drawing/2014/main" xmlns="" id="{4A676351-A7F1-BE47-3FC3-3A562C3AFB24}"/>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b="0" i="0">
                <a:effectLst/>
              </a:rPr>
              <a:t>Nanoemulsion based edible nanocoatings containing flavor and coloring ingredients, antioxidants, enzymes, antimicrobials, and antibrowning agents can be used to coat foods such as meats, dairy products such as cheese, fresh produce, and fresh cuts including fruit and vegetables and confectionaries to improve their shelf life. The nanoemulsion coatings can also prevent moisture and gas exchange, minimize moisture loss and oxidation of foods </a:t>
            </a:r>
          </a:p>
          <a:p>
            <a:pPr marL="342900" indent="-228600">
              <a:lnSpc>
                <a:spcPct val="90000"/>
              </a:lnSpc>
              <a:spcAft>
                <a:spcPts val="600"/>
              </a:spcAft>
              <a:buFont typeface="Arial" panose="020B0604020202020204" pitchFamily="34" charset="0"/>
              <a:buChar char="•"/>
            </a:pPr>
            <a:r>
              <a:rPr lang="en-US" b="0" i="0">
                <a:effectLst/>
              </a:rPr>
              <a:t>Some common applications of nanoemulsions in the food industry include:</a:t>
            </a:r>
          </a:p>
        </p:txBody>
      </p:sp>
      <p:grpSp>
        <p:nvGrpSpPr>
          <p:cNvPr id="15" name="Group 14">
            <a:extLst>
              <a:ext uri="{FF2B5EF4-FFF2-40B4-BE49-F238E27FC236}">
                <a16:creationId xmlns:a16="http://schemas.microsoft.com/office/drawing/2014/main" xmlns="" id="{25EE5136-01F1-466C-962D-BA9B4C6757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69897" y="0"/>
            <a:ext cx="5822103" cy="6685267"/>
            <a:chOff x="6357228" y="0"/>
            <a:chExt cx="5822103" cy="6685267"/>
          </a:xfrm>
        </p:grpSpPr>
        <p:sp>
          <p:nvSpPr>
            <p:cNvPr id="16" name="Freeform: Shape 15">
              <a:extLst>
                <a:ext uri="{FF2B5EF4-FFF2-40B4-BE49-F238E27FC236}">
                  <a16:creationId xmlns:a16="http://schemas.microsoft.com/office/drawing/2014/main" xmlns="" id="{E11D3AD4-AF9B-4EB5-8C7B-C45D173B4B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15102EBE-A80F-4CFF-B1DD-941EF9728B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EC18CE1F-9DF1-47AF-9E66-6CE348AC23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5BD26A8C-8D1D-41E6-A71E-FE9AC75F3F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Graphic 7" descr="Pill">
            <a:extLst>
              <a:ext uri="{FF2B5EF4-FFF2-40B4-BE49-F238E27FC236}">
                <a16:creationId xmlns:a16="http://schemas.microsoft.com/office/drawing/2014/main" xmlns="" id="{9F4F9025-1F83-B2A9-2FB9-007AC74A75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718770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8209F0-1E95-7C38-194A-93B7814EDB14}"/>
              </a:ext>
            </a:extLst>
          </p:cNvPr>
          <p:cNvSpPr>
            <a:spLocks noGrp="1"/>
          </p:cNvSpPr>
          <p:nvPr>
            <p:ph type="title"/>
          </p:nvPr>
        </p:nvSpPr>
        <p:spPr/>
        <p:txBody>
          <a:bodyPr/>
          <a:lstStyle/>
          <a:p>
            <a:r>
              <a:rPr lang="en-US"/>
              <a:t>1. FLAVOR AND AROMA ENCAPSULATION</a:t>
            </a:r>
            <a:endParaRPr lang="en-US" dirty="0"/>
          </a:p>
        </p:txBody>
      </p:sp>
      <p:sp>
        <p:nvSpPr>
          <p:cNvPr id="4" name="TextBox 3">
            <a:extLst>
              <a:ext uri="{FF2B5EF4-FFF2-40B4-BE49-F238E27FC236}">
                <a16:creationId xmlns:a16="http://schemas.microsoft.com/office/drawing/2014/main" xmlns="" id="{367366A3-9F1D-1F1B-984E-C15170D5DFD7}"/>
              </a:ext>
            </a:extLst>
          </p:cNvPr>
          <p:cNvSpPr txBox="1"/>
          <p:nvPr/>
        </p:nvSpPr>
        <p:spPr>
          <a:xfrm>
            <a:off x="838200" y="1690688"/>
            <a:ext cx="10320130" cy="923330"/>
          </a:xfrm>
          <a:prstGeom prst="rect">
            <a:avLst/>
          </a:prstGeom>
          <a:noFill/>
        </p:spPr>
        <p:txBody>
          <a:bodyPr wrap="square">
            <a:spAutoFit/>
          </a:bodyPr>
          <a:lstStyle/>
          <a:p>
            <a:pPr algn="l"/>
            <a:r>
              <a:rPr lang="en-US" sz="1800" b="0" i="0">
                <a:effectLst/>
              </a:rPr>
              <a:t>Nanoemulsions can be used to encapsulate flavors and aromas, protecting them from degradation and improving their stability. This can be particularly useful in the development of functional foods that incorporate health-promoting ingredients.</a:t>
            </a:r>
            <a:endParaRPr lang="en-US" sz="1800" b="0" i="0" dirty="0">
              <a:effectLst/>
            </a:endParaRPr>
          </a:p>
        </p:txBody>
      </p:sp>
      <p:pic>
        <p:nvPicPr>
          <p:cNvPr id="7" name="Picture 6">
            <a:extLst>
              <a:ext uri="{FF2B5EF4-FFF2-40B4-BE49-F238E27FC236}">
                <a16:creationId xmlns:a16="http://schemas.microsoft.com/office/drawing/2014/main" xmlns="" id="{0A3084F3-D637-1F97-F12A-8CD07E2390EC}"/>
              </a:ext>
            </a:extLst>
          </p:cNvPr>
          <p:cNvPicPr>
            <a:picLocks noChangeAspect="1"/>
          </p:cNvPicPr>
          <p:nvPr/>
        </p:nvPicPr>
        <p:blipFill>
          <a:blip r:embed="rId2"/>
          <a:stretch>
            <a:fillRect/>
          </a:stretch>
        </p:blipFill>
        <p:spPr>
          <a:xfrm>
            <a:off x="5226319" y="2845311"/>
            <a:ext cx="5932011" cy="3332712"/>
          </a:xfrm>
          <a:prstGeom prst="rect">
            <a:avLst/>
          </a:prstGeom>
        </p:spPr>
      </p:pic>
    </p:spTree>
    <p:extLst>
      <p:ext uri="{BB962C8B-B14F-4D97-AF65-F5344CB8AC3E}">
        <p14:creationId xmlns:p14="http://schemas.microsoft.com/office/powerpoint/2010/main" val="2258143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E4105-5462-1AA4-F1F3-3BC6223C5347}"/>
              </a:ext>
            </a:extLst>
          </p:cNvPr>
          <p:cNvSpPr>
            <a:spLocks noGrp="1"/>
          </p:cNvSpPr>
          <p:nvPr>
            <p:ph type="title"/>
          </p:nvPr>
        </p:nvSpPr>
        <p:spPr/>
        <p:txBody>
          <a:bodyPr/>
          <a:lstStyle/>
          <a:p>
            <a:r>
              <a:rPr lang="en-US" dirty="0"/>
              <a:t>2. NUTRIENT DELIVERY</a:t>
            </a:r>
          </a:p>
        </p:txBody>
      </p:sp>
      <p:sp>
        <p:nvSpPr>
          <p:cNvPr id="4" name="TextBox 3">
            <a:extLst>
              <a:ext uri="{FF2B5EF4-FFF2-40B4-BE49-F238E27FC236}">
                <a16:creationId xmlns:a16="http://schemas.microsoft.com/office/drawing/2014/main" xmlns="" id="{7A4068D7-B8DB-FE7A-7732-0127B77F111E}"/>
              </a:ext>
            </a:extLst>
          </p:cNvPr>
          <p:cNvSpPr txBox="1"/>
          <p:nvPr/>
        </p:nvSpPr>
        <p:spPr>
          <a:xfrm>
            <a:off x="838200" y="1490008"/>
            <a:ext cx="10515600" cy="1938992"/>
          </a:xfrm>
          <a:prstGeom prst="rect">
            <a:avLst/>
          </a:prstGeom>
          <a:noFill/>
        </p:spPr>
        <p:txBody>
          <a:bodyPr wrap="square">
            <a:spAutoFit/>
          </a:bodyPr>
          <a:lstStyle/>
          <a:p>
            <a:pPr algn="l"/>
            <a:r>
              <a:rPr lang="en-US" sz="2400" b="0" i="0" dirty="0" err="1">
                <a:effectLst/>
              </a:rPr>
              <a:t>Nanoemulsions</a:t>
            </a:r>
            <a:r>
              <a:rPr lang="en-US" sz="2400" b="0" i="0" dirty="0">
                <a:effectLst/>
              </a:rPr>
              <a:t> can improve the bioavailability of certain nutrients, such as vitamins and antioxidants, by increasing their solubility and dispersibility in aqueous systems. This can lead to better absorption and utilization of these nutrients by the body.</a:t>
            </a:r>
          </a:p>
          <a:p>
            <a:pPr algn="l">
              <a:buFont typeface="+mj-lt"/>
              <a:buAutoNum type="arabicPeriod"/>
            </a:pPr>
            <a:endParaRPr lang="en-US" sz="2400" b="0" i="0" dirty="0">
              <a:effectLst/>
            </a:endParaRPr>
          </a:p>
        </p:txBody>
      </p:sp>
      <p:pic>
        <p:nvPicPr>
          <p:cNvPr id="5" name="Picture 4">
            <a:extLst>
              <a:ext uri="{FF2B5EF4-FFF2-40B4-BE49-F238E27FC236}">
                <a16:creationId xmlns:a16="http://schemas.microsoft.com/office/drawing/2014/main" xmlns="" id="{FD2A6519-1185-3183-8FA1-2BD112BD6B6B}"/>
              </a:ext>
            </a:extLst>
          </p:cNvPr>
          <p:cNvPicPr>
            <a:picLocks noChangeAspect="1"/>
          </p:cNvPicPr>
          <p:nvPr/>
        </p:nvPicPr>
        <p:blipFill>
          <a:blip r:embed="rId2"/>
          <a:stretch>
            <a:fillRect/>
          </a:stretch>
        </p:blipFill>
        <p:spPr>
          <a:xfrm>
            <a:off x="4389120" y="3429000"/>
            <a:ext cx="6409299" cy="2563720"/>
          </a:xfrm>
          <a:prstGeom prst="rect">
            <a:avLst/>
          </a:prstGeom>
        </p:spPr>
      </p:pic>
    </p:spTree>
    <p:extLst>
      <p:ext uri="{BB962C8B-B14F-4D97-AF65-F5344CB8AC3E}">
        <p14:creationId xmlns:p14="http://schemas.microsoft.com/office/powerpoint/2010/main" val="197343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DE9BB-B402-D36F-8BF8-AE545ACCD3DA}"/>
              </a:ext>
            </a:extLst>
          </p:cNvPr>
          <p:cNvSpPr>
            <a:spLocks noGrp="1"/>
          </p:cNvSpPr>
          <p:nvPr>
            <p:ph type="title"/>
          </p:nvPr>
        </p:nvSpPr>
        <p:spPr>
          <a:xfrm>
            <a:off x="838200" y="351872"/>
            <a:ext cx="10515600" cy="1325563"/>
          </a:xfrm>
        </p:spPr>
        <p:txBody>
          <a:bodyPr>
            <a:normAutofit/>
          </a:bodyPr>
          <a:lstStyle/>
          <a:p>
            <a:r>
              <a:rPr lang="en-US" i="0" dirty="0">
                <a:solidFill>
                  <a:srgbClr val="000000"/>
                </a:solidFill>
                <a:effectLst/>
              </a:rPr>
              <a:t>3. NANOEMULSIONS AND ENCAPSULATION OF LIPOPHILIC COMPONENTS</a:t>
            </a:r>
            <a:endParaRPr lang="en-US" dirty="0"/>
          </a:p>
        </p:txBody>
      </p:sp>
      <p:sp>
        <p:nvSpPr>
          <p:cNvPr id="4" name="TextBox 3">
            <a:extLst>
              <a:ext uri="{FF2B5EF4-FFF2-40B4-BE49-F238E27FC236}">
                <a16:creationId xmlns:a16="http://schemas.microsoft.com/office/drawing/2014/main" xmlns="" id="{77D7D51D-2FFA-F89F-4011-2D5AFDED37B2}"/>
              </a:ext>
            </a:extLst>
          </p:cNvPr>
          <p:cNvSpPr txBox="1"/>
          <p:nvPr/>
        </p:nvSpPr>
        <p:spPr>
          <a:xfrm>
            <a:off x="838199" y="1934817"/>
            <a:ext cx="10515599" cy="4401205"/>
          </a:xfrm>
          <a:prstGeom prst="rect">
            <a:avLst/>
          </a:prstGeom>
          <a:noFill/>
        </p:spPr>
        <p:txBody>
          <a:bodyPr wrap="square">
            <a:spAutoFit/>
          </a:bodyPr>
          <a:lstStyle/>
          <a:p>
            <a:pPr marL="342900" indent="-342900" algn="l">
              <a:buFont typeface="Arial" panose="020B0604020202020204" pitchFamily="34" charset="0"/>
              <a:buChar char="•"/>
            </a:pPr>
            <a:r>
              <a:rPr lang="en-US" sz="2000" b="0" i="0" dirty="0">
                <a:solidFill>
                  <a:srgbClr val="000000"/>
                </a:solidFill>
                <a:effectLst/>
              </a:rPr>
              <a:t>One of the most important applications of </a:t>
            </a:r>
            <a:r>
              <a:rPr lang="en-US" sz="2000" b="0" i="0" dirty="0" err="1">
                <a:solidFill>
                  <a:srgbClr val="000000"/>
                </a:solidFill>
                <a:effectLst/>
              </a:rPr>
              <a:t>nanoemulsions</a:t>
            </a:r>
            <a:r>
              <a:rPr lang="en-US" sz="2000" b="0" i="0" dirty="0">
                <a:solidFill>
                  <a:srgbClr val="000000"/>
                </a:solidFill>
                <a:effectLst/>
              </a:rPr>
              <a:t> in food industries is the encapsulation of lipophilic components such as vitamins, flavors, and nutraceuticals</a:t>
            </a:r>
          </a:p>
          <a:p>
            <a:pPr marL="342900" indent="-342900" algn="l">
              <a:buFont typeface="Arial" panose="020B0604020202020204" pitchFamily="34" charset="0"/>
              <a:buChar char="•"/>
            </a:pPr>
            <a:r>
              <a:rPr lang="en-US" sz="2000" b="0" i="0" dirty="0">
                <a:solidFill>
                  <a:srgbClr val="000000"/>
                </a:solidFill>
                <a:effectLst/>
              </a:rPr>
              <a:t>Encapsulation is a useful tool to entrap a bioactive ingredient in a core or a fill within a carrier (coating, matrix, membrane, capsule, or shell) for improving the delivery of bioactive molecules within living cells </a:t>
            </a:r>
          </a:p>
          <a:p>
            <a:pPr marL="342900" indent="-342900" algn="l">
              <a:buFont typeface="Arial" panose="020B0604020202020204" pitchFamily="34" charset="0"/>
              <a:buChar char="•"/>
            </a:pPr>
            <a:r>
              <a:rPr lang="en-US" sz="2000" b="0" i="0" dirty="0">
                <a:solidFill>
                  <a:srgbClr val="000000"/>
                </a:solidFill>
                <a:effectLst/>
              </a:rPr>
              <a:t>This technology has many applications in food industry for masking the unpleasant taste or smell of some bioactive materials, increasing the bioavailability of some components, improving the stability of food ingredients, decreasing air-induced food degradation or decreasing the evaporation of food aroma </a:t>
            </a:r>
          </a:p>
          <a:p>
            <a:pPr marL="342900" indent="-342900" algn="l">
              <a:buFont typeface="Arial" panose="020B0604020202020204" pitchFamily="34" charset="0"/>
              <a:buChar char="•"/>
            </a:pPr>
            <a:r>
              <a:rPr lang="en-US" sz="2000" b="0" i="0" dirty="0">
                <a:solidFill>
                  <a:srgbClr val="000000"/>
                </a:solidFill>
                <a:effectLst/>
              </a:rPr>
              <a:t>One of the most interesting applications of encapsulation in food industry is probiotics. Probiotics are defined as microorganisms that provide health benefits when consumed in adequate amounts </a:t>
            </a:r>
          </a:p>
          <a:p>
            <a:pPr marL="342900" indent="-342900" algn="l">
              <a:buFont typeface="Arial" panose="020B0604020202020204" pitchFamily="34" charset="0"/>
              <a:buChar char="•"/>
            </a:pPr>
            <a:r>
              <a:rPr lang="en-US" sz="2000" b="0" i="0" dirty="0">
                <a:solidFill>
                  <a:srgbClr val="000000"/>
                </a:solidFill>
                <a:effectLst/>
              </a:rPr>
              <a:t>Encapsulation of bioactive compounds in </a:t>
            </a:r>
            <a:r>
              <a:rPr lang="en-US" sz="2000" b="0" i="0" dirty="0" err="1">
                <a:solidFill>
                  <a:srgbClr val="000000"/>
                </a:solidFill>
                <a:effectLst/>
              </a:rPr>
              <a:t>nanoemulsion</a:t>
            </a:r>
            <a:r>
              <a:rPr lang="en-US" sz="2000" b="0" i="0" dirty="0">
                <a:solidFill>
                  <a:srgbClr val="000000"/>
                </a:solidFill>
                <a:effectLst/>
              </a:rPr>
              <a:t>-based delivery system was achieved for resveratrol</a:t>
            </a:r>
          </a:p>
        </p:txBody>
      </p:sp>
    </p:spTree>
    <p:extLst>
      <p:ext uri="{BB962C8B-B14F-4D97-AF65-F5344CB8AC3E}">
        <p14:creationId xmlns:p14="http://schemas.microsoft.com/office/powerpoint/2010/main" val="179790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6053742-51C1-BEFF-2326-45113F8326D4}"/>
              </a:ext>
            </a:extLst>
          </p:cNvPr>
          <p:cNvSpPr>
            <a:spLocks noGrp="1"/>
          </p:cNvSpPr>
          <p:nvPr>
            <p:ph type="title"/>
          </p:nvPr>
        </p:nvSpPr>
        <p:spPr>
          <a:xfrm>
            <a:off x="466722" y="530407"/>
            <a:ext cx="3201366" cy="3387497"/>
          </a:xfrm>
        </p:spPr>
        <p:txBody>
          <a:bodyPr vert="horz" lIns="91440" tIns="45720" rIns="91440" bIns="45720" rtlCol="0" anchor="b">
            <a:normAutofit fontScale="90000"/>
          </a:bodyPr>
          <a:lstStyle/>
          <a:p>
            <a:r>
              <a:rPr lang="en-US" sz="3400" kern="1200" dirty="0">
                <a:solidFill>
                  <a:srgbClr val="FFFFFF"/>
                </a:solidFill>
                <a:latin typeface="+mj-lt"/>
                <a:ea typeface="+mj-ea"/>
                <a:cs typeface="+mj-cs"/>
              </a:rPr>
              <a:t>4. NANOEMULSIONS TO IMPROVE DRUG BIOAVAILABILITY AND PHARMACOLOGICAL EFFECTS</a:t>
            </a:r>
          </a:p>
        </p:txBody>
      </p:sp>
      <p:sp>
        <p:nvSpPr>
          <p:cNvPr id="4" name="TextBox 3">
            <a:extLst>
              <a:ext uri="{FF2B5EF4-FFF2-40B4-BE49-F238E27FC236}">
                <a16:creationId xmlns:a16="http://schemas.microsoft.com/office/drawing/2014/main" xmlns="" id="{1265CBB6-B1C0-1FA7-E10C-7E323AB30CFB}"/>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t>Low bioavailability of some naturally occurring active compounds hinders their efficient pharmacological activities. </a:t>
            </a:r>
            <a:r>
              <a:rPr lang="en-US" sz="2000" dirty="0" err="1"/>
              <a:t>Nanoemulsions</a:t>
            </a:r>
            <a:r>
              <a:rPr lang="en-US" sz="2000" dirty="0"/>
              <a:t> have been used as a suitable form to increase bioavailability of natural extracts. </a:t>
            </a:r>
          </a:p>
          <a:p>
            <a:pPr indent="-228600">
              <a:lnSpc>
                <a:spcPct val="90000"/>
              </a:lnSpc>
              <a:spcAft>
                <a:spcPts val="600"/>
              </a:spcAft>
              <a:buFont typeface="Arial" panose="020B0604020202020204" pitchFamily="34" charset="0"/>
              <a:buChar char="•"/>
            </a:pPr>
            <a:r>
              <a:rPr lang="en-US" sz="2000" b="1" dirty="0"/>
              <a:t>Curcumin,</a:t>
            </a:r>
            <a:r>
              <a:rPr lang="en-US" sz="2000" dirty="0"/>
              <a:t> 1,7-bis(4-hydroxy-3-methoxyphenyl)-1,6-heptadiene-3,5-dione, is a yellow-colored polyphenolic compound isolated from the rhizomes of turmeric (Curcuma longa, family </a:t>
            </a:r>
            <a:r>
              <a:rPr lang="en-US" sz="2000" dirty="0" err="1"/>
              <a:t>Zingiberaceae</a:t>
            </a:r>
            <a:r>
              <a:rPr lang="en-US" sz="2000" dirty="0"/>
              <a:t>). Curcumin has been used as a natural coloring agent health benefits such as anticarcinogenic, antioxidant, anti-inflammatory, and antimicrobial</a:t>
            </a:r>
          </a:p>
          <a:p>
            <a:pPr indent="-228600">
              <a:lnSpc>
                <a:spcPct val="90000"/>
              </a:lnSpc>
              <a:spcAft>
                <a:spcPts val="600"/>
              </a:spcAft>
              <a:buFont typeface="Arial" panose="020B0604020202020204" pitchFamily="34" charset="0"/>
              <a:buChar char="•"/>
            </a:pPr>
            <a:r>
              <a:rPr lang="en-US" sz="2000" b="1" dirty="0"/>
              <a:t>Curcumin </a:t>
            </a:r>
            <a:r>
              <a:rPr lang="en-US" sz="2000" b="1" dirty="0" err="1"/>
              <a:t>nanoemulsions</a:t>
            </a:r>
            <a:r>
              <a:rPr lang="en-US" sz="2000" b="1" dirty="0"/>
              <a:t> </a:t>
            </a:r>
            <a:r>
              <a:rPr lang="en-US" sz="2000" dirty="0"/>
              <a:t>showed significant inhibition of 12-O-tetradecanoylphorbol-13-acetate (TPA)-induced inflammation. However, low bioavailability hinders the efficiency of orally administrated curcumin. Flavored </a:t>
            </a:r>
            <a:r>
              <a:rPr lang="en-US" sz="2000" dirty="0" err="1"/>
              <a:t>nanoemulsions</a:t>
            </a:r>
            <a:r>
              <a:rPr lang="en-US" sz="2000" dirty="0"/>
              <a:t> have been prepared with improved curcumin digestibility compared to directly taken curcumin </a:t>
            </a:r>
          </a:p>
        </p:txBody>
      </p:sp>
    </p:spTree>
    <p:extLst>
      <p:ext uri="{BB962C8B-B14F-4D97-AF65-F5344CB8AC3E}">
        <p14:creationId xmlns:p14="http://schemas.microsoft.com/office/powerpoint/2010/main" val="101032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933D7-C466-2E2F-D739-C926B5BC1D4F}"/>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xmlns="" id="{F0F6329C-EEC0-6E3F-D5E0-054C3ECE1FEE}"/>
              </a:ext>
            </a:extLst>
          </p:cNvPr>
          <p:cNvSpPr txBox="1"/>
          <p:nvPr/>
        </p:nvSpPr>
        <p:spPr>
          <a:xfrm>
            <a:off x="838198" y="1997839"/>
            <a:ext cx="10515599" cy="4154984"/>
          </a:xfrm>
          <a:prstGeom prst="rect">
            <a:avLst/>
          </a:prstGeom>
          <a:noFill/>
        </p:spPr>
        <p:txBody>
          <a:bodyPr wrap="square">
            <a:spAutoFit/>
          </a:bodyPr>
          <a:lstStyle/>
          <a:p>
            <a:pPr algn="just"/>
            <a:r>
              <a:rPr lang="en-US" sz="2400" dirty="0"/>
              <a:t>Additionally, </a:t>
            </a:r>
            <a:r>
              <a:rPr lang="en-US" sz="2400" dirty="0" err="1"/>
              <a:t>nanoemulsion</a:t>
            </a:r>
            <a:r>
              <a:rPr lang="en-US" sz="2400" dirty="0"/>
              <a:t> formulation of oil-soluble vitamins such as alpha-tocopherol enhanced their oral bioavailability and pharmacological effects. </a:t>
            </a:r>
            <a:r>
              <a:rPr lang="el-GR" sz="2400" dirty="0"/>
              <a:t>α-</a:t>
            </a:r>
            <a:r>
              <a:rPr lang="en-US" sz="2400" dirty="0"/>
              <a:t>Tocopherol, a type of vitamin E, is mainly present in olive and sunflower oils. Vitamin E supplements have important antioxidant, anticancer as well as cardiovascular protective activities.</a:t>
            </a:r>
          </a:p>
          <a:p>
            <a:pPr algn="just"/>
            <a:endParaRPr lang="en-US" sz="2400" dirty="0"/>
          </a:p>
          <a:p>
            <a:pPr algn="just"/>
            <a:r>
              <a:rPr lang="en-US" sz="2400" dirty="0"/>
              <a:t>Moreover, </a:t>
            </a:r>
            <a:r>
              <a:rPr lang="en-US" sz="2400" dirty="0" err="1"/>
              <a:t>nanoemulsion</a:t>
            </a:r>
            <a:r>
              <a:rPr lang="en-US" sz="2400" dirty="0"/>
              <a:t> preparations improved the bioavailability quercetin or </a:t>
            </a:r>
            <a:r>
              <a:rPr lang="en-US" sz="2400" dirty="0" err="1"/>
              <a:t>methylquercetin</a:t>
            </a:r>
            <a:r>
              <a:rPr lang="en-US" sz="2400" dirty="0"/>
              <a:t> </a:t>
            </a:r>
          </a:p>
          <a:p>
            <a:pPr algn="just"/>
            <a:r>
              <a:rPr lang="en-US" sz="2400" dirty="0"/>
              <a:t>Quercetin, a polyphenol from the flavonoid group of, has been found in many fruits, vegetables, leaves, and grains. Quercetin supplements have been promoted as antioxidant and anticancer.</a:t>
            </a:r>
          </a:p>
        </p:txBody>
      </p:sp>
    </p:spTree>
    <p:extLst>
      <p:ext uri="{BB962C8B-B14F-4D97-AF65-F5344CB8AC3E}">
        <p14:creationId xmlns:p14="http://schemas.microsoft.com/office/powerpoint/2010/main" val="40673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57C35-0550-2307-B3BD-D008D146360C}"/>
              </a:ext>
            </a:extLst>
          </p:cNvPr>
          <p:cNvSpPr>
            <a:spLocks noGrp="1"/>
          </p:cNvSpPr>
          <p:nvPr>
            <p:ph type="title"/>
          </p:nvPr>
        </p:nvSpPr>
        <p:spPr/>
        <p:txBody>
          <a:bodyPr>
            <a:normAutofit/>
          </a:bodyPr>
          <a:lstStyle/>
          <a:p>
            <a:r>
              <a:rPr lang="en-US" i="0" dirty="0">
                <a:solidFill>
                  <a:srgbClr val="000000"/>
                </a:solidFill>
                <a:effectLst/>
              </a:rPr>
              <a:t>5. NANOEMULSIONS TO IMPROVE DIGESTIBILITY CHARACTERS</a:t>
            </a:r>
            <a:endParaRPr lang="en-US" dirty="0"/>
          </a:p>
        </p:txBody>
      </p:sp>
      <p:sp>
        <p:nvSpPr>
          <p:cNvPr id="4" name="TextBox 3">
            <a:extLst>
              <a:ext uri="{FF2B5EF4-FFF2-40B4-BE49-F238E27FC236}">
                <a16:creationId xmlns:a16="http://schemas.microsoft.com/office/drawing/2014/main" xmlns="" id="{2BBABE0F-10B8-C49B-9A57-7E669F3E0324}"/>
              </a:ext>
            </a:extLst>
          </p:cNvPr>
          <p:cNvSpPr txBox="1"/>
          <p:nvPr/>
        </p:nvSpPr>
        <p:spPr>
          <a:xfrm>
            <a:off x="838199" y="2015701"/>
            <a:ext cx="10386391" cy="3046988"/>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effectLst/>
              </a:rPr>
              <a:t>Food digestibility is a measure of how much of food is absorbed by the gastro-intestinal tract into the bloodstream. </a:t>
            </a:r>
            <a:r>
              <a:rPr lang="en-US" sz="2400" b="0" i="0" dirty="0" err="1">
                <a:effectLst/>
              </a:rPr>
              <a:t>Nanoemulsions</a:t>
            </a:r>
            <a:r>
              <a:rPr lang="en-US" sz="2400" b="0" i="0" dirty="0">
                <a:effectLst/>
              </a:rPr>
              <a:t> have been used as a suitable form to improve digestibility characters of food and natural extracts.</a:t>
            </a:r>
          </a:p>
          <a:p>
            <a:pPr marL="342900" indent="-342900" algn="just">
              <a:buFont typeface="Arial" panose="020B0604020202020204" pitchFamily="34" charset="0"/>
              <a:buChar char="•"/>
            </a:pPr>
            <a:r>
              <a:rPr lang="en-US" sz="2400" b="0" i="1" dirty="0">
                <a:effectLst/>
              </a:rPr>
              <a:t>β</a:t>
            </a:r>
            <a:r>
              <a:rPr lang="en-US" sz="2400" b="0" i="0" dirty="0">
                <a:effectLst/>
              </a:rPr>
              <a:t>-Carotene is a red-orange pigment that is found in plants such as carrots and colorful vegetables. </a:t>
            </a:r>
            <a:r>
              <a:rPr lang="en-US" sz="2400" b="0" i="1" dirty="0">
                <a:effectLst/>
              </a:rPr>
              <a:t>β</a:t>
            </a:r>
            <a:r>
              <a:rPr lang="en-US" sz="2400" b="0" i="0" dirty="0">
                <a:effectLst/>
              </a:rPr>
              <a:t>-Carotene is a member of the carotenes, which are terpenoids (isoprenoids), biosynthesized from geranylgeranyl pyrophosphate. </a:t>
            </a:r>
            <a:r>
              <a:rPr lang="en-US" sz="2400" b="0" i="1" dirty="0">
                <a:effectLst/>
              </a:rPr>
              <a:t>β</a:t>
            </a:r>
            <a:r>
              <a:rPr lang="en-US" sz="2400" b="0" i="0" dirty="0">
                <a:effectLst/>
              </a:rPr>
              <a:t>-Carotene is the best-known provitamin A carotenoid. </a:t>
            </a:r>
            <a:r>
              <a:rPr lang="en-US" sz="2400" b="0" i="1" dirty="0">
                <a:effectLst/>
              </a:rPr>
              <a:t>β</a:t>
            </a:r>
            <a:r>
              <a:rPr lang="en-US" sz="2400" b="0" i="0" dirty="0">
                <a:effectLst/>
              </a:rPr>
              <a:t>-Carotene flavored </a:t>
            </a:r>
            <a:r>
              <a:rPr lang="en-US" sz="2400" b="0" i="0" dirty="0" err="1">
                <a:effectLst/>
              </a:rPr>
              <a:t>nanoemulsion</a:t>
            </a:r>
            <a:r>
              <a:rPr lang="en-US" sz="2400" b="0" i="0" dirty="0">
                <a:effectLst/>
              </a:rPr>
              <a:t> with improved digestibility has been applied</a:t>
            </a:r>
          </a:p>
        </p:txBody>
      </p:sp>
    </p:spTree>
    <p:extLst>
      <p:ext uri="{BB962C8B-B14F-4D97-AF65-F5344CB8AC3E}">
        <p14:creationId xmlns:p14="http://schemas.microsoft.com/office/powerpoint/2010/main" val="388305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Packaging</a:t>
            </a:r>
            <a:endParaRPr lang="en-US" dirty="0"/>
          </a:p>
        </p:txBody>
      </p:sp>
      <p:sp>
        <p:nvSpPr>
          <p:cNvPr id="3" name="Content Placeholder 2"/>
          <p:cNvSpPr>
            <a:spLocks noGrp="1"/>
          </p:cNvSpPr>
          <p:nvPr>
            <p:ph idx="1"/>
          </p:nvPr>
        </p:nvSpPr>
        <p:spPr/>
        <p:txBody>
          <a:bodyPr/>
          <a:lstStyle/>
          <a:p>
            <a:pPr lvl="0"/>
            <a:r>
              <a:rPr lang="en-US" dirty="0" smtClean="0"/>
              <a:t>Enhancing </a:t>
            </a:r>
            <a:r>
              <a:rPr lang="en-US" dirty="0"/>
              <a:t>barrier properties to prevent spoilage and extend shelf life</a:t>
            </a:r>
          </a:p>
          <a:p>
            <a:pPr lvl="0"/>
            <a:r>
              <a:rPr lang="en-US" dirty="0"/>
              <a:t>Resistance to moisture, oxygen, and UV light to maintain food quality and freshness</a:t>
            </a:r>
          </a:p>
        </p:txBody>
      </p:sp>
    </p:spTree>
    <p:extLst>
      <p:ext uri="{BB962C8B-B14F-4D97-AF65-F5344CB8AC3E}">
        <p14:creationId xmlns:p14="http://schemas.microsoft.com/office/powerpoint/2010/main" val="361646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C78451-EC45-9EC7-054A-EAB70ECD57B2}"/>
              </a:ext>
            </a:extLst>
          </p:cNvPr>
          <p:cNvSpPr>
            <a:spLocks noGrp="1"/>
          </p:cNvSpPr>
          <p:nvPr>
            <p:ph type="title"/>
          </p:nvPr>
        </p:nvSpPr>
        <p:spPr/>
        <p:txBody>
          <a:bodyPr/>
          <a:lstStyle/>
          <a:p>
            <a:r>
              <a:rPr lang="en-US" dirty="0"/>
              <a:t>Digestibility improvement</a:t>
            </a:r>
          </a:p>
        </p:txBody>
      </p:sp>
      <p:pic>
        <p:nvPicPr>
          <p:cNvPr id="2050" name="Picture 2">
            <a:extLst>
              <a:ext uri="{FF2B5EF4-FFF2-40B4-BE49-F238E27FC236}">
                <a16:creationId xmlns:a16="http://schemas.microsoft.com/office/drawing/2014/main" xmlns="" id="{563D1F09-8C3C-505E-6C25-11F1E7D86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13205"/>
            <a:ext cx="7315200" cy="42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4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5D79CC-86C9-25B4-8E8E-A2790368423F}"/>
              </a:ext>
            </a:extLst>
          </p:cNvPr>
          <p:cNvSpPr>
            <a:spLocks noGrp="1"/>
          </p:cNvSpPr>
          <p:nvPr>
            <p:ph type="title"/>
          </p:nvPr>
        </p:nvSpPr>
        <p:spPr/>
        <p:txBody>
          <a:bodyPr/>
          <a:lstStyle/>
          <a:p>
            <a:r>
              <a:rPr lang="en-US" dirty="0"/>
              <a:t>6. FAT REDUCTION</a:t>
            </a:r>
          </a:p>
        </p:txBody>
      </p:sp>
      <p:sp>
        <p:nvSpPr>
          <p:cNvPr id="4" name="TextBox 3">
            <a:extLst>
              <a:ext uri="{FF2B5EF4-FFF2-40B4-BE49-F238E27FC236}">
                <a16:creationId xmlns:a16="http://schemas.microsoft.com/office/drawing/2014/main" xmlns="" id="{85D4A1E4-BC84-E162-3564-144183632447}"/>
              </a:ext>
            </a:extLst>
          </p:cNvPr>
          <p:cNvSpPr txBox="1"/>
          <p:nvPr/>
        </p:nvSpPr>
        <p:spPr>
          <a:xfrm>
            <a:off x="838200" y="1452149"/>
            <a:ext cx="10515599" cy="5262979"/>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err="1">
                <a:effectLst/>
              </a:rPr>
              <a:t>Nanoemulsions</a:t>
            </a:r>
            <a:r>
              <a:rPr lang="en-US" sz="2400" b="0" i="0" dirty="0">
                <a:effectLst/>
              </a:rPr>
              <a:t> can be used to replace some of the fat in food formulations, while still maintaining desirable sensory properties such as mouthfeel and texture.</a:t>
            </a:r>
          </a:p>
          <a:p>
            <a:pPr marL="342900" indent="-342900" algn="just">
              <a:buFont typeface="Arial" panose="020B0604020202020204" pitchFamily="34" charset="0"/>
              <a:buChar char="•"/>
            </a:pPr>
            <a:r>
              <a:rPr lang="en-US" sz="2400" b="0" i="0" dirty="0">
                <a:solidFill>
                  <a:srgbClr val="2E2E2E"/>
                </a:solidFill>
                <a:effectLst/>
                <a:latin typeface="ElsevierGulliver"/>
              </a:rPr>
              <a:t>The development of fat replacers to obtain healthier/functional foods is a constant challenge. With this aim, double emulsions (DE) with a blend of olive, linseed and fish oils as oil phase are developed. </a:t>
            </a:r>
          </a:p>
          <a:p>
            <a:pPr marL="342900" indent="-342900" algn="just">
              <a:buFont typeface="Arial" panose="020B0604020202020204" pitchFamily="34" charset="0"/>
              <a:buChar char="•"/>
            </a:pPr>
            <a:r>
              <a:rPr lang="en-US" sz="2400" b="0" i="0" dirty="0">
                <a:solidFill>
                  <a:srgbClr val="222222"/>
                </a:solidFill>
                <a:effectLst/>
                <a:latin typeface="Arial" panose="020B0604020202020204" pitchFamily="34" charset="0"/>
              </a:rPr>
              <a:t>The combination of two emulsifiers, lecithin and hydroxypropyl methylcellulose (HPMC), into emulsions is an interesting strategy to design fat replacers in food matrices.</a:t>
            </a:r>
          </a:p>
          <a:p>
            <a:pPr marL="342900" indent="-342900" algn="just">
              <a:buFont typeface="Arial" panose="020B0604020202020204" pitchFamily="34" charset="0"/>
              <a:buChar char="•"/>
            </a:pPr>
            <a:r>
              <a:rPr lang="en-US" sz="2400" b="0" i="0" dirty="0">
                <a:solidFill>
                  <a:srgbClr val="222222"/>
                </a:solidFill>
                <a:effectLst/>
                <a:latin typeface="open sans" panose="020B0606030504020204" pitchFamily="34" charset="0"/>
              </a:rPr>
              <a:t>The emulsification process of sunflower oil in water using high speed homogenizing was studied in presence of 30% oil, 3% emulsifier (Tween 40) supplemented with 0.4-0.8% vitamin E (α-</a:t>
            </a:r>
            <a:r>
              <a:rPr lang="en-US" sz="2400" b="0" i="0" dirty="0" err="1">
                <a:solidFill>
                  <a:srgbClr val="222222"/>
                </a:solidFill>
                <a:effectLst/>
                <a:latin typeface="open sans" panose="020B0606030504020204" pitchFamily="34" charset="0"/>
              </a:rPr>
              <a:t>toc</a:t>
            </a:r>
            <a:r>
              <a:rPr lang="en-US" sz="2400" b="0" i="0" dirty="0" err="1">
                <a:effectLst/>
                <a:latin typeface="open sans" panose="020B0606030504020204" pitchFamily="34" charset="0"/>
              </a:rPr>
              <a:t>opherole</a:t>
            </a:r>
            <a:r>
              <a:rPr lang="en-US" sz="2400" b="0" i="0" dirty="0">
                <a:effectLst/>
                <a:latin typeface="open sans" panose="020B0606030504020204" pitchFamily="34" charset="0"/>
              </a:rPr>
              <a:t>). The obtained emulsion was stable according its </a:t>
            </a:r>
            <a:r>
              <a:rPr lang="en-US" sz="2400" b="0" i="0" u="none" strike="noStrike" dirty="0">
                <a:effectLst/>
                <a:latin typeface="open sans" panose="020B0606030504020204" pitchFamily="34" charset="0"/>
              </a:rPr>
              <a:t>physio-chemical</a:t>
            </a:r>
            <a:r>
              <a:rPr lang="en-US" sz="2400" b="0" i="0" dirty="0">
                <a:effectLst/>
                <a:latin typeface="open sans" panose="020B0606030504020204" pitchFamily="34" charset="0"/>
              </a:rPr>
              <a:t> properties and particle </a:t>
            </a:r>
            <a:r>
              <a:rPr lang="en-US" sz="2400" b="0" i="0" dirty="0">
                <a:solidFill>
                  <a:srgbClr val="222222"/>
                </a:solidFill>
                <a:effectLst/>
                <a:latin typeface="open sans" panose="020B0606030504020204" pitchFamily="34" charset="0"/>
              </a:rPr>
              <a:t>size, </a:t>
            </a:r>
            <a:endParaRPr lang="en-US" sz="2400" b="0" i="0" dirty="0">
              <a:effectLst/>
            </a:endParaRPr>
          </a:p>
        </p:txBody>
      </p:sp>
    </p:spTree>
    <p:extLst>
      <p:ext uri="{BB962C8B-B14F-4D97-AF65-F5344CB8AC3E}">
        <p14:creationId xmlns:p14="http://schemas.microsoft.com/office/powerpoint/2010/main" val="304439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7739AA-236C-CB51-359A-4468905D6404}"/>
              </a:ext>
            </a:extLst>
          </p:cNvPr>
          <p:cNvSpPr>
            <a:spLocks noGrp="1"/>
          </p:cNvSpPr>
          <p:nvPr>
            <p:ph type="title"/>
          </p:nvPr>
        </p:nvSpPr>
        <p:spPr/>
        <p:txBody>
          <a:bodyPr/>
          <a:lstStyle/>
          <a:p>
            <a:r>
              <a:rPr lang="en-US" dirty="0"/>
              <a:t>7. SHELF-LIFE ENHANCEMENT</a:t>
            </a:r>
          </a:p>
        </p:txBody>
      </p:sp>
      <p:sp>
        <p:nvSpPr>
          <p:cNvPr id="4" name="TextBox 3">
            <a:extLst>
              <a:ext uri="{FF2B5EF4-FFF2-40B4-BE49-F238E27FC236}">
                <a16:creationId xmlns:a16="http://schemas.microsoft.com/office/drawing/2014/main" xmlns="" id="{DD32571A-9238-33D7-70A4-2DBAE6351C70}"/>
              </a:ext>
            </a:extLst>
          </p:cNvPr>
          <p:cNvSpPr txBox="1"/>
          <p:nvPr/>
        </p:nvSpPr>
        <p:spPr>
          <a:xfrm>
            <a:off x="954156" y="1855304"/>
            <a:ext cx="10283687" cy="3785652"/>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effectLst/>
              </a:rPr>
              <a:t>The small droplet size of </a:t>
            </a:r>
            <a:r>
              <a:rPr lang="en-US" sz="2400" b="0" i="0" dirty="0" err="1">
                <a:effectLst/>
              </a:rPr>
              <a:t>nanoemulsions</a:t>
            </a:r>
            <a:r>
              <a:rPr lang="en-US" sz="2400" b="0" i="0" dirty="0">
                <a:effectLst/>
              </a:rPr>
              <a:t> can increase their stability and reduce the rate of oxidation and spoilage of food products, resulting in longer shelf life.</a:t>
            </a:r>
          </a:p>
          <a:p>
            <a:pPr marL="342900" indent="-342900" algn="just">
              <a:buFont typeface="Arial" panose="020B0604020202020204" pitchFamily="34" charset="0"/>
              <a:buChar char="•"/>
            </a:pPr>
            <a:r>
              <a:rPr lang="en-US" sz="2400" b="0" i="0" dirty="0">
                <a:effectLst/>
              </a:rPr>
              <a:t>Recently, there has been a great deal of interest in implementing new nanotechnology-based approaches to improve the quality of food products. One of the relevant applications in this field is the use of </a:t>
            </a:r>
            <a:r>
              <a:rPr lang="en-US" sz="2400" b="0" i="0" dirty="0" err="1">
                <a:effectLst/>
              </a:rPr>
              <a:t>nanoemulsions</a:t>
            </a:r>
            <a:r>
              <a:rPr lang="en-US" sz="2400" b="0" i="0" dirty="0">
                <a:effectLst/>
              </a:rPr>
              <a:t> in the food packaging industry. </a:t>
            </a:r>
            <a:endParaRPr lang="en-US" sz="2400" dirty="0"/>
          </a:p>
          <a:p>
            <a:pPr marL="342900" indent="-342900" algn="just">
              <a:buFont typeface="Arial" panose="020B0604020202020204" pitchFamily="34" charset="0"/>
              <a:buChar char="•"/>
            </a:pPr>
            <a:r>
              <a:rPr lang="en-US" sz="2400" b="0" i="0" dirty="0">
                <a:effectLst/>
              </a:rPr>
              <a:t>Notably, numerous factors, including bacterial growth and oxidation reduce the quality and safety of foods, fruits, and vegetables. In this case, new food packaging systems need to be smart, programmable, and multifunctional</a:t>
            </a:r>
            <a:r>
              <a:rPr lang="en-US" sz="2400" b="0" i="0" dirty="0">
                <a:solidFill>
                  <a:srgbClr val="333333"/>
                </a:solidFill>
                <a:effectLst/>
              </a:rPr>
              <a:t>.</a:t>
            </a:r>
            <a:endParaRPr lang="en-US" sz="2400" b="0" i="0" dirty="0">
              <a:effectLst/>
            </a:endParaRPr>
          </a:p>
        </p:txBody>
      </p:sp>
    </p:spTree>
    <p:extLst>
      <p:ext uri="{BB962C8B-B14F-4D97-AF65-F5344CB8AC3E}">
        <p14:creationId xmlns:p14="http://schemas.microsoft.com/office/powerpoint/2010/main" val="4033031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6D27D-2232-09DC-CF33-82A454D0E745}"/>
              </a:ext>
            </a:extLst>
          </p:cNvPr>
          <p:cNvSpPr>
            <a:spLocks noGrp="1"/>
          </p:cNvSpPr>
          <p:nvPr>
            <p:ph type="title"/>
          </p:nvPr>
        </p:nvSpPr>
        <p:spPr>
          <a:xfrm>
            <a:off x="838200" y="365125"/>
            <a:ext cx="10916478" cy="1325563"/>
          </a:xfrm>
        </p:spPr>
        <p:txBody>
          <a:bodyPr>
            <a:normAutofit/>
          </a:bodyPr>
          <a:lstStyle/>
          <a:p>
            <a:r>
              <a:rPr lang="en-US" i="0" dirty="0">
                <a:solidFill>
                  <a:srgbClr val="000000"/>
                </a:solidFill>
                <a:effectLst/>
              </a:rPr>
              <a:t>8. NANOEMULSIONS TO IMPROVE DRUG SOLUBILIZATION</a:t>
            </a:r>
            <a:endParaRPr lang="en-US" dirty="0"/>
          </a:p>
        </p:txBody>
      </p:sp>
      <p:sp>
        <p:nvSpPr>
          <p:cNvPr id="4" name="TextBox 3">
            <a:extLst>
              <a:ext uri="{FF2B5EF4-FFF2-40B4-BE49-F238E27FC236}">
                <a16:creationId xmlns:a16="http://schemas.microsoft.com/office/drawing/2014/main" xmlns="" id="{31E446A3-9AF4-C76D-4306-23F664A2FE02}"/>
              </a:ext>
            </a:extLst>
          </p:cNvPr>
          <p:cNvSpPr txBox="1"/>
          <p:nvPr/>
        </p:nvSpPr>
        <p:spPr>
          <a:xfrm>
            <a:off x="838200" y="1905506"/>
            <a:ext cx="10532165" cy="3416320"/>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err="1">
                <a:solidFill>
                  <a:srgbClr val="000000"/>
                </a:solidFill>
                <a:effectLst/>
              </a:rPr>
              <a:t>Nanoemulsion</a:t>
            </a:r>
            <a:r>
              <a:rPr lang="en-US" sz="2400" b="0" i="0" dirty="0">
                <a:solidFill>
                  <a:srgbClr val="000000"/>
                </a:solidFill>
                <a:effectLst/>
              </a:rPr>
              <a:t> formulation has been applied to increase the solubilization of phytosterols. Phytosterols have been shown to lower the blood cholesterol, and therefore, they reduce the risk of coronary heart diseases. </a:t>
            </a:r>
          </a:p>
          <a:p>
            <a:pPr marL="342900" indent="-342900" algn="just">
              <a:buFont typeface="Arial" panose="020B0604020202020204" pitchFamily="34" charset="0"/>
              <a:buChar char="•"/>
            </a:pPr>
            <a:r>
              <a:rPr lang="en-US" sz="2400" b="0" i="0" dirty="0">
                <a:solidFill>
                  <a:srgbClr val="000000"/>
                </a:solidFill>
                <a:effectLst/>
              </a:rPr>
              <a:t>Among phytosterols, </a:t>
            </a:r>
            <a:r>
              <a:rPr lang="en-US" sz="2400" b="0" i="1" dirty="0">
                <a:solidFill>
                  <a:srgbClr val="000000"/>
                </a:solidFill>
                <a:effectLst/>
              </a:rPr>
              <a:t>β</a:t>
            </a:r>
            <a:r>
              <a:rPr lang="en-US" sz="2400" b="0" i="0" dirty="0">
                <a:solidFill>
                  <a:srgbClr val="000000"/>
                </a:solidFill>
                <a:effectLst/>
              </a:rPr>
              <a:t>-sitosterol has been isolated from many vegetables and fruits. </a:t>
            </a:r>
          </a:p>
          <a:p>
            <a:pPr marL="342900" indent="-342900" algn="just">
              <a:buFont typeface="Arial" panose="020B0604020202020204" pitchFamily="34" charset="0"/>
              <a:buChar char="•"/>
            </a:pPr>
            <a:r>
              <a:rPr lang="en-US" sz="2400" b="0" i="0" dirty="0">
                <a:solidFill>
                  <a:srgbClr val="000000"/>
                </a:solidFill>
                <a:effectLst/>
              </a:rPr>
              <a:t>Moreover, </a:t>
            </a:r>
            <a:r>
              <a:rPr lang="en-US" sz="2400" b="0" i="0" dirty="0" err="1">
                <a:solidFill>
                  <a:srgbClr val="000000"/>
                </a:solidFill>
                <a:effectLst/>
              </a:rPr>
              <a:t>nanoemulsions</a:t>
            </a:r>
            <a:r>
              <a:rPr lang="en-US" sz="2400" b="0" i="0" dirty="0">
                <a:solidFill>
                  <a:srgbClr val="000000"/>
                </a:solidFill>
                <a:effectLst/>
              </a:rPr>
              <a:t> formulas increased also the solubilization of lycopene. Lycopene, a carotenoid pigment and phytochemical, has been found in tomatoes, other red fruits and vegetables. Lycopene has potential effects on prostate cancer and cardiovascular diseases.</a:t>
            </a:r>
          </a:p>
        </p:txBody>
      </p:sp>
    </p:spTree>
    <p:extLst>
      <p:ext uri="{BB962C8B-B14F-4D97-AF65-F5344CB8AC3E}">
        <p14:creationId xmlns:p14="http://schemas.microsoft.com/office/powerpoint/2010/main" val="3688435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230AED-BD32-1880-1E56-A26504D73049}"/>
              </a:ext>
            </a:extLst>
          </p:cNvPr>
          <p:cNvSpPr>
            <a:spLocks noGrp="1"/>
          </p:cNvSpPr>
          <p:nvPr>
            <p:ph type="title"/>
          </p:nvPr>
        </p:nvSpPr>
        <p:spPr/>
        <p:txBody>
          <a:bodyPr/>
          <a:lstStyle/>
          <a:p>
            <a:r>
              <a:rPr lang="en-US" dirty="0"/>
              <a:t>9. BEVERAGES </a:t>
            </a:r>
          </a:p>
        </p:txBody>
      </p:sp>
      <p:sp>
        <p:nvSpPr>
          <p:cNvPr id="4" name="TextBox 3">
            <a:extLst>
              <a:ext uri="{FF2B5EF4-FFF2-40B4-BE49-F238E27FC236}">
                <a16:creationId xmlns:a16="http://schemas.microsoft.com/office/drawing/2014/main" xmlns="" id="{229A8738-516C-D97B-9C15-2BACA580CC2A}"/>
              </a:ext>
            </a:extLst>
          </p:cNvPr>
          <p:cNvSpPr txBox="1"/>
          <p:nvPr/>
        </p:nvSpPr>
        <p:spPr>
          <a:xfrm>
            <a:off x="838200" y="1934817"/>
            <a:ext cx="10306878" cy="1938992"/>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err="1">
                <a:effectLst/>
                <a:latin typeface="Söhne"/>
              </a:rPr>
              <a:t>Nanoemulsions</a:t>
            </a:r>
            <a:r>
              <a:rPr lang="en-US" sz="2400" b="0" i="0" dirty="0">
                <a:effectLst/>
                <a:latin typeface="Söhne"/>
              </a:rPr>
              <a:t> can be used in the production of clear, stable, and homogeneous beverages, such as fruit juices and energy drinks.</a:t>
            </a:r>
          </a:p>
          <a:p>
            <a:pPr marL="342900" indent="-342900" algn="just">
              <a:buFont typeface="Arial" panose="020B0604020202020204" pitchFamily="34" charset="0"/>
              <a:buChar char="•"/>
            </a:pPr>
            <a:r>
              <a:rPr lang="en-US" sz="2400" b="0" i="0" dirty="0">
                <a:effectLst/>
                <a:latin typeface="Söhne"/>
              </a:rPr>
              <a:t>Overall, </a:t>
            </a:r>
            <a:r>
              <a:rPr lang="en-US" sz="2400" b="0" i="0" dirty="0" err="1">
                <a:effectLst/>
                <a:latin typeface="Söhne"/>
              </a:rPr>
              <a:t>nanoemulsions</a:t>
            </a:r>
            <a:r>
              <a:rPr lang="en-US" sz="2400" b="0" i="0" dirty="0">
                <a:effectLst/>
                <a:latin typeface="Söhne"/>
              </a:rPr>
              <a:t> have a lot of potential in the food industry and their use is expected to increase in the future as new applications and benefits are discovered.</a:t>
            </a:r>
          </a:p>
        </p:txBody>
      </p:sp>
    </p:spTree>
    <p:extLst>
      <p:ext uri="{BB962C8B-B14F-4D97-AF65-F5344CB8AC3E}">
        <p14:creationId xmlns:p14="http://schemas.microsoft.com/office/powerpoint/2010/main" val="3408844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23129-4972-B2AC-6EAF-E7AFFD02C458}"/>
              </a:ext>
            </a:extLst>
          </p:cNvPr>
          <p:cNvSpPr>
            <a:spLocks noGrp="1"/>
          </p:cNvSpPr>
          <p:nvPr>
            <p:ph type="title"/>
          </p:nvPr>
        </p:nvSpPr>
        <p:spPr/>
        <p:txBody>
          <a:bodyPr/>
          <a:lstStyle/>
          <a:p>
            <a:r>
              <a:rPr lang="en-US" dirty="0"/>
              <a:t>Further Reading</a:t>
            </a:r>
          </a:p>
        </p:txBody>
      </p:sp>
      <p:sp>
        <p:nvSpPr>
          <p:cNvPr id="4" name="TextBox 3">
            <a:extLst>
              <a:ext uri="{FF2B5EF4-FFF2-40B4-BE49-F238E27FC236}">
                <a16:creationId xmlns:a16="http://schemas.microsoft.com/office/drawing/2014/main" xmlns="" id="{8EB1389B-43EA-5D7F-4AC8-E061F29FE532}"/>
              </a:ext>
            </a:extLst>
          </p:cNvPr>
          <p:cNvSpPr txBox="1"/>
          <p:nvPr/>
        </p:nvSpPr>
        <p:spPr>
          <a:xfrm>
            <a:off x="838199" y="2014330"/>
            <a:ext cx="10515599" cy="2308324"/>
          </a:xfrm>
          <a:prstGeom prst="rect">
            <a:avLst/>
          </a:prstGeom>
          <a:noFill/>
        </p:spPr>
        <p:txBody>
          <a:bodyPr wrap="square">
            <a:spAutoFit/>
          </a:bodyPr>
          <a:lstStyle/>
          <a:p>
            <a:r>
              <a:rPr lang="en-US" dirty="0">
                <a:hlinkClick r:id="rId2"/>
              </a:rPr>
              <a:t>https://www.sciencedirect.com/science/article/abs/pii/S0308814618301481</a:t>
            </a:r>
            <a:endParaRPr lang="en-US" dirty="0"/>
          </a:p>
          <a:p>
            <a:r>
              <a:rPr lang="en-US" dirty="0">
                <a:hlinkClick r:id="rId3"/>
              </a:rPr>
              <a:t>https://www.sciencedirect.com/science/article/pii/S0268005X22001217</a:t>
            </a:r>
            <a:endParaRPr lang="en-US" dirty="0"/>
          </a:p>
          <a:p>
            <a:r>
              <a:rPr lang="en-US" dirty="0">
                <a:hlinkClick r:id="rId4"/>
              </a:rPr>
              <a:t>https://www.mdpi.com/2304-8158/11/16/2536</a:t>
            </a:r>
            <a:endParaRPr lang="en-US" dirty="0"/>
          </a:p>
          <a:p>
            <a:r>
              <a:rPr lang="en-US" dirty="0">
                <a:hlinkClick r:id="rId5"/>
              </a:rPr>
              <a:t>https://scialert.net/abstract/?doi=ajft.2016.54.62</a:t>
            </a:r>
            <a:r>
              <a:rPr lang="en-US" dirty="0"/>
              <a:t> </a:t>
            </a:r>
          </a:p>
          <a:p>
            <a:r>
              <a:rPr lang="en-US" dirty="0">
                <a:hlinkClick r:id="rId6"/>
              </a:rPr>
              <a:t>https://link.springer.com/article/10.1007/s12393-021-09282-z</a:t>
            </a:r>
            <a:r>
              <a:rPr lang="en-US" dirty="0"/>
              <a:t> </a:t>
            </a:r>
          </a:p>
          <a:p>
            <a:r>
              <a:rPr lang="en-US" dirty="0">
                <a:hlinkClick r:id="rId7"/>
              </a:rPr>
              <a:t>https://www.researchgate.net/publication/351850712_Employing_Nanoemulsions_in_Food_Packaging_Shelf_Life_Enhancement</a:t>
            </a:r>
            <a:endParaRPr lang="en-US" dirty="0"/>
          </a:p>
          <a:p>
            <a:r>
              <a:rPr lang="en-US" dirty="0">
                <a:hlinkClick r:id="rId8"/>
              </a:rPr>
              <a:t>https://www.ncbi.nlm.nih.gov/pmc/articles/PMC4678981/</a:t>
            </a:r>
            <a:r>
              <a:rPr lang="en-US" dirty="0"/>
              <a:t> </a:t>
            </a:r>
          </a:p>
        </p:txBody>
      </p:sp>
    </p:spTree>
    <p:extLst>
      <p:ext uri="{BB962C8B-B14F-4D97-AF65-F5344CB8AC3E}">
        <p14:creationId xmlns:p14="http://schemas.microsoft.com/office/powerpoint/2010/main" val="2607207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Processing</a:t>
            </a:r>
            <a:endParaRPr lang="en-US" dirty="0"/>
          </a:p>
        </p:txBody>
      </p:sp>
      <p:sp>
        <p:nvSpPr>
          <p:cNvPr id="3" name="Content Placeholder 2"/>
          <p:cNvSpPr>
            <a:spLocks noGrp="1"/>
          </p:cNvSpPr>
          <p:nvPr>
            <p:ph idx="1"/>
          </p:nvPr>
        </p:nvSpPr>
        <p:spPr/>
        <p:txBody>
          <a:bodyPr/>
          <a:lstStyle/>
          <a:p>
            <a:pPr lvl="0"/>
            <a:r>
              <a:rPr lang="en-US" dirty="0" smtClean="0"/>
              <a:t>Improving </a:t>
            </a:r>
            <a:r>
              <a:rPr lang="en-US" dirty="0"/>
              <a:t>efficiency and effectiveness of processing methods</a:t>
            </a:r>
          </a:p>
          <a:p>
            <a:pPr lvl="0"/>
            <a:r>
              <a:rPr lang="en-US" dirty="0"/>
              <a:t>Using nanoparticles as emulsifiers and stabilizers to improve texture and consistency</a:t>
            </a:r>
          </a:p>
        </p:txBody>
      </p:sp>
    </p:spTree>
    <p:extLst>
      <p:ext uri="{BB962C8B-B14F-4D97-AF65-F5344CB8AC3E}">
        <p14:creationId xmlns:p14="http://schemas.microsoft.com/office/powerpoint/2010/main" val="416699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Safety</a:t>
            </a:r>
            <a:endParaRPr lang="en-US" dirty="0"/>
          </a:p>
        </p:txBody>
      </p:sp>
      <p:sp>
        <p:nvSpPr>
          <p:cNvPr id="3" name="Content Placeholder 2"/>
          <p:cNvSpPr>
            <a:spLocks noGrp="1"/>
          </p:cNvSpPr>
          <p:nvPr>
            <p:ph idx="1"/>
          </p:nvPr>
        </p:nvSpPr>
        <p:spPr/>
        <p:txBody>
          <a:bodyPr/>
          <a:lstStyle/>
          <a:p>
            <a:pPr lvl="0"/>
            <a:r>
              <a:rPr lang="en-US" dirty="0" smtClean="0"/>
              <a:t>Detecting </a:t>
            </a:r>
            <a:r>
              <a:rPr lang="en-US" dirty="0"/>
              <a:t>and removing harmful contaminants from food</a:t>
            </a:r>
          </a:p>
          <a:p>
            <a:pPr lvl="0"/>
            <a:r>
              <a:rPr lang="en-US" dirty="0"/>
              <a:t>Selectively binding to specific contaminants for easier detection and removal</a:t>
            </a:r>
          </a:p>
        </p:txBody>
      </p:sp>
    </p:spTree>
    <p:extLst>
      <p:ext uri="{BB962C8B-B14F-4D97-AF65-F5344CB8AC3E}">
        <p14:creationId xmlns:p14="http://schemas.microsoft.com/office/powerpoint/2010/main" val="366421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Nutrient Delivery</a:t>
            </a:r>
            <a:endParaRPr lang="en-US" dirty="0"/>
          </a:p>
        </p:txBody>
      </p:sp>
      <p:sp>
        <p:nvSpPr>
          <p:cNvPr id="3" name="Content Placeholder 2"/>
          <p:cNvSpPr>
            <a:spLocks noGrp="1"/>
          </p:cNvSpPr>
          <p:nvPr>
            <p:ph idx="1"/>
          </p:nvPr>
        </p:nvSpPr>
        <p:spPr/>
        <p:txBody>
          <a:bodyPr/>
          <a:lstStyle/>
          <a:p>
            <a:pPr lvl="0"/>
            <a:r>
              <a:rPr lang="en-US" dirty="0" smtClean="0"/>
              <a:t>Encapsulating </a:t>
            </a:r>
            <a:r>
              <a:rPr lang="en-US" dirty="0"/>
              <a:t>vitamins, minerals, and other nutrients to protect from degradation and improve absorption in the body</a:t>
            </a:r>
          </a:p>
        </p:txBody>
      </p:sp>
    </p:spTree>
    <p:extLst>
      <p:ext uri="{BB962C8B-B14F-4D97-AF65-F5344CB8AC3E}">
        <p14:creationId xmlns:p14="http://schemas.microsoft.com/office/powerpoint/2010/main" val="161731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extBox 2">
            <a:extLst>
              <a:ext uri="{FF2B5EF4-FFF2-40B4-BE49-F238E27FC236}">
                <a16:creationId xmlns:a16="http://schemas.microsoft.com/office/drawing/2014/main" xmlns="" id="{9E22DF21-CC39-97EE-551A-113ABBBC5BA5}"/>
              </a:ext>
            </a:extLst>
          </p:cNvPr>
          <p:cNvGraphicFramePr/>
          <p:nvPr>
            <p:extLst>
              <p:ext uri="{D42A27DB-BD31-4B8C-83A1-F6EECF244321}">
                <p14:modId xmlns:p14="http://schemas.microsoft.com/office/powerpoint/2010/main" val="24856378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8BE0DE77-53C3-2DDC-8ABE-09566BF2CF56}"/>
              </a:ext>
            </a:extLst>
          </p:cNvPr>
          <p:cNvSpPr txBox="1"/>
          <p:nvPr/>
        </p:nvSpPr>
        <p:spPr>
          <a:xfrm>
            <a:off x="478302" y="2475914"/>
            <a:ext cx="2613777" cy="1384995"/>
          </a:xfrm>
          <a:prstGeom prst="rect">
            <a:avLst/>
          </a:prstGeom>
          <a:noFill/>
        </p:spPr>
        <p:txBody>
          <a:bodyPr wrap="square" rtlCol="0">
            <a:spAutoFit/>
          </a:bodyPr>
          <a:lstStyle/>
          <a:p>
            <a:r>
              <a:rPr lang="en-US" sz="2800" b="1" dirty="0"/>
              <a:t>NANO-EMULSION TECHNOLOGY </a:t>
            </a:r>
          </a:p>
        </p:txBody>
      </p:sp>
    </p:spTree>
    <p:extLst>
      <p:ext uri="{BB962C8B-B14F-4D97-AF65-F5344CB8AC3E}">
        <p14:creationId xmlns:p14="http://schemas.microsoft.com/office/powerpoint/2010/main" val="1546997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2411B908-60BB-B29B-8D8C-A23798C3F973}"/>
              </a:ext>
            </a:extLst>
          </p:cNvPr>
          <p:cNvSpPr txBox="1"/>
          <p:nvPr/>
        </p:nvSpPr>
        <p:spPr>
          <a:xfrm>
            <a:off x="5297762" y="512064"/>
            <a:ext cx="5210804" cy="1085643"/>
          </a:xfrm>
          <a:prstGeom prst="rect">
            <a:avLst/>
          </a:prstGeom>
        </p:spPr>
        <p:txBody>
          <a:bodyPr vert="horz" lIns="91440" tIns="45720" rIns="91440" bIns="45720" rtlCol="0" anchor="b">
            <a:normAutofit fontScale="85000" lnSpcReduction="20000"/>
          </a:bodyPr>
          <a:lstStyle/>
          <a:p>
            <a:pPr>
              <a:lnSpc>
                <a:spcPct val="90000"/>
              </a:lnSpc>
              <a:spcBef>
                <a:spcPct val="0"/>
              </a:spcBef>
              <a:spcAft>
                <a:spcPts val="600"/>
              </a:spcAft>
            </a:pPr>
            <a:r>
              <a:rPr lang="en-US" sz="5400" b="1" dirty="0">
                <a:latin typeface="+mj-lt"/>
                <a:ea typeface="+mj-ea"/>
                <a:cs typeface="+mj-cs"/>
              </a:rPr>
              <a:t>PROPERTIES OF NANO-EMULSIONS</a:t>
            </a:r>
          </a:p>
        </p:txBody>
      </p:sp>
      <p:pic>
        <p:nvPicPr>
          <p:cNvPr id="19" name="Picture 5" descr="Molecules">
            <a:extLst>
              <a:ext uri="{FF2B5EF4-FFF2-40B4-BE49-F238E27FC236}">
                <a16:creationId xmlns:a16="http://schemas.microsoft.com/office/drawing/2014/main" xmlns="" id="{014D8048-E3F2-CDA2-4EB7-31B78F7744D7}"/>
              </a:ext>
            </a:extLst>
          </p:cNvPr>
          <p:cNvPicPr>
            <a:picLocks noChangeAspect="1"/>
          </p:cNvPicPr>
          <p:nvPr/>
        </p:nvPicPr>
        <p:blipFill rotWithShape="1">
          <a:blip r:embed="rId2"/>
          <a:srcRect l="36645" r="1802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7" name="sketchy line">
            <a:extLst>
              <a:ext uri="{FF2B5EF4-FFF2-40B4-BE49-F238E27FC236}">
                <a16:creationId xmlns:a16="http://schemas.microsoft.com/office/drawing/2014/main" xmlns=""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D686C38-117C-7705-4698-B8546B18D47E}"/>
              </a:ext>
            </a:extLst>
          </p:cNvPr>
          <p:cNvSpPr txBox="1"/>
          <p:nvPr/>
        </p:nvSpPr>
        <p:spPr>
          <a:xfrm>
            <a:off x="4923692" y="1755968"/>
            <a:ext cx="6879102" cy="4435223"/>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err="1"/>
              <a:t>Nanoemulsions</a:t>
            </a:r>
            <a:r>
              <a:rPr lang="en-US" sz="2000" dirty="0"/>
              <a:t> have small droplet size and are kinetically stable colloidal systems. </a:t>
            </a:r>
          </a:p>
          <a:p>
            <a:pPr marL="342900" indent="-228600">
              <a:lnSpc>
                <a:spcPct val="90000"/>
              </a:lnSpc>
              <a:spcAft>
                <a:spcPts val="600"/>
              </a:spcAft>
              <a:buFont typeface="Arial" panose="020B0604020202020204" pitchFamily="34" charset="0"/>
              <a:buChar char="•"/>
            </a:pPr>
            <a:r>
              <a:rPr lang="en-US" sz="2000" dirty="0"/>
              <a:t>They have enhanced functional properties in comparison to conventional emulsions. </a:t>
            </a:r>
          </a:p>
          <a:p>
            <a:pPr marL="342900" indent="-228600">
              <a:lnSpc>
                <a:spcPct val="90000"/>
              </a:lnSpc>
              <a:spcAft>
                <a:spcPts val="600"/>
              </a:spcAft>
              <a:buFont typeface="Arial" panose="020B0604020202020204" pitchFamily="34" charset="0"/>
              <a:buChar char="•"/>
            </a:pPr>
            <a:r>
              <a:rPr lang="en-US" sz="2000" dirty="0"/>
              <a:t>The composition and structure of the </a:t>
            </a:r>
            <a:r>
              <a:rPr lang="en-US" sz="2000" dirty="0" err="1"/>
              <a:t>nanoemulsions</a:t>
            </a:r>
            <a:r>
              <a:rPr lang="en-US" sz="2000" dirty="0"/>
              <a:t> can be controlled for the encapsulation and effective delivery of bioactive lipophilic compounds. </a:t>
            </a:r>
          </a:p>
          <a:p>
            <a:pPr marL="342900" indent="-228600">
              <a:lnSpc>
                <a:spcPct val="90000"/>
              </a:lnSpc>
              <a:spcAft>
                <a:spcPts val="600"/>
              </a:spcAft>
              <a:buFont typeface="Arial" panose="020B0604020202020204" pitchFamily="34" charset="0"/>
              <a:buChar char="•"/>
            </a:pPr>
            <a:r>
              <a:rPr lang="en-US" sz="2000" dirty="0" err="1"/>
              <a:t>Nanoemulsions</a:t>
            </a:r>
            <a:r>
              <a:rPr lang="en-US" sz="2000" dirty="0"/>
              <a:t> have potential application in the food industry for the delivery of nutraceuticals, coloring and flavoring agents, and antimicrobials. </a:t>
            </a:r>
          </a:p>
          <a:p>
            <a:pPr marL="342900" indent="-228600">
              <a:lnSpc>
                <a:spcPct val="90000"/>
              </a:lnSpc>
              <a:spcAft>
                <a:spcPts val="600"/>
              </a:spcAft>
              <a:buFont typeface="Arial" panose="020B0604020202020204" pitchFamily="34" charset="0"/>
              <a:buChar char="•"/>
            </a:pPr>
            <a:r>
              <a:rPr lang="en-US" sz="2000" dirty="0"/>
              <a:t>The </a:t>
            </a:r>
            <a:r>
              <a:rPr lang="en-US" sz="2000" dirty="0" err="1"/>
              <a:t>nanoemulsion</a:t>
            </a:r>
            <a:r>
              <a:rPr lang="en-US" sz="2000" dirty="0"/>
              <a:t> formulations of active ingredients can be used for developing biodegradable coating and packaging films to enhance the quality, functional properties, nutritional value, and shelf life of foods. </a:t>
            </a:r>
          </a:p>
        </p:txBody>
      </p:sp>
    </p:spTree>
    <p:extLst>
      <p:ext uri="{BB962C8B-B14F-4D97-AF65-F5344CB8AC3E}">
        <p14:creationId xmlns:p14="http://schemas.microsoft.com/office/powerpoint/2010/main" val="129892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EE7D0F3-C006-9B7A-BB81-F72784209114}"/>
              </a:ext>
            </a:extLst>
          </p:cNvPr>
          <p:cNvSpPr>
            <a:spLocks noChangeArrowheads="1"/>
          </p:cNvSpPr>
          <p:nvPr/>
        </p:nvSpPr>
        <p:spPr bwMode="auto">
          <a:xfrm>
            <a:off x="357808" y="178734"/>
            <a:ext cx="11476383" cy="667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mn-lt"/>
              </a:rPr>
              <a:t>PHASES OF NANO-EMULSION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000000"/>
                </a:solidFill>
                <a:effectLst/>
                <a:latin typeface="+mn-lt"/>
              </a:rPr>
              <a:t>Nanoemulsions</a:t>
            </a:r>
            <a:r>
              <a:rPr kumimoji="0" lang="en-US" altLang="en-US" sz="2400" b="0" i="0" u="none" strike="noStrike" cap="none" normalizeH="0" baseline="0" dirty="0">
                <a:ln>
                  <a:noFill/>
                </a:ln>
                <a:solidFill>
                  <a:srgbClr val="000000"/>
                </a:solidFill>
                <a:effectLst/>
                <a:latin typeface="+mn-lt"/>
              </a:rPr>
              <a:t> are colloidal dispersions of oil and water stabilized by an emulsifier, where the droplet size of the dispersed phase is typically in the range of 20-200 nm. The preparation of a </a:t>
            </a:r>
            <a:r>
              <a:rPr kumimoji="0" lang="en-US" altLang="en-US" sz="2400" b="0" i="0" u="none" strike="noStrike" cap="none" normalizeH="0" baseline="0" dirty="0" err="1">
                <a:ln>
                  <a:noFill/>
                </a:ln>
                <a:solidFill>
                  <a:srgbClr val="000000"/>
                </a:solidFill>
                <a:effectLst/>
                <a:latin typeface="+mn-lt"/>
              </a:rPr>
              <a:t>nanoemulsion</a:t>
            </a:r>
            <a:r>
              <a:rPr kumimoji="0" lang="en-US" altLang="en-US" sz="2400" b="0" i="0" u="none" strike="noStrike" cap="none" normalizeH="0" baseline="0" dirty="0">
                <a:ln>
                  <a:noFill/>
                </a:ln>
                <a:solidFill>
                  <a:srgbClr val="000000"/>
                </a:solidFill>
                <a:effectLst/>
                <a:latin typeface="+mn-lt"/>
              </a:rPr>
              <a:t> typically involves several phases, including:</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n-US" altLang="en-US" sz="2400" b="1" i="0" u="none" strike="noStrike" cap="none" normalizeH="0" baseline="0" dirty="0">
                <a:ln>
                  <a:noFill/>
                </a:ln>
                <a:solidFill>
                  <a:srgbClr val="000000"/>
                </a:solidFill>
                <a:effectLst/>
                <a:latin typeface="+mn-lt"/>
              </a:rPr>
              <a:t>Pre-emulsion phase: </a:t>
            </a:r>
            <a:r>
              <a:rPr kumimoji="0" lang="en-US" altLang="en-US" sz="2400" b="0" i="0" u="none" strike="noStrike" cap="none" normalizeH="0" baseline="0" dirty="0">
                <a:ln>
                  <a:noFill/>
                </a:ln>
                <a:solidFill>
                  <a:srgbClr val="000000"/>
                </a:solidFill>
                <a:effectLst/>
                <a:latin typeface="+mn-lt"/>
              </a:rPr>
              <a:t>In this phase, the oil and water phases are mixed together along with the emulsifier to form a coarse emulsion.</a:t>
            </a:r>
          </a:p>
          <a:p>
            <a:pPr marL="0" marR="0" lvl="0" indent="0" algn="just" defTabSz="914400" rtl="0" eaLnBrk="0" fontAlgn="base" latinLnBrk="0" hangingPunct="0">
              <a:lnSpc>
                <a:spcPct val="10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rgbClr val="000000"/>
                </a:solidFill>
                <a:effectLst/>
                <a:latin typeface="+mn-lt"/>
              </a:rPr>
              <a:t>High-shear phase: </a:t>
            </a:r>
            <a:r>
              <a:rPr kumimoji="0" lang="en-US" altLang="en-US" sz="2400" b="0" i="0" u="none" strike="noStrike" cap="none" normalizeH="0" baseline="0" dirty="0">
                <a:ln>
                  <a:noFill/>
                </a:ln>
                <a:solidFill>
                  <a:srgbClr val="000000"/>
                </a:solidFill>
                <a:effectLst/>
                <a:latin typeface="+mn-lt"/>
              </a:rPr>
              <a:t>The pre-emulsion is subjected to high shear forces using a homogenizer, </a:t>
            </a:r>
            <a:r>
              <a:rPr kumimoji="0" lang="en-US" altLang="en-US" sz="2400" b="0" i="0" u="none" strike="noStrike" cap="none" normalizeH="0" baseline="0" dirty="0" err="1">
                <a:ln>
                  <a:noFill/>
                </a:ln>
                <a:solidFill>
                  <a:srgbClr val="000000"/>
                </a:solidFill>
                <a:effectLst/>
                <a:latin typeface="+mn-lt"/>
              </a:rPr>
              <a:t>ultrasonicator</a:t>
            </a:r>
            <a:r>
              <a:rPr kumimoji="0" lang="en-US" altLang="en-US" sz="2400" b="0" i="0" u="none" strike="noStrike" cap="none" normalizeH="0" baseline="0" dirty="0">
                <a:ln>
                  <a:noFill/>
                </a:ln>
                <a:solidFill>
                  <a:srgbClr val="000000"/>
                </a:solidFill>
                <a:effectLst/>
                <a:latin typeface="+mn-lt"/>
              </a:rPr>
              <a:t>, or other high-energy mixer to reduce the droplet size to the nanometer range.</a:t>
            </a:r>
          </a:p>
          <a:p>
            <a:pPr marL="0" marR="0" lvl="0" indent="0" algn="just"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1" i="0" u="none" strike="noStrike" cap="none" normalizeH="0" baseline="0" dirty="0">
                <a:ln>
                  <a:noFill/>
                </a:ln>
                <a:solidFill>
                  <a:srgbClr val="000000"/>
                </a:solidFill>
                <a:effectLst/>
                <a:latin typeface="+mn-lt"/>
              </a:rPr>
              <a:t>Cooling phase: </a:t>
            </a:r>
            <a:r>
              <a:rPr kumimoji="0" lang="en-US" altLang="en-US" sz="2400" b="0" i="0" u="none" strike="noStrike" cap="none" normalizeH="0" baseline="0" dirty="0">
                <a:ln>
                  <a:noFill/>
                </a:ln>
                <a:solidFill>
                  <a:srgbClr val="000000"/>
                </a:solidFill>
                <a:effectLst/>
                <a:latin typeface="+mn-lt"/>
              </a:rPr>
              <a:t>The temperature of the emulsion is lowered to enhance the stability of the </a:t>
            </a:r>
            <a:r>
              <a:rPr kumimoji="0" lang="en-US" altLang="en-US" sz="2400" b="0" i="0" u="none" strike="noStrike" cap="none" normalizeH="0" baseline="0" dirty="0" err="1">
                <a:ln>
                  <a:noFill/>
                </a:ln>
                <a:solidFill>
                  <a:srgbClr val="000000"/>
                </a:solidFill>
                <a:effectLst/>
                <a:latin typeface="+mn-lt"/>
              </a:rPr>
              <a:t>nanoemulsion</a:t>
            </a:r>
            <a:r>
              <a:rPr kumimoji="0" lang="en-US" altLang="en-US" sz="2400" b="0" i="0" u="none" strike="noStrike" cap="none" normalizeH="0" baseline="0" dirty="0">
                <a:ln>
                  <a:noFill/>
                </a:ln>
                <a:solidFill>
                  <a:srgbClr val="000000"/>
                </a:solidFill>
                <a:effectLst/>
                <a:latin typeface="+mn-lt"/>
              </a:rPr>
              <a:t> by reducing the Brownian motion of the droplets.</a:t>
            </a:r>
          </a:p>
          <a:p>
            <a:pPr marL="0" marR="0" lvl="0" indent="0" algn="just" defTabSz="914400" rtl="0" eaLnBrk="0" fontAlgn="base" latinLnBrk="0" hangingPunct="0">
              <a:lnSpc>
                <a:spcPct val="100000"/>
              </a:lnSpc>
              <a:spcBef>
                <a:spcPct val="0"/>
              </a:spcBef>
              <a:spcAft>
                <a:spcPct val="0"/>
              </a:spcAft>
              <a:buClrTx/>
              <a:buSzTx/>
              <a:buFontTx/>
              <a:buAutoNum type="arabicPeriod" startAt="4"/>
              <a:tabLst/>
            </a:pPr>
            <a:r>
              <a:rPr kumimoji="0" lang="en-US" altLang="en-US" sz="2400" b="1" i="0" u="none" strike="noStrike" cap="none" normalizeH="0" baseline="0" dirty="0">
                <a:ln>
                  <a:noFill/>
                </a:ln>
                <a:solidFill>
                  <a:srgbClr val="000000"/>
                </a:solidFill>
                <a:effectLst/>
                <a:latin typeface="+mn-lt"/>
              </a:rPr>
              <a:t>Post-processing phase: </a:t>
            </a:r>
            <a:r>
              <a:rPr kumimoji="0" lang="en-US" altLang="en-US" sz="2400" b="0" i="0" u="none" strike="noStrike" cap="none" normalizeH="0" baseline="0" dirty="0">
                <a:ln>
                  <a:noFill/>
                </a:ln>
                <a:solidFill>
                  <a:srgbClr val="000000"/>
                </a:solidFill>
                <a:effectLst/>
                <a:latin typeface="+mn-lt"/>
              </a:rPr>
              <a:t>In this phase, the </a:t>
            </a:r>
            <a:r>
              <a:rPr kumimoji="0" lang="en-US" altLang="en-US" sz="2400" b="0" i="0" u="none" strike="noStrike" cap="none" normalizeH="0" baseline="0" dirty="0" err="1">
                <a:ln>
                  <a:noFill/>
                </a:ln>
                <a:solidFill>
                  <a:srgbClr val="000000"/>
                </a:solidFill>
                <a:effectLst/>
                <a:latin typeface="+mn-lt"/>
              </a:rPr>
              <a:t>nanoemulsion</a:t>
            </a:r>
            <a:r>
              <a:rPr kumimoji="0" lang="en-US" altLang="en-US" sz="2400" b="0" i="0" u="none" strike="noStrike" cap="none" normalizeH="0" baseline="0" dirty="0">
                <a:ln>
                  <a:noFill/>
                </a:ln>
                <a:solidFill>
                  <a:srgbClr val="000000"/>
                </a:solidFill>
                <a:effectLst/>
                <a:latin typeface="+mn-lt"/>
              </a:rPr>
              <a:t> is subjected to various post-processing steps, such as filtration, centrifugation, or freeze-drying, to remove any remaining impurities and to achieve the desired final product.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rPr>
              <a:t>The specific phases involved in the preparation of a </a:t>
            </a:r>
            <a:r>
              <a:rPr kumimoji="0" lang="en-US" altLang="en-US" sz="2400" b="0" i="0" u="none" strike="noStrike" cap="none" normalizeH="0" baseline="0" dirty="0" err="1">
                <a:ln>
                  <a:noFill/>
                </a:ln>
                <a:solidFill>
                  <a:srgbClr val="000000"/>
                </a:solidFill>
                <a:effectLst/>
                <a:latin typeface="+mn-lt"/>
              </a:rPr>
              <a:t>nanoemulsion</a:t>
            </a:r>
            <a:r>
              <a:rPr kumimoji="0" lang="en-US" altLang="en-US" sz="2400" b="0" i="0" u="none" strike="noStrike" cap="none" normalizeH="0" baseline="0" dirty="0">
                <a:ln>
                  <a:noFill/>
                </a:ln>
                <a:solidFill>
                  <a:srgbClr val="000000"/>
                </a:solidFill>
                <a:effectLst/>
                <a:latin typeface="+mn-lt"/>
              </a:rPr>
              <a:t> may vary depending on the intended application, the choice of emulsifier, and the desired droplet size and stability.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447005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2924</Words>
  <Application>Microsoft Office PowerPoint</Application>
  <PresentationFormat>Widescreen</PresentationFormat>
  <Paragraphs>139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ElsevierGulliver</vt:lpstr>
      <vt:lpstr>open sans</vt:lpstr>
      <vt:lpstr>Söhne</vt:lpstr>
      <vt:lpstr>Office Theme</vt:lpstr>
      <vt:lpstr>NANOEMULSION and NANOTECHNOLOGY</vt:lpstr>
      <vt:lpstr>Nanotechnology</vt:lpstr>
      <vt:lpstr>Food Packaging</vt:lpstr>
      <vt:lpstr>Food Processing</vt:lpstr>
      <vt:lpstr>Food Safety</vt:lpstr>
      <vt:lpstr>Nutrient Delivery</vt:lpstr>
      <vt:lpstr>PowerPoint Presentation</vt:lpstr>
      <vt:lpstr>PowerPoint Presentation</vt:lpstr>
      <vt:lpstr>PowerPoint Presentation</vt:lpstr>
      <vt:lpstr>PowerPoint Presentation</vt:lpstr>
      <vt:lpstr>PowerPoint Presentation</vt:lpstr>
      <vt:lpstr>Preparation of Nanoemulsions </vt:lpstr>
      <vt:lpstr>EMERGING TECHNIQUES FOR NANO-EMULSION</vt:lpstr>
      <vt:lpstr>PowerPoint Presentation</vt:lpstr>
      <vt:lpstr>FORMATION OF NANOEMULSIONS </vt:lpstr>
      <vt:lpstr>1. High Pressure Valve Homogenization Method</vt:lpstr>
      <vt:lpstr>2. Micro fluidization Method</vt:lpstr>
      <vt:lpstr>3. EMULSION PHASE INVERSION</vt:lpstr>
      <vt:lpstr>4. MEMBRANE EMULSIFICATION</vt:lpstr>
      <vt:lpstr>Membrane emulsification method</vt:lpstr>
      <vt:lpstr>5. Ultrasonication Method</vt:lpstr>
      <vt:lpstr>Ultrasonication method</vt:lpstr>
      <vt:lpstr>APPLICATIONS IN FOOD INDUSTRY</vt:lpstr>
      <vt:lpstr>1. FLAVOR AND AROMA ENCAPSULATION</vt:lpstr>
      <vt:lpstr>2. NUTRIENT DELIVERY</vt:lpstr>
      <vt:lpstr>3. NANOEMULSIONS AND ENCAPSULATION OF LIPOPHILIC COMPONENTS</vt:lpstr>
      <vt:lpstr>4. NANOEMULSIONS TO IMPROVE DRUG BIOAVAILABILITY AND PHARMACOLOGICAL EFFECTS</vt:lpstr>
      <vt:lpstr>PowerPoint Presentation</vt:lpstr>
      <vt:lpstr>5. NANOEMULSIONS TO IMPROVE DIGESTIBILITY CHARACTERS</vt:lpstr>
      <vt:lpstr>Digestibility improvement</vt:lpstr>
      <vt:lpstr>6. FAT REDUCTION</vt:lpstr>
      <vt:lpstr>7. SHELF-LIFE ENHANCEMENT</vt:lpstr>
      <vt:lpstr>8. NANOEMULSIONS TO IMPROVE DRUG SOLUBILIZATION</vt:lpstr>
      <vt:lpstr>9. BEVERAGES </vt:lpstr>
      <vt:lpstr>Further Reading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NANOEMULSION TECHNOLOGY</dc:title>
  <dc:creator>Khunsha Younas</dc:creator>
  <cp:lastModifiedBy>Dr. Asif Ahmad</cp:lastModifiedBy>
  <cp:revision>8</cp:revision>
  <dcterms:created xsi:type="dcterms:W3CDTF">2023-03-16T08:34:36Z</dcterms:created>
  <dcterms:modified xsi:type="dcterms:W3CDTF">2023-03-28T03:14:11Z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2023-03-17T05:47:21Z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e74c64a8-7d3c-4393-b71e-5fb6c1f12c6e</vt:lpwstr>
  </property>
  <property fmtid="{D5CDD505-2E9C-101B-9397-08002B2CF9AE}" pid="7" name="MSIP_Label_defa4170-0d19-0005-0004-bc88714345d2_ActionId">
    <vt:lpwstr>69baf103-c096-4840-99e2-d9c558a2d97b</vt:lpwstr>
  </property>
  <property fmtid="{D5CDD505-2E9C-101B-9397-08002B2CF9AE}" pid="8" name="MSIP_Label_defa4170-0d19-0005-0004-bc88714345d2_ContentBits">
    <vt:lpwstr>0</vt:lpwstr>
  </property>
</Properties>
</file>