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2" r:id="rId8"/>
    <p:sldId id="261" r:id="rId9"/>
    <p:sldId id="282" r:id="rId10"/>
    <p:sldId id="264" r:id="rId11"/>
    <p:sldId id="265" r:id="rId12"/>
    <p:sldId id="263" r:id="rId13"/>
    <p:sldId id="268" r:id="rId14"/>
    <p:sldId id="272" r:id="rId15"/>
    <p:sldId id="270" r:id="rId16"/>
    <p:sldId id="276" r:id="rId17"/>
    <p:sldId id="280" r:id="rId18"/>
    <p:sldId id="275" r:id="rId19"/>
    <p:sldId id="295" r:id="rId20"/>
    <p:sldId id="278" r:id="rId21"/>
    <p:sldId id="269" r:id="rId22"/>
    <p:sldId id="271" r:id="rId23"/>
    <p:sldId id="294" r:id="rId24"/>
    <p:sldId id="273" r:id="rId25"/>
    <p:sldId id="293" r:id="rId26"/>
    <p:sldId id="274" r:id="rId27"/>
    <p:sldId id="286" r:id="rId28"/>
    <p:sldId id="288" r:id="rId29"/>
    <p:sldId id="289" r:id="rId30"/>
    <p:sldId id="287" r:id="rId31"/>
    <p:sldId id="290" r:id="rId32"/>
    <p:sldId id="291" r:id="rId33"/>
    <p:sldId id="292" r:id="rId34"/>
    <p:sldId id="283" r:id="rId35"/>
    <p:sldId id="284" r:id="rId36"/>
    <p:sldId id="285" r:id="rId37"/>
    <p:sldId id="267" r:id="rId38"/>
    <p:sldId id="277" r:id="rId39"/>
    <p:sldId id="279" r:id="rId40"/>
    <p:sldId id="296"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15F22-8B19-4C3D-B616-BA489D19A78C}" type="doc">
      <dgm:prSet loTypeId="urn:microsoft.com/office/officeart/2005/8/layout/matrix3" loCatId="matrix" qsTypeId="urn:microsoft.com/office/officeart/2005/8/quickstyle/simple5" qsCatId="simple" csTypeId="urn:microsoft.com/office/officeart/2005/8/colors/colorful1" csCatId="colorful"/>
      <dgm:spPr/>
      <dgm:t>
        <a:bodyPr/>
        <a:lstStyle/>
        <a:p>
          <a:endParaRPr lang="en-US"/>
        </a:p>
      </dgm:t>
    </dgm:pt>
    <dgm:pt modelId="{2F1DA147-64CF-482B-9A04-771B386B2375}">
      <dgm:prSet/>
      <dgm:spPr/>
      <dgm:t>
        <a:bodyPr/>
        <a:lstStyle/>
        <a:p>
          <a:r>
            <a:rPr lang="en-US" b="0" i="0" dirty="0"/>
            <a:t>Automation and robotics have revolutionized aseptic processing by increasing efficiency, accuracy, and reducing human errors.</a:t>
          </a:r>
          <a:endParaRPr lang="en-US" dirty="0"/>
        </a:p>
      </dgm:t>
    </dgm:pt>
    <dgm:pt modelId="{0DB5D5BB-7BFC-41FD-A9D3-8EFBC21D52E8}" type="parTrans" cxnId="{40C1C0E6-DB58-4984-A127-9CA3226A1DE4}">
      <dgm:prSet/>
      <dgm:spPr/>
      <dgm:t>
        <a:bodyPr/>
        <a:lstStyle/>
        <a:p>
          <a:endParaRPr lang="en-US"/>
        </a:p>
      </dgm:t>
    </dgm:pt>
    <dgm:pt modelId="{2BED3B42-74A1-48C3-9137-389891729CFA}" type="sibTrans" cxnId="{40C1C0E6-DB58-4984-A127-9CA3226A1DE4}">
      <dgm:prSet/>
      <dgm:spPr/>
      <dgm:t>
        <a:bodyPr/>
        <a:lstStyle/>
        <a:p>
          <a:endParaRPr lang="en-US"/>
        </a:p>
      </dgm:t>
    </dgm:pt>
    <dgm:pt modelId="{25BA177C-D115-4B09-ABA5-70359115F13E}">
      <dgm:prSet/>
      <dgm:spPr/>
      <dgm:t>
        <a:bodyPr/>
        <a:lstStyle/>
        <a:p>
          <a:r>
            <a:rPr lang="en-US" b="0" i="0"/>
            <a:t>Robotic systems are used for tasks such as filling, sealing, labeling, and packaging, ensuring precise and consistent operations.</a:t>
          </a:r>
          <a:endParaRPr lang="en-US"/>
        </a:p>
      </dgm:t>
    </dgm:pt>
    <dgm:pt modelId="{3D80135A-3963-4CF9-956D-336E06C08FE5}" type="parTrans" cxnId="{7CE51703-7371-4977-8789-91E3B9857457}">
      <dgm:prSet/>
      <dgm:spPr/>
      <dgm:t>
        <a:bodyPr/>
        <a:lstStyle/>
        <a:p>
          <a:endParaRPr lang="en-US"/>
        </a:p>
      </dgm:t>
    </dgm:pt>
    <dgm:pt modelId="{861C6D35-A4B1-4F33-BCC9-E1AB04C6C7EB}" type="sibTrans" cxnId="{7CE51703-7371-4977-8789-91E3B9857457}">
      <dgm:prSet/>
      <dgm:spPr/>
      <dgm:t>
        <a:bodyPr/>
        <a:lstStyle/>
        <a:p>
          <a:endParaRPr lang="en-US"/>
        </a:p>
      </dgm:t>
    </dgm:pt>
    <dgm:pt modelId="{F65B19BE-4DD4-454E-AC15-FDB76A219BBB}">
      <dgm:prSet/>
      <dgm:spPr/>
      <dgm:t>
        <a:bodyPr/>
        <a:lstStyle/>
        <a:p>
          <a:r>
            <a:rPr lang="en-US" b="0" i="0"/>
            <a:t>Automation reduces the risk of contamination from human contact, improving product safety.</a:t>
          </a:r>
          <a:endParaRPr lang="en-US"/>
        </a:p>
      </dgm:t>
    </dgm:pt>
    <dgm:pt modelId="{EB257B49-F228-44A3-A2DE-2C6DFC0DA977}" type="parTrans" cxnId="{30192018-58F8-4905-8FD0-6AFE7705AE96}">
      <dgm:prSet/>
      <dgm:spPr/>
      <dgm:t>
        <a:bodyPr/>
        <a:lstStyle/>
        <a:p>
          <a:endParaRPr lang="en-US"/>
        </a:p>
      </dgm:t>
    </dgm:pt>
    <dgm:pt modelId="{5EB98ED2-E701-4703-9807-18DEBAC52A61}" type="sibTrans" cxnId="{30192018-58F8-4905-8FD0-6AFE7705AE96}">
      <dgm:prSet/>
      <dgm:spPr/>
      <dgm:t>
        <a:bodyPr/>
        <a:lstStyle/>
        <a:p>
          <a:endParaRPr lang="en-US"/>
        </a:p>
      </dgm:t>
    </dgm:pt>
    <dgm:pt modelId="{8D40DC8C-7F41-433D-94B2-A7204BF1410D}">
      <dgm:prSet/>
      <dgm:spPr/>
      <dgm:t>
        <a:bodyPr/>
        <a:lstStyle/>
        <a:p>
          <a:r>
            <a:rPr lang="en-US" b="0" i="0"/>
            <a:t>Additionally, automation enables faster production rates, reducing processing time and increasing overall productivity.</a:t>
          </a:r>
          <a:endParaRPr lang="en-US"/>
        </a:p>
      </dgm:t>
    </dgm:pt>
    <dgm:pt modelId="{FF83A3F8-D197-4B63-B3B7-AAC371A85434}" type="parTrans" cxnId="{22DC499B-1705-4A2D-9F24-7FC5E3AE1D5C}">
      <dgm:prSet/>
      <dgm:spPr/>
      <dgm:t>
        <a:bodyPr/>
        <a:lstStyle/>
        <a:p>
          <a:endParaRPr lang="en-US"/>
        </a:p>
      </dgm:t>
    </dgm:pt>
    <dgm:pt modelId="{079AA6EC-5243-47CC-9A95-2488E2E795CC}" type="sibTrans" cxnId="{22DC499B-1705-4A2D-9F24-7FC5E3AE1D5C}">
      <dgm:prSet/>
      <dgm:spPr/>
      <dgm:t>
        <a:bodyPr/>
        <a:lstStyle/>
        <a:p>
          <a:endParaRPr lang="en-US"/>
        </a:p>
      </dgm:t>
    </dgm:pt>
    <dgm:pt modelId="{7114CBB8-856D-49B7-9AE9-33C0257EBB17}" type="pres">
      <dgm:prSet presAssocID="{76315F22-8B19-4C3D-B616-BA489D19A78C}" presName="matrix" presStyleCnt="0">
        <dgm:presLayoutVars>
          <dgm:chMax val="1"/>
          <dgm:dir/>
          <dgm:resizeHandles val="exact"/>
        </dgm:presLayoutVars>
      </dgm:prSet>
      <dgm:spPr/>
    </dgm:pt>
    <dgm:pt modelId="{C3B7D4EC-2F4E-40D3-A5A7-F4F7DDD1AD96}" type="pres">
      <dgm:prSet presAssocID="{76315F22-8B19-4C3D-B616-BA489D19A78C}" presName="diamond" presStyleLbl="bgShp" presStyleIdx="0" presStyleCnt="1" custLinFactNeighborX="-265" custLinFactNeighborY="-360"/>
      <dgm:spPr/>
    </dgm:pt>
    <dgm:pt modelId="{44FB8EE0-ACA2-4B1D-AF4E-4E3E5849D6F8}" type="pres">
      <dgm:prSet presAssocID="{76315F22-8B19-4C3D-B616-BA489D19A78C}" presName="quad1" presStyleLbl="node1" presStyleIdx="0" presStyleCnt="4">
        <dgm:presLayoutVars>
          <dgm:chMax val="0"/>
          <dgm:chPref val="0"/>
          <dgm:bulletEnabled val="1"/>
        </dgm:presLayoutVars>
      </dgm:prSet>
      <dgm:spPr/>
    </dgm:pt>
    <dgm:pt modelId="{893DA8D8-D259-4327-B790-BEFF8F324CA6}" type="pres">
      <dgm:prSet presAssocID="{76315F22-8B19-4C3D-B616-BA489D19A78C}" presName="quad2" presStyleLbl="node1" presStyleIdx="1" presStyleCnt="4">
        <dgm:presLayoutVars>
          <dgm:chMax val="0"/>
          <dgm:chPref val="0"/>
          <dgm:bulletEnabled val="1"/>
        </dgm:presLayoutVars>
      </dgm:prSet>
      <dgm:spPr/>
    </dgm:pt>
    <dgm:pt modelId="{1D39BAAC-B42B-461C-A9B1-DCABEDC800EE}" type="pres">
      <dgm:prSet presAssocID="{76315F22-8B19-4C3D-B616-BA489D19A78C}" presName="quad3" presStyleLbl="node1" presStyleIdx="2" presStyleCnt="4">
        <dgm:presLayoutVars>
          <dgm:chMax val="0"/>
          <dgm:chPref val="0"/>
          <dgm:bulletEnabled val="1"/>
        </dgm:presLayoutVars>
      </dgm:prSet>
      <dgm:spPr/>
    </dgm:pt>
    <dgm:pt modelId="{4CCF996D-3171-45C7-B9E3-CB821FCFD86B}" type="pres">
      <dgm:prSet presAssocID="{76315F22-8B19-4C3D-B616-BA489D19A78C}" presName="quad4" presStyleLbl="node1" presStyleIdx="3" presStyleCnt="4">
        <dgm:presLayoutVars>
          <dgm:chMax val="0"/>
          <dgm:chPref val="0"/>
          <dgm:bulletEnabled val="1"/>
        </dgm:presLayoutVars>
      </dgm:prSet>
      <dgm:spPr/>
    </dgm:pt>
  </dgm:ptLst>
  <dgm:cxnLst>
    <dgm:cxn modelId="{673F0A00-D1D9-423F-9789-490B1D6EEFBA}" type="presOf" srcId="{76315F22-8B19-4C3D-B616-BA489D19A78C}" destId="{7114CBB8-856D-49B7-9AE9-33C0257EBB17}" srcOrd="0" destOrd="0" presId="urn:microsoft.com/office/officeart/2005/8/layout/matrix3"/>
    <dgm:cxn modelId="{7CE51703-7371-4977-8789-91E3B9857457}" srcId="{76315F22-8B19-4C3D-B616-BA489D19A78C}" destId="{25BA177C-D115-4B09-ABA5-70359115F13E}" srcOrd="1" destOrd="0" parTransId="{3D80135A-3963-4CF9-956D-336E06C08FE5}" sibTransId="{861C6D35-A4B1-4F33-BCC9-E1AB04C6C7EB}"/>
    <dgm:cxn modelId="{66DFA20F-B2A1-432D-8AFF-5B6C1BEEC8AC}" type="presOf" srcId="{2F1DA147-64CF-482B-9A04-771B386B2375}" destId="{44FB8EE0-ACA2-4B1D-AF4E-4E3E5849D6F8}" srcOrd="0" destOrd="0" presId="urn:microsoft.com/office/officeart/2005/8/layout/matrix3"/>
    <dgm:cxn modelId="{30192018-58F8-4905-8FD0-6AFE7705AE96}" srcId="{76315F22-8B19-4C3D-B616-BA489D19A78C}" destId="{F65B19BE-4DD4-454E-AC15-FDB76A219BBB}" srcOrd="2" destOrd="0" parTransId="{EB257B49-F228-44A3-A2DE-2C6DFC0DA977}" sibTransId="{5EB98ED2-E701-4703-9807-18DEBAC52A61}"/>
    <dgm:cxn modelId="{614F411D-B79F-46B3-B727-1ADF03E8DC81}" type="presOf" srcId="{F65B19BE-4DD4-454E-AC15-FDB76A219BBB}" destId="{1D39BAAC-B42B-461C-A9B1-DCABEDC800EE}" srcOrd="0" destOrd="0" presId="urn:microsoft.com/office/officeart/2005/8/layout/matrix3"/>
    <dgm:cxn modelId="{B2EAB18B-2705-448B-AB5F-3C95C8E8F0B5}" type="presOf" srcId="{8D40DC8C-7F41-433D-94B2-A7204BF1410D}" destId="{4CCF996D-3171-45C7-B9E3-CB821FCFD86B}" srcOrd="0" destOrd="0" presId="urn:microsoft.com/office/officeart/2005/8/layout/matrix3"/>
    <dgm:cxn modelId="{22DC499B-1705-4A2D-9F24-7FC5E3AE1D5C}" srcId="{76315F22-8B19-4C3D-B616-BA489D19A78C}" destId="{8D40DC8C-7F41-433D-94B2-A7204BF1410D}" srcOrd="3" destOrd="0" parTransId="{FF83A3F8-D197-4B63-B3B7-AAC371A85434}" sibTransId="{079AA6EC-5243-47CC-9A95-2488E2E795CC}"/>
    <dgm:cxn modelId="{72C6C4C8-EFFB-4456-9815-2743F56856C9}" type="presOf" srcId="{25BA177C-D115-4B09-ABA5-70359115F13E}" destId="{893DA8D8-D259-4327-B790-BEFF8F324CA6}" srcOrd="0" destOrd="0" presId="urn:microsoft.com/office/officeart/2005/8/layout/matrix3"/>
    <dgm:cxn modelId="{40C1C0E6-DB58-4984-A127-9CA3226A1DE4}" srcId="{76315F22-8B19-4C3D-B616-BA489D19A78C}" destId="{2F1DA147-64CF-482B-9A04-771B386B2375}" srcOrd="0" destOrd="0" parTransId="{0DB5D5BB-7BFC-41FD-A9D3-8EFBC21D52E8}" sibTransId="{2BED3B42-74A1-48C3-9137-389891729CFA}"/>
    <dgm:cxn modelId="{BDD6D336-36FD-4DB8-9074-2F8B204C2EF5}" type="presParOf" srcId="{7114CBB8-856D-49B7-9AE9-33C0257EBB17}" destId="{C3B7D4EC-2F4E-40D3-A5A7-F4F7DDD1AD96}" srcOrd="0" destOrd="0" presId="urn:microsoft.com/office/officeart/2005/8/layout/matrix3"/>
    <dgm:cxn modelId="{C857B7BB-7952-44F5-B2E5-69B6C68F9190}" type="presParOf" srcId="{7114CBB8-856D-49B7-9AE9-33C0257EBB17}" destId="{44FB8EE0-ACA2-4B1D-AF4E-4E3E5849D6F8}" srcOrd="1" destOrd="0" presId="urn:microsoft.com/office/officeart/2005/8/layout/matrix3"/>
    <dgm:cxn modelId="{9CEF9E34-7D09-4DC9-83A9-91466AF4260E}" type="presParOf" srcId="{7114CBB8-856D-49B7-9AE9-33C0257EBB17}" destId="{893DA8D8-D259-4327-B790-BEFF8F324CA6}" srcOrd="2" destOrd="0" presId="urn:microsoft.com/office/officeart/2005/8/layout/matrix3"/>
    <dgm:cxn modelId="{270A28ED-1CC2-4E60-9A84-00E612D1746F}" type="presParOf" srcId="{7114CBB8-856D-49B7-9AE9-33C0257EBB17}" destId="{1D39BAAC-B42B-461C-A9B1-DCABEDC800EE}" srcOrd="3" destOrd="0" presId="urn:microsoft.com/office/officeart/2005/8/layout/matrix3"/>
    <dgm:cxn modelId="{02B05784-7022-404E-B85C-AF28560686BF}" type="presParOf" srcId="{7114CBB8-856D-49B7-9AE9-33C0257EBB17}" destId="{4CCF996D-3171-45C7-B9E3-CB821FCFD8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7D4EC-2F4E-40D3-A5A7-F4F7DDD1AD96}">
      <dsp:nvSpPr>
        <dsp:cNvPr id="0" name=""/>
        <dsp:cNvSpPr/>
      </dsp:nvSpPr>
      <dsp:spPr>
        <a:xfrm>
          <a:off x="1407715" y="0"/>
          <a:ext cx="5304176" cy="530417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FB8EE0-ACA2-4B1D-AF4E-4E3E5849D6F8}">
      <dsp:nvSpPr>
        <dsp:cNvPr id="0" name=""/>
        <dsp:cNvSpPr/>
      </dsp:nvSpPr>
      <dsp:spPr>
        <a:xfrm>
          <a:off x="1925668" y="503896"/>
          <a:ext cx="2068629" cy="20686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Automation and robotics have revolutionized aseptic processing by increasing efficiency, accuracy, and reducing human errors.</a:t>
          </a:r>
          <a:endParaRPr lang="en-US" sz="1500" kern="1200" dirty="0"/>
        </a:p>
      </dsp:txBody>
      <dsp:txXfrm>
        <a:off x="2026650" y="604878"/>
        <a:ext cx="1866665" cy="1866665"/>
      </dsp:txXfrm>
    </dsp:sp>
    <dsp:sp modelId="{893DA8D8-D259-4327-B790-BEFF8F324CA6}">
      <dsp:nvSpPr>
        <dsp:cNvPr id="0" name=""/>
        <dsp:cNvSpPr/>
      </dsp:nvSpPr>
      <dsp:spPr>
        <a:xfrm>
          <a:off x="4153423" y="503896"/>
          <a:ext cx="2068629" cy="206862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Robotic systems are used for tasks such as filling, sealing, labeling, and packaging, ensuring precise and consistent operations.</a:t>
          </a:r>
          <a:endParaRPr lang="en-US" sz="1500" kern="1200"/>
        </a:p>
      </dsp:txBody>
      <dsp:txXfrm>
        <a:off x="4254405" y="604878"/>
        <a:ext cx="1866665" cy="1866665"/>
      </dsp:txXfrm>
    </dsp:sp>
    <dsp:sp modelId="{1D39BAAC-B42B-461C-A9B1-DCABEDC800EE}">
      <dsp:nvSpPr>
        <dsp:cNvPr id="0" name=""/>
        <dsp:cNvSpPr/>
      </dsp:nvSpPr>
      <dsp:spPr>
        <a:xfrm>
          <a:off x="1925668" y="2731651"/>
          <a:ext cx="2068629" cy="206862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Automation reduces the risk of contamination from human contact, improving product safety.</a:t>
          </a:r>
          <a:endParaRPr lang="en-US" sz="1500" kern="1200"/>
        </a:p>
      </dsp:txBody>
      <dsp:txXfrm>
        <a:off x="2026650" y="2832633"/>
        <a:ext cx="1866665" cy="1866665"/>
      </dsp:txXfrm>
    </dsp:sp>
    <dsp:sp modelId="{4CCF996D-3171-45C7-B9E3-CB821FCFD86B}">
      <dsp:nvSpPr>
        <dsp:cNvPr id="0" name=""/>
        <dsp:cNvSpPr/>
      </dsp:nvSpPr>
      <dsp:spPr>
        <a:xfrm>
          <a:off x="4153423" y="2731651"/>
          <a:ext cx="2068629" cy="20686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Additionally, automation enables faster production rates, reducing processing time and increasing overall productivity.</a:t>
          </a:r>
          <a:endParaRPr lang="en-US" sz="1500" kern="1200"/>
        </a:p>
      </dsp:txBody>
      <dsp:txXfrm>
        <a:off x="4254405" y="2832633"/>
        <a:ext cx="1866665" cy="186666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E700-C601-F75E-E7DE-27F024CDB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1ED737-9706-77CB-E632-CEC04BABA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648C2C-A58B-8F4E-5767-CA4F94B36026}"/>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5" name="Footer Placeholder 4">
            <a:extLst>
              <a:ext uri="{FF2B5EF4-FFF2-40B4-BE49-F238E27FC236}">
                <a16:creationId xmlns:a16="http://schemas.microsoft.com/office/drawing/2014/main" id="{3FBB0CEF-0060-665B-365C-46846D472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FCD02-58A9-D378-2FC0-2C7AB1390B5D}"/>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89574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5D56-36C1-2E5B-4286-0B72E3DB23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73F113-B7EF-F3EA-FABF-282035D463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58510-3AFE-30C1-DAB4-631D6F5EA781}"/>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5" name="Footer Placeholder 4">
            <a:extLst>
              <a:ext uri="{FF2B5EF4-FFF2-40B4-BE49-F238E27FC236}">
                <a16:creationId xmlns:a16="http://schemas.microsoft.com/office/drawing/2014/main" id="{88D96E26-1FAB-B74B-9893-E1391B9E3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CAE1D-CC87-DBEE-952B-6DFFD9C2DF19}"/>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9527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555EBC-4875-1F3A-CA60-7BA50DC04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FF290E-B320-0EDB-214C-942BE5294E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2668E-D86F-44CD-2865-26E1A6265BA1}"/>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5" name="Footer Placeholder 4">
            <a:extLst>
              <a:ext uri="{FF2B5EF4-FFF2-40B4-BE49-F238E27FC236}">
                <a16:creationId xmlns:a16="http://schemas.microsoft.com/office/drawing/2014/main" id="{6034FA35-0E99-D8D6-54A1-0CA0D83AB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30AFE-77C5-078E-94D0-863E680C0DB9}"/>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71727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7079-A454-E25E-7D22-B9B33A7DD4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E1718-003C-27B2-737E-6B5BDB0E2D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2A6F6-AE07-8302-19A4-A44A74FB98DD}"/>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5" name="Footer Placeholder 4">
            <a:extLst>
              <a:ext uri="{FF2B5EF4-FFF2-40B4-BE49-F238E27FC236}">
                <a16:creationId xmlns:a16="http://schemas.microsoft.com/office/drawing/2014/main" id="{9F0A12BE-008F-E456-FE87-E16657F3E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03919-2C3C-0DD6-3832-732DCFD941ED}"/>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233541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F30C-6B06-CED1-045E-7A6A36FAB3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169DF6-2594-1093-CF81-5C886599F0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9E284-436F-9FCD-D567-341E518AC2AE}"/>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5" name="Footer Placeholder 4">
            <a:extLst>
              <a:ext uri="{FF2B5EF4-FFF2-40B4-BE49-F238E27FC236}">
                <a16:creationId xmlns:a16="http://schemas.microsoft.com/office/drawing/2014/main" id="{3B4A9662-8698-E520-CCD0-4E027B1D3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B113F-5799-C787-8BE5-D7F98752CDE5}"/>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65459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84A7-A41E-9436-B194-344B176424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77D1B-6DD0-A17F-B5DB-9C45CF25D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E464D7-234D-92BA-61B0-FB3515A403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C18E9-43B4-F487-BC1E-37DA6662C7BF}"/>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6" name="Footer Placeholder 5">
            <a:extLst>
              <a:ext uri="{FF2B5EF4-FFF2-40B4-BE49-F238E27FC236}">
                <a16:creationId xmlns:a16="http://schemas.microsoft.com/office/drawing/2014/main" id="{39F0E816-0A1F-339F-7715-DFCF9FACE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553C4-6836-58A4-571C-7390BC5B9EA1}"/>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1271412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BEAB-6D2E-4FA1-8459-B17E357CA8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3DC312-68CD-33B9-892E-B540A3F29F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3C3FC0-E88F-ADE0-E8D8-8CA02D056F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70923B-7F8F-56BB-F74E-21494620F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62821-C0FE-7C79-15C1-014299D59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45BC25-BCC2-41ED-2ACF-13DE7B036994}"/>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8" name="Footer Placeholder 7">
            <a:extLst>
              <a:ext uri="{FF2B5EF4-FFF2-40B4-BE49-F238E27FC236}">
                <a16:creationId xmlns:a16="http://schemas.microsoft.com/office/drawing/2014/main" id="{BCD2589B-C6B2-D170-31D0-DF3E081D7A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154DF7-EC6B-A2E0-CA1E-353D325FCC51}"/>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182262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27E6-88B1-3598-655D-4EE48D3738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F6D9D6-9329-2E7B-8893-8E9580025B01}"/>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4" name="Footer Placeholder 3">
            <a:extLst>
              <a:ext uri="{FF2B5EF4-FFF2-40B4-BE49-F238E27FC236}">
                <a16:creationId xmlns:a16="http://schemas.microsoft.com/office/drawing/2014/main" id="{F5B42E0E-B26D-57C3-04D1-9A6A3D98F4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3E6946-4844-83DA-520F-13BFBB8B3B66}"/>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110328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4837D-4EE3-BECC-284A-2020A879637C}"/>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3" name="Footer Placeholder 2">
            <a:extLst>
              <a:ext uri="{FF2B5EF4-FFF2-40B4-BE49-F238E27FC236}">
                <a16:creationId xmlns:a16="http://schemas.microsoft.com/office/drawing/2014/main" id="{E96D7C68-CD18-59D0-2617-88634CC2F0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CF06CF-BFBC-CC20-D4AE-32D4354B4339}"/>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298966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E7BA-7238-57A8-61A9-657FBB693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F1AB82-DADD-EA64-C0DA-D412E18A1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7F96E-C343-7F85-2FFB-4F6CE2089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4B399-C8B5-7FC8-7746-B0D39BBC1220}"/>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6" name="Footer Placeholder 5">
            <a:extLst>
              <a:ext uri="{FF2B5EF4-FFF2-40B4-BE49-F238E27FC236}">
                <a16:creationId xmlns:a16="http://schemas.microsoft.com/office/drawing/2014/main" id="{D5FE4491-32B6-5D39-1993-8783D3F77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F1F8A-D4C5-DF34-EC91-34ADAD1F02DC}"/>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398731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9A31-676B-995D-9454-F72E993D6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D8330A-8145-866A-465C-4C22CA5DF0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34BF3-38E4-0B91-CE08-6874B6AE5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B7D1B-25E5-8F1B-41ED-4AE81FCAF2DC}"/>
              </a:ext>
            </a:extLst>
          </p:cNvPr>
          <p:cNvSpPr>
            <a:spLocks noGrp="1"/>
          </p:cNvSpPr>
          <p:nvPr>
            <p:ph type="dt" sz="half" idx="10"/>
          </p:nvPr>
        </p:nvSpPr>
        <p:spPr/>
        <p:txBody>
          <a:bodyPr/>
          <a:lstStyle/>
          <a:p>
            <a:fld id="{44F67FA1-ABE1-4D04-A2D0-FD03F8A7CA90}" type="datetimeFigureOut">
              <a:rPr lang="en-US" smtClean="0"/>
              <a:t>6/3/2023</a:t>
            </a:fld>
            <a:endParaRPr lang="en-US"/>
          </a:p>
        </p:txBody>
      </p:sp>
      <p:sp>
        <p:nvSpPr>
          <p:cNvPr id="6" name="Footer Placeholder 5">
            <a:extLst>
              <a:ext uri="{FF2B5EF4-FFF2-40B4-BE49-F238E27FC236}">
                <a16:creationId xmlns:a16="http://schemas.microsoft.com/office/drawing/2014/main" id="{20CDD44A-C966-5194-2C3C-3C7E5FE11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F5C80-D38D-B68A-1AB7-B9660E0DBE12}"/>
              </a:ext>
            </a:extLst>
          </p:cNvPr>
          <p:cNvSpPr>
            <a:spLocks noGrp="1"/>
          </p:cNvSpPr>
          <p:nvPr>
            <p:ph type="sldNum" sz="quarter" idx="12"/>
          </p:nvPr>
        </p:nvSpPr>
        <p:spPr/>
        <p:txBody>
          <a:bodyPr/>
          <a:lstStyle/>
          <a:p>
            <a:fld id="{9C188F1B-2E07-4D5F-BFD1-85AD8EB3E73E}" type="slidenum">
              <a:rPr lang="en-US" smtClean="0"/>
              <a:t>‹#›</a:t>
            </a:fld>
            <a:endParaRPr lang="en-US"/>
          </a:p>
        </p:txBody>
      </p:sp>
    </p:spTree>
    <p:extLst>
      <p:ext uri="{BB962C8B-B14F-4D97-AF65-F5344CB8AC3E}">
        <p14:creationId xmlns:p14="http://schemas.microsoft.com/office/powerpoint/2010/main" val="163718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1AF24-3361-CD69-DF3C-10BA0815D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13582-FB85-2EE2-8E75-32B9DB4D0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EB58C-FB29-CDCE-2B68-3A9D6E054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7FA1-ABE1-4D04-A2D0-FD03F8A7CA90}" type="datetimeFigureOut">
              <a:rPr lang="en-US" smtClean="0"/>
              <a:t>6/3/2023</a:t>
            </a:fld>
            <a:endParaRPr lang="en-US"/>
          </a:p>
        </p:txBody>
      </p:sp>
      <p:sp>
        <p:nvSpPr>
          <p:cNvPr id="5" name="Footer Placeholder 4">
            <a:extLst>
              <a:ext uri="{FF2B5EF4-FFF2-40B4-BE49-F238E27FC236}">
                <a16:creationId xmlns:a16="http://schemas.microsoft.com/office/drawing/2014/main" id="{934C1763-C06B-ACEE-DB83-709DC700C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943962-83A9-7A0F-A60F-8199E076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88F1B-2E07-4D5F-BFD1-85AD8EB3E73E}" type="slidenum">
              <a:rPr lang="en-US" smtClean="0"/>
              <a:t>‹#›</a:t>
            </a:fld>
            <a:endParaRPr lang="en-US"/>
          </a:p>
        </p:txBody>
      </p:sp>
    </p:spTree>
    <p:extLst>
      <p:ext uri="{BB962C8B-B14F-4D97-AF65-F5344CB8AC3E}">
        <p14:creationId xmlns:p14="http://schemas.microsoft.com/office/powerpoint/2010/main" val="258667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url?sa=i&amp;url=https%3A%2F%2Fwww.mdpi.com%2F1420-3049%2F27%2F13%2F4031&amp;psig=AOvVaw34szAQX5YIDCG3FhUP8r2C&amp;ust=1685868205018000&amp;source=images&amp;cd=vfe&amp;ved=0CBMQjhxqFwoTCPCL36_apv8CFQAAAAAdAAAAABAE"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url=https%3A%2F%2Fwww.sciencedirect.com%2Fscience%2Farticle%2Fpii%2FS0260877421002740&amp;psig=AOvVaw0uk58BtLYlUFDdxVzd96rV&amp;ust=1685868355719000&amp;source=images&amp;cd=vfe&amp;ved=0CBMQjhxqFwoTCJDgnPfapv8CFQAAAAAdAAAAABAR"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ciencedirect.com/science/article/abs/pii/S1385894720342005"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link.springer.com/article/10.1007/s11947-023-03126-w#ref-CR85" TargetMode="External"/><Relationship Id="rId3" Type="http://schemas.openxmlformats.org/officeDocument/2006/relationships/hyperlink" Target="https://link.springer.com/article/10.1007/s11947-023-03126-w#ref-CR93" TargetMode="External"/><Relationship Id="rId7" Type="http://schemas.openxmlformats.org/officeDocument/2006/relationships/hyperlink" Target="https://link.springer.com/article/10.1007/s11947-023-03126-w#ref-CR57" TargetMode="External"/><Relationship Id="rId2" Type="http://schemas.openxmlformats.org/officeDocument/2006/relationships/hyperlink" Target="https://link.springer.com/article/10.1007/s11947-023-03126-w#ref-CR28" TargetMode="External"/><Relationship Id="rId1" Type="http://schemas.openxmlformats.org/officeDocument/2006/relationships/slideLayout" Target="../slideLayouts/slideLayout2.xml"/><Relationship Id="rId6" Type="http://schemas.openxmlformats.org/officeDocument/2006/relationships/hyperlink" Target="https://link.springer.com/article/10.1007/s11947-023-03126-w#ref-CR29" TargetMode="External"/><Relationship Id="rId5" Type="http://schemas.openxmlformats.org/officeDocument/2006/relationships/hyperlink" Target="https://link.springer.com/article/10.1007/s11947-023-03126-w#ref-CR58" TargetMode="External"/><Relationship Id="rId4" Type="http://schemas.openxmlformats.org/officeDocument/2006/relationships/hyperlink" Target="https://link.springer.com/article/10.1007/s11947-023-03126-w#ref-CR14" TargetMode="External"/><Relationship Id="rId9" Type="http://schemas.openxmlformats.org/officeDocument/2006/relationships/hyperlink" Target="https://link.springer.com/article/10.1007/s11947-023-03126-w#ref-CR5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sciencedirect.com/science/article/pii/S0956713523000622?casa_token=hllj13u8lSgAAAAA:KTWCnBciWjbZk1-b8bpHXmtPTXKexQbd2Qs9aRMKbPJqvW3wU6RliXetogar9a9VMWVNznfumg4" TargetMode="External"/><Relationship Id="rId3" Type="http://schemas.openxmlformats.org/officeDocument/2006/relationships/hyperlink" Target="https://www.tetrapak.com/solutions/packaging" TargetMode="External"/><Relationship Id="rId7" Type="http://schemas.openxmlformats.org/officeDocument/2006/relationships/hyperlink" Target="https://www.mdpi.com/1999-4923/15/6/1581" TargetMode="External"/><Relationship Id="rId2" Type="http://schemas.openxmlformats.org/officeDocument/2006/relationships/hyperlink" Target="https://www.ijtsrd.com/papers/ijtsrd22779.pdf" TargetMode="External"/><Relationship Id="rId1" Type="http://schemas.openxmlformats.org/officeDocument/2006/relationships/slideLayout" Target="../slideLayouts/slideLayout2.xml"/><Relationship Id="rId6" Type="http://schemas.openxmlformats.org/officeDocument/2006/relationships/hyperlink" Target="https://www.researchgate.net/publication/333695159_Aseptic_Packaging_-_A_Novel_Technology_to_the_Food_Industry" TargetMode="External"/><Relationship Id="rId5" Type="http://schemas.openxmlformats.org/officeDocument/2006/relationships/hyperlink" Target="https://www.tetrapak.com/solutions/processing/main-technology-area/heatingsolutions" TargetMode="External"/><Relationship Id="rId4" Type="http://schemas.openxmlformats.org/officeDocument/2006/relationships/hyperlink" Target="https://www.tetrapak.com/insights/handbooks/tetra-pak-dairy-processing-handboo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ciencedirect.com/topics/agricultural-and-biological-sciences/aseptic-processing#:~:text=Aseptic%20processing%20is%20the%20processing,be%20stored%20at%20ambient%20conditions" TargetMode="External"/><Relationship Id="rId2" Type="http://schemas.openxmlformats.org/officeDocument/2006/relationships/hyperlink" Target="https://www.pharmtech.com/view/the-basics-of-aseptic-processing" TargetMode="External"/><Relationship Id="rId1" Type="http://schemas.openxmlformats.org/officeDocument/2006/relationships/slideLayout" Target="../slideLayouts/slideLayout2.xml"/><Relationship Id="rId6" Type="http://schemas.openxmlformats.org/officeDocument/2006/relationships/hyperlink" Target="https://www.mdpi.com/2227-9717/11/4/1272" TargetMode="External"/><Relationship Id="rId5" Type="http://schemas.openxmlformats.org/officeDocument/2006/relationships/hyperlink" Target="https://www.mdpi.com/1999-4923/15/6/1581" TargetMode="External"/><Relationship Id="rId4" Type="http://schemas.openxmlformats.org/officeDocument/2006/relationships/hyperlink" Target="https://www.taylorfrancis.com/chapters/edit/10.1201/9781003158653-22/frontiers-research-development-jairus-david-pablo-coronel-josip-simunovic"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1E0BCAF-3453-5662-F9D5-385AE00D2C36}"/>
              </a:ext>
            </a:extLst>
          </p:cNvPr>
          <p:cNvPicPr>
            <a:picLocks noChangeAspect="1"/>
          </p:cNvPicPr>
          <p:nvPr/>
        </p:nvPicPr>
        <p:blipFill rotWithShape="1">
          <a:blip r:embed="rId2"/>
          <a:srcRect r="2890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C60852-D5D1-FC88-EFE9-D015429D1530}"/>
              </a:ext>
            </a:extLst>
          </p:cNvPr>
          <p:cNvSpPr>
            <a:spLocks noGrp="1"/>
          </p:cNvSpPr>
          <p:nvPr>
            <p:ph type="ctrTitle"/>
          </p:nvPr>
        </p:nvSpPr>
        <p:spPr>
          <a:xfrm>
            <a:off x="477981" y="1122363"/>
            <a:ext cx="4023360" cy="3204134"/>
          </a:xfrm>
        </p:spPr>
        <p:txBody>
          <a:bodyPr anchor="b">
            <a:normAutofit/>
          </a:bodyPr>
          <a:lstStyle/>
          <a:p>
            <a:pPr algn="l"/>
            <a:r>
              <a:rPr lang="en-US" sz="4800" dirty="0"/>
              <a:t>ASEPTIC PROCESSING</a:t>
            </a:r>
          </a:p>
        </p:txBody>
      </p:sp>
      <p:sp>
        <p:nvSpPr>
          <p:cNvPr id="3" name="Subtitle 2">
            <a:extLst>
              <a:ext uri="{FF2B5EF4-FFF2-40B4-BE49-F238E27FC236}">
                <a16:creationId xmlns:a16="http://schemas.microsoft.com/office/drawing/2014/main" id="{16DA4690-EB86-85C9-9D99-ED8A0CBC6D2A}"/>
              </a:ext>
            </a:extLst>
          </p:cNvPr>
          <p:cNvSpPr>
            <a:spLocks noGrp="1"/>
          </p:cNvSpPr>
          <p:nvPr>
            <p:ph type="subTitle" idx="1"/>
          </p:nvPr>
        </p:nvSpPr>
        <p:spPr>
          <a:xfrm>
            <a:off x="477980" y="4872922"/>
            <a:ext cx="4023359" cy="1208141"/>
          </a:xfrm>
        </p:spPr>
        <p:txBody>
          <a:bodyPr>
            <a:normAutofit/>
          </a:bodyPr>
          <a:lstStyle/>
          <a:p>
            <a:pPr algn="l"/>
            <a:r>
              <a:rPr lang="en-US" sz="2000"/>
              <a:t>DR. ASIF AHMAD</a:t>
            </a:r>
          </a:p>
          <a:p>
            <a:pPr algn="l"/>
            <a:r>
              <a:rPr lang="en-US" sz="2000"/>
              <a:t>FT-722</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436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72EE-2220-D016-72E4-672DC4BF6ABF}"/>
              </a:ext>
            </a:extLst>
          </p:cNvPr>
          <p:cNvSpPr>
            <a:spLocks noGrp="1"/>
          </p:cNvSpPr>
          <p:nvPr>
            <p:ph type="title"/>
          </p:nvPr>
        </p:nvSpPr>
        <p:spPr>
          <a:xfrm>
            <a:off x="838199" y="365125"/>
            <a:ext cx="11155017" cy="1325563"/>
          </a:xfrm>
        </p:spPr>
        <p:txBody>
          <a:bodyPr/>
          <a:lstStyle/>
          <a:p>
            <a:r>
              <a:rPr lang="en-US" b="1" dirty="0"/>
              <a:t>STEPS IN CONVENTIONAL ASEPTIC PROCESSING</a:t>
            </a:r>
          </a:p>
        </p:txBody>
      </p:sp>
      <p:sp>
        <p:nvSpPr>
          <p:cNvPr id="3" name="Content Placeholder 2">
            <a:extLst>
              <a:ext uri="{FF2B5EF4-FFF2-40B4-BE49-F238E27FC236}">
                <a16:creationId xmlns:a16="http://schemas.microsoft.com/office/drawing/2014/main" id="{70E66B84-5FE7-BF0B-6532-8B73117CE64A}"/>
              </a:ext>
            </a:extLst>
          </p:cNvPr>
          <p:cNvSpPr>
            <a:spLocks noGrp="1"/>
          </p:cNvSpPr>
          <p:nvPr>
            <p:ph idx="1"/>
          </p:nvPr>
        </p:nvSpPr>
        <p:spPr>
          <a:xfrm>
            <a:off x="838199" y="1825625"/>
            <a:ext cx="10837985" cy="4667250"/>
          </a:xfrm>
        </p:spPr>
        <p:txBody>
          <a:bodyPr>
            <a:normAutofit fontScale="92500" lnSpcReduction="20000"/>
          </a:bodyPr>
          <a:lstStyle/>
          <a:p>
            <a:pPr algn="just"/>
            <a:r>
              <a:rPr lang="en-US" b="0" i="0" dirty="0">
                <a:solidFill>
                  <a:srgbClr val="2E2E2E"/>
                </a:solidFill>
                <a:effectLst/>
              </a:rPr>
              <a:t>Aseptic processing is the processing of commercially sterile and cooled food products being filled into commercially sterile containers under aseptic conditions. The package is hermetically sealed to produce a shelf-stable product that can be stored at ambient conditions. </a:t>
            </a:r>
          </a:p>
          <a:p>
            <a:pPr algn="just"/>
            <a:r>
              <a:rPr lang="en-US" b="0" i="0" dirty="0">
                <a:solidFill>
                  <a:srgbClr val="2E2E2E"/>
                </a:solidFill>
                <a:effectLst/>
              </a:rPr>
              <a:t>As the food product and package are sterilized separately, a wide variety of package designs and materials can be used for aseptic processing as compared to pasteurization or retorting. In addition to rigid glass and metal containers, flexible polymeric materials and semi-rigid paper/Al/plastic composites that offer cost benefits and convenience can be used without sacrificing product quality (</a:t>
            </a:r>
            <a:r>
              <a:rPr lang="en-US" b="0" i="0" dirty="0" err="1">
                <a:solidFill>
                  <a:srgbClr val="2E2E2E"/>
                </a:solidFill>
                <a:effectLst/>
              </a:rPr>
              <a:t>Floros</a:t>
            </a:r>
            <a:r>
              <a:rPr lang="en-US" b="0" i="0" dirty="0">
                <a:solidFill>
                  <a:srgbClr val="2E2E2E"/>
                </a:solidFill>
                <a:effectLst/>
              </a:rPr>
              <a:t>, 1993). </a:t>
            </a:r>
          </a:p>
          <a:p>
            <a:pPr algn="just"/>
            <a:r>
              <a:rPr lang="en-US" b="0" i="0" dirty="0">
                <a:solidFill>
                  <a:srgbClr val="2E2E2E"/>
                </a:solidFill>
                <a:effectLst/>
              </a:rPr>
              <a:t>However, flexible pouches lack rigidity, and package integrity may get compromised during handling and distribution. Aseptic filling systems have also been designed for HPDE and PET bottles (Ammann, 2001). Bottles made by blow molding are sterile and can be used directly for filling the product. </a:t>
            </a:r>
          </a:p>
        </p:txBody>
      </p:sp>
    </p:spTree>
    <p:extLst>
      <p:ext uri="{BB962C8B-B14F-4D97-AF65-F5344CB8AC3E}">
        <p14:creationId xmlns:p14="http://schemas.microsoft.com/office/powerpoint/2010/main" val="199071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A2A3-8D6D-6450-68C5-47D741277754}"/>
              </a:ext>
            </a:extLst>
          </p:cNvPr>
          <p:cNvSpPr>
            <a:spLocks noGrp="1"/>
          </p:cNvSpPr>
          <p:nvPr>
            <p:ph type="title"/>
          </p:nvPr>
        </p:nvSpPr>
        <p:spPr/>
        <p:txBody>
          <a:bodyPr/>
          <a:lstStyle/>
          <a:p>
            <a:r>
              <a:rPr lang="en-US" b="1" dirty="0"/>
              <a:t>STEPS</a:t>
            </a:r>
          </a:p>
        </p:txBody>
      </p:sp>
      <p:sp>
        <p:nvSpPr>
          <p:cNvPr id="3" name="Content Placeholder 2">
            <a:extLst>
              <a:ext uri="{FF2B5EF4-FFF2-40B4-BE49-F238E27FC236}">
                <a16:creationId xmlns:a16="http://schemas.microsoft.com/office/drawing/2014/main" id="{D6BCFAC3-718F-7EC9-D3F6-CB20D348B019}"/>
              </a:ext>
            </a:extLst>
          </p:cNvPr>
          <p:cNvSpPr>
            <a:spLocks noGrp="1"/>
          </p:cNvSpPr>
          <p:nvPr>
            <p:ph idx="1"/>
          </p:nvPr>
        </p:nvSpPr>
        <p:spPr/>
        <p:txBody>
          <a:bodyPr>
            <a:normAutofit lnSpcReduction="10000"/>
          </a:bodyPr>
          <a:lstStyle/>
          <a:p>
            <a:pPr algn="just"/>
            <a:r>
              <a:rPr lang="en-US" b="0" i="0" dirty="0">
                <a:solidFill>
                  <a:srgbClr val="2E2E2E"/>
                </a:solidFill>
                <a:effectLst/>
                <a:latin typeface="NexusSans"/>
              </a:rPr>
              <a:t>For aseptic bulk packaging and storage, containers like tanks, totes, pouches, and bag-in-box systems are used. Factors like seasonality, cost, convenience, quality, and global competition have made aseptic bulk packaging popular, particularly for processed fruit and vegetable products (</a:t>
            </a:r>
            <a:r>
              <a:rPr lang="en-US" b="0" i="0" dirty="0" err="1">
                <a:solidFill>
                  <a:srgbClr val="2E2E2E"/>
                </a:solidFill>
                <a:effectLst/>
                <a:latin typeface="NexusSans"/>
              </a:rPr>
              <a:t>Floros</a:t>
            </a:r>
            <a:r>
              <a:rPr lang="en-US" b="0" i="0" dirty="0">
                <a:solidFill>
                  <a:srgbClr val="2E2E2E"/>
                </a:solidFill>
                <a:effectLst/>
                <a:latin typeface="NexusSans"/>
              </a:rPr>
              <a:t> </a:t>
            </a:r>
            <a:r>
              <a:rPr lang="en-US" b="0" i="1" dirty="0">
                <a:solidFill>
                  <a:srgbClr val="2E2E2E"/>
                </a:solidFill>
                <a:effectLst/>
                <a:latin typeface="NexusSans"/>
              </a:rPr>
              <a:t>et al.</a:t>
            </a:r>
            <a:r>
              <a:rPr lang="en-US" b="0" i="0" dirty="0">
                <a:solidFill>
                  <a:srgbClr val="2E2E2E"/>
                </a:solidFill>
                <a:effectLst/>
                <a:latin typeface="NexusSans"/>
              </a:rPr>
              <a:t>, 1998).</a:t>
            </a:r>
          </a:p>
          <a:p>
            <a:pPr algn="just"/>
            <a:r>
              <a:rPr lang="en-US" b="0" i="0" dirty="0">
                <a:solidFill>
                  <a:srgbClr val="2E2E2E"/>
                </a:solidFill>
                <a:effectLst/>
                <a:latin typeface="NexusSans"/>
              </a:rPr>
              <a:t>Packages for aseptic processing can be sterilized by heat treatment (saturated steam, superheated steam, hot air, mixture of hot air and steam), mechanical processes (water/rinsing/flushing, air blasting, brushing, ultrasound), irradiation (ionizing rays, ultraviolet, infrared) or chemical treatments (hydrogen peroxide, ozone, chlorine, peracetic acid, </a:t>
            </a:r>
            <a:r>
              <a:rPr lang="en-US" b="0" i="0" dirty="0" err="1">
                <a:solidFill>
                  <a:srgbClr val="2E2E2E"/>
                </a:solidFill>
                <a:effectLst/>
                <a:latin typeface="NexusSans"/>
              </a:rPr>
              <a:t>etc</a:t>
            </a:r>
            <a:r>
              <a:rPr lang="en-US" b="0" i="0" dirty="0">
                <a:solidFill>
                  <a:srgbClr val="2E2E2E"/>
                </a:solidFill>
                <a:effectLst/>
                <a:latin typeface="NexusSans"/>
              </a:rPr>
              <a:t>). These treatments can be used alone or in combination (</a:t>
            </a:r>
            <a:r>
              <a:rPr lang="en-US" b="0" i="0" dirty="0" err="1">
                <a:solidFill>
                  <a:srgbClr val="2E2E2E"/>
                </a:solidFill>
                <a:effectLst/>
                <a:latin typeface="NexusSans"/>
              </a:rPr>
              <a:t>Floros</a:t>
            </a:r>
            <a:r>
              <a:rPr lang="en-US" b="0" i="0" dirty="0">
                <a:solidFill>
                  <a:srgbClr val="2E2E2E"/>
                </a:solidFill>
                <a:effectLst/>
                <a:latin typeface="NexusSans"/>
              </a:rPr>
              <a:t>, 1993)</a:t>
            </a:r>
          </a:p>
          <a:p>
            <a:pPr algn="just"/>
            <a:endParaRPr lang="en-US" dirty="0"/>
          </a:p>
        </p:txBody>
      </p:sp>
    </p:spTree>
    <p:extLst>
      <p:ext uri="{BB962C8B-B14F-4D97-AF65-F5344CB8AC3E}">
        <p14:creationId xmlns:p14="http://schemas.microsoft.com/office/powerpoint/2010/main" val="43684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B7A67-4333-46D1-3D6E-ECCBD916D305}"/>
              </a:ext>
            </a:extLst>
          </p:cNvPr>
          <p:cNvSpPr>
            <a:spLocks noGrp="1"/>
          </p:cNvSpPr>
          <p:nvPr>
            <p:ph type="title"/>
          </p:nvPr>
        </p:nvSpPr>
        <p:spPr>
          <a:xfrm>
            <a:off x="1285240" y="1050595"/>
            <a:ext cx="8074815" cy="1618489"/>
          </a:xfrm>
        </p:spPr>
        <p:txBody>
          <a:bodyPr anchor="ctr">
            <a:normAutofit/>
          </a:bodyPr>
          <a:lstStyle/>
          <a:p>
            <a:r>
              <a:rPr lang="en-US" sz="4500" b="1"/>
              <a:t>RECENT ADVANCES IN ASEPTIC PROCESSING IN FOOD INDUSRTY</a:t>
            </a:r>
          </a:p>
        </p:txBody>
      </p:sp>
      <p:sp>
        <p:nvSpPr>
          <p:cNvPr id="3" name="Content Placeholder 2">
            <a:extLst>
              <a:ext uri="{FF2B5EF4-FFF2-40B4-BE49-F238E27FC236}">
                <a16:creationId xmlns:a16="http://schemas.microsoft.com/office/drawing/2014/main" id="{8A43CE7C-A705-B48B-2A49-A253852E366A}"/>
              </a:ext>
            </a:extLst>
          </p:cNvPr>
          <p:cNvSpPr>
            <a:spLocks noGrp="1"/>
          </p:cNvSpPr>
          <p:nvPr>
            <p:ph idx="1"/>
          </p:nvPr>
        </p:nvSpPr>
        <p:spPr>
          <a:xfrm>
            <a:off x="1181686" y="2447779"/>
            <a:ext cx="9214339" cy="3322086"/>
          </a:xfrm>
        </p:spPr>
        <p:txBody>
          <a:bodyPr anchor="t">
            <a:normAutofit fontScale="92500" lnSpcReduction="10000"/>
          </a:bodyPr>
          <a:lstStyle/>
          <a:p>
            <a:r>
              <a:rPr lang="en-US" sz="2000" b="0" i="0" dirty="0">
                <a:effectLst/>
                <a:latin typeface="NexusSans"/>
              </a:rPr>
              <a:t>Aseptic processing is a technique that produces shelf stable products (foods or pharmaceuticals) with minimal loss of nutrients, natural texture, and other sensory properties such as taste, aroma, flavor and color. This is accomplished by minimizing the product to the processing sterilant (heat, chemical, microwave, electrical or radiation treatment). </a:t>
            </a:r>
          </a:p>
          <a:p>
            <a:r>
              <a:rPr lang="en-US" sz="2000" b="0" i="0" dirty="0">
                <a:effectLst/>
                <a:latin typeface="NexusSans"/>
              </a:rPr>
              <a:t>To create the sterile zone within the packaging machine prior to a production run, chemicals such as hydrogen peroxide, peracetic acid and ethylene oxide can be used. Additionally, dry heat, steam or radiation can be used to sterilize the system. To sterilize the packaging materials, the methods used include heat, chemicals and radiation treatments. </a:t>
            </a:r>
          </a:p>
          <a:p>
            <a:r>
              <a:rPr lang="en-US" sz="2000" b="0" i="0" dirty="0">
                <a:effectLst/>
                <a:latin typeface="NexusSans"/>
              </a:rPr>
              <a:t>These techniques are used on packages made from glass, metal, plastic and composites materials. </a:t>
            </a:r>
            <a:endParaRPr lang="en-US" sz="2000" dirty="0"/>
          </a:p>
        </p:txBody>
      </p:sp>
    </p:spTree>
    <p:extLst>
      <p:ext uri="{BB962C8B-B14F-4D97-AF65-F5344CB8AC3E}">
        <p14:creationId xmlns:p14="http://schemas.microsoft.com/office/powerpoint/2010/main" val="60503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afe and flexible aseptic PET production | Sidel - YouTube">
            <a:extLst>
              <a:ext uri="{FF2B5EF4-FFF2-40B4-BE49-F238E27FC236}">
                <a16:creationId xmlns:a16="http://schemas.microsoft.com/office/drawing/2014/main" id="{76F7AE74-FFF0-AD69-51FA-30CA87CA3C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82880"/>
            <a:ext cx="13976176" cy="7223760"/>
          </a:xfrm>
          <a:prstGeom prst="rect">
            <a:avLst/>
          </a:prstGeom>
          <a:noFill/>
          <a:extLst>
            <a:ext uri="{909E8E84-426E-40DD-AFC4-6F175D3DCCD1}">
              <a14:hiddenFill xmlns:a14="http://schemas.microsoft.com/office/drawing/2010/main">
                <a:solidFill>
                  <a:srgbClr val="FFFFFF"/>
                </a:solidFill>
              </a14:hiddenFill>
            </a:ext>
          </a:extLst>
        </p:spPr>
      </p:pic>
      <p:sp>
        <p:nvSpPr>
          <p:cNvPr id="7177" name="Freeform: Shape 7176">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79" name="Freeform: Shape 7178">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AA4394F6-CBEE-0B24-8CBD-4F7B984CAB46}"/>
              </a:ext>
            </a:extLst>
          </p:cNvPr>
          <p:cNvSpPr>
            <a:spLocks noGrp="1"/>
          </p:cNvSpPr>
          <p:nvPr>
            <p:ph type="title"/>
          </p:nvPr>
        </p:nvSpPr>
        <p:spPr>
          <a:xfrm>
            <a:off x="1215900" y="1071349"/>
            <a:ext cx="5886449" cy="1211475"/>
          </a:xfrm>
        </p:spPr>
        <p:txBody>
          <a:bodyPr>
            <a:normAutofit/>
          </a:bodyPr>
          <a:lstStyle/>
          <a:p>
            <a:pPr algn="ctr"/>
            <a:r>
              <a:rPr lang="en-US" sz="3600" b="1" i="0">
                <a:effectLst/>
              </a:rPr>
              <a:t>1. ADVANCED ASEPTIC PACKAGING MATERIALS</a:t>
            </a:r>
            <a:endParaRPr lang="en-US" sz="3600" b="1"/>
          </a:p>
        </p:txBody>
      </p:sp>
      <p:sp>
        <p:nvSpPr>
          <p:cNvPr id="7181"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886572-7DE4-C3DF-DE37-129CD957531F}"/>
              </a:ext>
            </a:extLst>
          </p:cNvPr>
          <p:cNvSpPr>
            <a:spLocks noGrp="1"/>
          </p:cNvSpPr>
          <p:nvPr>
            <p:ph idx="1"/>
          </p:nvPr>
        </p:nvSpPr>
        <p:spPr>
          <a:xfrm>
            <a:off x="1012874" y="2025748"/>
            <a:ext cx="6414868" cy="3760903"/>
          </a:xfrm>
        </p:spPr>
        <p:txBody>
          <a:bodyPr anchor="ctr">
            <a:normAutofit/>
          </a:bodyPr>
          <a:lstStyle/>
          <a:p>
            <a:r>
              <a:rPr lang="en-US" sz="1800" dirty="0"/>
              <a:t>N</a:t>
            </a:r>
            <a:r>
              <a:rPr lang="en-US" sz="1800" b="0" i="0" dirty="0">
                <a:effectLst/>
              </a:rPr>
              <a:t>ew packaging materials with improved barrier properties to maintain product quality and extend shelf life.</a:t>
            </a:r>
          </a:p>
          <a:p>
            <a:r>
              <a:rPr lang="en-US" sz="1800" dirty="0">
                <a:effectLst/>
              </a:rPr>
              <a:t>Aseptic food packaging is a specialized form of food packaging where the food and the package are independently processed and sterilized, and then brought together and the food is hermetically sealed within the package under aseptic conditions (David </a:t>
            </a:r>
            <a:r>
              <a:rPr lang="en-US" sz="1800" i="1" dirty="0">
                <a:effectLst/>
              </a:rPr>
              <a:t>et al</a:t>
            </a:r>
            <a:r>
              <a:rPr lang="en-US" sz="1800" dirty="0">
                <a:effectLst/>
              </a:rPr>
              <a:t>., 2013). Aseptic packaging and filling is very common and growing in the pharmaceutical industry. Aseptic packaging is considered to be one of the most actively growing areas of the US food and beverage industry and pharmaceutical industries. </a:t>
            </a:r>
          </a:p>
        </p:txBody>
      </p:sp>
    </p:spTree>
    <p:extLst>
      <p:ext uri="{BB962C8B-B14F-4D97-AF65-F5344CB8AC3E}">
        <p14:creationId xmlns:p14="http://schemas.microsoft.com/office/powerpoint/2010/main" val="156003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FF3F2-F565-C085-2B21-79F83AAE1F79}"/>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MARKET SHARES</a:t>
            </a:r>
          </a:p>
        </p:txBody>
      </p:sp>
      <p:sp>
        <p:nvSpPr>
          <p:cNvPr id="3" name="Content Placeholder 2">
            <a:extLst>
              <a:ext uri="{FF2B5EF4-FFF2-40B4-BE49-F238E27FC236}">
                <a16:creationId xmlns:a16="http://schemas.microsoft.com/office/drawing/2014/main" id="{319EBA23-1FC4-CD61-4EDE-DC8B779D5D06}"/>
              </a:ext>
            </a:extLst>
          </p:cNvPr>
          <p:cNvSpPr>
            <a:spLocks noGrp="1"/>
          </p:cNvSpPr>
          <p:nvPr>
            <p:ph idx="1"/>
          </p:nvPr>
        </p:nvSpPr>
        <p:spPr>
          <a:xfrm>
            <a:off x="1371599" y="1885279"/>
            <a:ext cx="9724031" cy="4116276"/>
          </a:xfrm>
        </p:spPr>
        <p:txBody>
          <a:bodyPr anchor="ctr">
            <a:normAutofit/>
          </a:bodyPr>
          <a:lstStyle/>
          <a:p>
            <a:pPr algn="just"/>
            <a:r>
              <a:rPr lang="en-US" sz="2400" dirty="0">
                <a:effectLst/>
              </a:rPr>
              <a:t>The aseptic market in the pharmaceutical and food industries is estimated to be approximately US $ 3.5 billion. The pharmaceutical industry is the main area where this packaging technology is growing fast. Today, foods in cans, plastic bottles, plastic cups, pouches, and paper boards can be found in most retail shelves around the world. The 2012 “Global Aseptic Packaging” report prepared jointly by Zenith International and Warrick Research Ltd. predicts that globally, approximately 153 billion liters of food and food-related liquids will be packaged into over 300 billion packs by 2016</a:t>
            </a:r>
          </a:p>
          <a:p>
            <a:pPr marL="0" indent="0" algn="just">
              <a:buNone/>
            </a:pPr>
            <a:endParaRPr lang="en-US" sz="2400" dirty="0"/>
          </a:p>
        </p:txBody>
      </p:sp>
    </p:spTree>
    <p:extLst>
      <p:ext uri="{BB962C8B-B14F-4D97-AF65-F5344CB8AC3E}">
        <p14:creationId xmlns:p14="http://schemas.microsoft.com/office/powerpoint/2010/main" val="382676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5E6AF8-EB3F-411E-D980-779EA0726600}"/>
              </a:ext>
            </a:extLst>
          </p:cNvPr>
          <p:cNvSpPr>
            <a:spLocks noGrp="1"/>
          </p:cNvSpPr>
          <p:nvPr>
            <p:ph type="title"/>
          </p:nvPr>
        </p:nvSpPr>
        <p:spPr>
          <a:xfrm>
            <a:off x="838200" y="365125"/>
            <a:ext cx="10515600" cy="1325563"/>
          </a:xfrm>
        </p:spPr>
        <p:txBody>
          <a:bodyPr>
            <a:normAutofit/>
          </a:bodyPr>
          <a:lstStyle/>
          <a:p>
            <a:r>
              <a:rPr lang="en-US" b="1" dirty="0"/>
              <a:t>ADVANCEMENTS IN ASEPTIC PACKAGING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33A3577-7D8A-5BED-F2A8-43E77C4FC24F}"/>
              </a:ext>
            </a:extLst>
          </p:cNvPr>
          <p:cNvSpPr>
            <a:spLocks noGrp="1"/>
          </p:cNvSpPr>
          <p:nvPr>
            <p:ph idx="1"/>
          </p:nvPr>
        </p:nvSpPr>
        <p:spPr>
          <a:xfrm>
            <a:off x="838200" y="1825625"/>
            <a:ext cx="10515600" cy="4351338"/>
          </a:xfrm>
        </p:spPr>
        <p:txBody>
          <a:bodyPr>
            <a:normAutofit fontScale="92500" lnSpcReduction="20000"/>
          </a:bodyPr>
          <a:lstStyle/>
          <a:p>
            <a:r>
              <a:rPr lang="en-US" sz="2000" dirty="0">
                <a:effectLst/>
              </a:rPr>
              <a:t>A key advantage of this food packaging method is that the food can be processed under conditions that are optimized for the food in question, without the need to worry about issues of whether the packaging material and the seal can withstand the food processing conditions. </a:t>
            </a:r>
          </a:p>
          <a:p>
            <a:r>
              <a:rPr lang="en-US" sz="2000" dirty="0">
                <a:effectLst/>
              </a:rPr>
              <a:t>Food processors and retailers interested in shelf-stable food items that can withstand ambient storage conditions are particularly interested in aseptic packaging. Extensive research and development activities are on-going to optimize the sterilization process of both the food and the packaging materials, and formulation of new packaging materials. </a:t>
            </a:r>
          </a:p>
          <a:p>
            <a:r>
              <a:rPr lang="en-US" sz="2000" dirty="0">
                <a:effectLst/>
              </a:rPr>
              <a:t>A variety of novel plastic polymers such as polyethylene (PE) and polyethylene terephthalate (PET), which used to be used primarily for high acid foods, are now being used to hold low-acid shelf-stable beverages such as flavored coffees, sports drinks, etc. Today, there are well over 500 different aseptic systems for the manufacture of retail packages and bulk containers in the USA, and over two dozen manufacturers of aseptic filling equipment worldwide. There are a number of excellent research articles, reviews, book chapters and books covering the different aspects of aseptic packaging (</a:t>
            </a:r>
            <a:r>
              <a:rPr lang="en-US" sz="2000" dirty="0" err="1">
                <a:effectLst/>
              </a:rPr>
              <a:t>Nelsom</a:t>
            </a:r>
            <a:r>
              <a:rPr lang="en-US" sz="2000" dirty="0">
                <a:effectLst/>
              </a:rPr>
              <a:t>, 2010; David </a:t>
            </a:r>
            <a:r>
              <a:rPr lang="en-US" sz="2000" i="1" dirty="0">
                <a:effectLst/>
              </a:rPr>
              <a:t>et al</a:t>
            </a:r>
            <a:r>
              <a:rPr lang="en-US" sz="2000" dirty="0">
                <a:effectLst/>
              </a:rPr>
              <a:t>., 2013). </a:t>
            </a:r>
          </a:p>
          <a:p>
            <a:r>
              <a:rPr lang="en-US" sz="2000" dirty="0">
                <a:effectLst/>
              </a:rPr>
              <a:t>The focus of this chapter is on the role and potential applications of a sterilizing technology such as electron beam (</a:t>
            </a:r>
            <a:r>
              <a:rPr lang="en-US" sz="2000" dirty="0" err="1">
                <a:effectLst/>
              </a:rPr>
              <a:t>eBeam</a:t>
            </a:r>
            <a:r>
              <a:rPr lang="en-US" sz="2000" dirty="0">
                <a:effectLst/>
              </a:rPr>
              <a:t>) technology in aseptic food packaging, with special focus on the use of this technology for sterilizing packaging materials.</a:t>
            </a:r>
          </a:p>
        </p:txBody>
      </p:sp>
    </p:spTree>
    <p:extLst>
      <p:ext uri="{BB962C8B-B14F-4D97-AF65-F5344CB8AC3E}">
        <p14:creationId xmlns:p14="http://schemas.microsoft.com/office/powerpoint/2010/main" val="181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32800-50AB-3B9D-C98A-25E0B03378CA}"/>
              </a:ext>
            </a:extLst>
          </p:cNvPr>
          <p:cNvSpPr>
            <a:spLocks noGrp="1"/>
          </p:cNvSpPr>
          <p:nvPr>
            <p:ph type="title"/>
          </p:nvPr>
        </p:nvSpPr>
        <p:spPr>
          <a:xfrm>
            <a:off x="477286" y="3102006"/>
            <a:ext cx="3876165" cy="1667569"/>
          </a:xfrm>
        </p:spPr>
        <p:txBody>
          <a:bodyPr anchor="b">
            <a:normAutofit fontScale="90000"/>
          </a:bodyPr>
          <a:lstStyle/>
          <a:p>
            <a:r>
              <a:rPr lang="en-US" sz="4000" b="1" dirty="0"/>
              <a:t>ASEPTIC PACKAGING OF MILK</a:t>
            </a:r>
          </a:p>
        </p:txBody>
      </p:sp>
      <p:pic>
        <p:nvPicPr>
          <p:cNvPr id="6146" name="Picture 2" descr="Tetra Stelo Aseptic, a package with a rounded silhouette | Tetra Pak Norway">
            <a:extLst>
              <a:ext uri="{FF2B5EF4-FFF2-40B4-BE49-F238E27FC236}">
                <a16:creationId xmlns:a16="http://schemas.microsoft.com/office/drawing/2014/main" id="{5194B6AD-361E-B8D5-60FD-95F143A534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286" y="496852"/>
            <a:ext cx="3876165" cy="21803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432937-A1D1-CD6D-60B0-A3C08756D58C}"/>
              </a:ext>
            </a:extLst>
          </p:cNvPr>
          <p:cNvSpPr>
            <a:spLocks noGrp="1"/>
          </p:cNvSpPr>
          <p:nvPr>
            <p:ph idx="1"/>
          </p:nvPr>
        </p:nvSpPr>
        <p:spPr>
          <a:xfrm>
            <a:off x="4830737" y="548753"/>
            <a:ext cx="6520660" cy="5106506"/>
          </a:xfrm>
        </p:spPr>
        <p:txBody>
          <a:bodyPr anchor="t">
            <a:normAutofit lnSpcReduction="10000"/>
          </a:bodyPr>
          <a:lstStyle/>
          <a:p>
            <a:r>
              <a:rPr lang="en-US" sz="1800" dirty="0"/>
              <a:t>Aseptic or long-life milk was originally introduced in Sweden called the “Tetra-pack” system. It consumes a laminate pre sterilizer and a filling environment heater. </a:t>
            </a:r>
          </a:p>
          <a:p>
            <a:r>
              <a:rPr lang="en-US" sz="1800" dirty="0" err="1"/>
              <a:t>Aluminium</a:t>
            </a:r>
            <a:r>
              <a:rPr lang="en-US" sz="1800" dirty="0"/>
              <a:t> foil is an integral part of the flexible laminate in order to provide a barrier against light and gas. In UHT processing, milk is preheated to 73– 850C then rapidly raised to 135°C for fraction of second and then suddenly cooled by flashing into a vacuum chamber. It must be packed under completely sterile conditions. No refrigeration is necessary for at least 3-6 months. </a:t>
            </a:r>
          </a:p>
          <a:p>
            <a:r>
              <a:rPr lang="en-US" sz="1800" dirty="0"/>
              <a:t>If kept under refrigeration a shelf life of up to one year is possible. In the distribution system, the pouches are maintained in reusable multi-trip plastic crates. Tetra Pak aseptic cartons are formed of three basic materials that together result in a very efficient, safe and light-weight package. Each material gives a specific function. </a:t>
            </a:r>
          </a:p>
          <a:p>
            <a:r>
              <a:rPr lang="en-US" sz="1800" dirty="0"/>
              <a:t>Aseptic containers may extend in size from a few fluid ounces to a nearly 8-million-gallon aseptic tank on an ocean-going ship. Worldwide export and import of new, economical and safe food products done by aseptic processing. Other common package types are drink boxes and pouches (</a:t>
            </a:r>
            <a:r>
              <a:rPr lang="en-US" sz="1800" dirty="0" err="1"/>
              <a:t>Hersom</a:t>
            </a:r>
            <a:r>
              <a:rPr lang="en-US" sz="1800" dirty="0"/>
              <a:t>, 2009).</a:t>
            </a:r>
          </a:p>
        </p:txBody>
      </p:sp>
      <p:sp>
        <p:nvSpPr>
          <p:cNvPr id="6153" name="Rectangle 615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06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9" name="Rectangle 51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E73ED-6325-D1CA-72D1-AC89D2BEC914}"/>
              </a:ext>
            </a:extLst>
          </p:cNvPr>
          <p:cNvSpPr>
            <a:spLocks noGrp="1"/>
          </p:cNvSpPr>
          <p:nvPr>
            <p:ph type="title"/>
          </p:nvPr>
        </p:nvSpPr>
        <p:spPr>
          <a:xfrm>
            <a:off x="5297762" y="329184"/>
            <a:ext cx="6251110" cy="1783080"/>
          </a:xfrm>
        </p:spPr>
        <p:txBody>
          <a:bodyPr anchor="b">
            <a:normAutofit/>
          </a:bodyPr>
          <a:lstStyle/>
          <a:p>
            <a:r>
              <a:rPr lang="en-US" sz="5400" b="1"/>
              <a:t>A MESSAGE FROM TETRA PAK</a:t>
            </a:r>
          </a:p>
        </p:txBody>
      </p:sp>
      <p:pic>
        <p:nvPicPr>
          <p:cNvPr id="5122" name="Picture 2" descr="Tetra Pak Aseptic Flex 1 Milk Process Plant - 4000 L/H - Machinery World">
            <a:extLst>
              <a:ext uri="{FF2B5EF4-FFF2-40B4-BE49-F238E27FC236}">
                <a16:creationId xmlns:a16="http://schemas.microsoft.com/office/drawing/2014/main" id="{2F57573A-BF3B-1EEE-76EF-9023058085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62" r="3510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4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50D9C5-778D-73D4-A6B5-713EA725703C}"/>
              </a:ext>
            </a:extLst>
          </p:cNvPr>
          <p:cNvSpPr>
            <a:spLocks noGrp="1"/>
          </p:cNvSpPr>
          <p:nvPr>
            <p:ph idx="1"/>
          </p:nvPr>
        </p:nvSpPr>
        <p:spPr>
          <a:xfrm>
            <a:off x="5297762" y="2706624"/>
            <a:ext cx="6251110" cy="3483864"/>
          </a:xfrm>
        </p:spPr>
        <p:txBody>
          <a:bodyPr>
            <a:normAutofit/>
          </a:bodyPr>
          <a:lstStyle/>
          <a:p>
            <a:r>
              <a:rPr lang="en-US" sz="1900" b="0" i="0">
                <a:effectLst/>
              </a:rPr>
              <a:t>Aseptic technology keeps food safe and flavorful for at least six months — without refrigeration or preservatives. It allows food to retain more color, texture, taste and nutrition. Our aseptic packaging offers a variety of package shapes, consumer convenience and economies in energy and packaging materials.</a:t>
            </a:r>
          </a:p>
          <a:p>
            <a:r>
              <a:rPr lang="en-US" sz="1900" b="0" i="0">
                <a:effectLst/>
              </a:rPr>
              <a:t>​Our aseptic process ensures that both food and packaging materials are free of harmful bacteria when food is packaged. Everything in the production chain must be commercially sterile. That includes food and packaging materials, all machinery and the environment in which the packaging takes place. ​​</a:t>
            </a:r>
          </a:p>
          <a:p>
            <a:endParaRPr lang="en-US" sz="1900"/>
          </a:p>
        </p:txBody>
      </p:sp>
    </p:spTree>
    <p:extLst>
      <p:ext uri="{BB962C8B-B14F-4D97-AF65-F5344CB8AC3E}">
        <p14:creationId xmlns:p14="http://schemas.microsoft.com/office/powerpoint/2010/main" val="2375424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3F2B-9CE2-72B3-0F66-BB5C959BE9A2}"/>
              </a:ext>
            </a:extLst>
          </p:cNvPr>
          <p:cNvSpPr>
            <a:spLocks noGrp="1"/>
          </p:cNvSpPr>
          <p:nvPr>
            <p:ph type="title"/>
          </p:nvPr>
        </p:nvSpPr>
        <p:spPr/>
        <p:txBody>
          <a:bodyPr/>
          <a:lstStyle/>
          <a:p>
            <a:r>
              <a:rPr lang="en-US" b="1" dirty="0"/>
              <a:t>BULK ASEPTIC PACKAGING</a:t>
            </a:r>
          </a:p>
        </p:txBody>
      </p:sp>
      <p:sp>
        <p:nvSpPr>
          <p:cNvPr id="3" name="Content Placeholder 2">
            <a:extLst>
              <a:ext uri="{FF2B5EF4-FFF2-40B4-BE49-F238E27FC236}">
                <a16:creationId xmlns:a16="http://schemas.microsoft.com/office/drawing/2014/main" id="{6D0AF54B-0127-4549-654D-C73853223AE4}"/>
              </a:ext>
            </a:extLst>
          </p:cNvPr>
          <p:cNvSpPr>
            <a:spLocks noGrp="1"/>
          </p:cNvSpPr>
          <p:nvPr>
            <p:ph idx="1"/>
          </p:nvPr>
        </p:nvSpPr>
        <p:spPr/>
        <p:txBody>
          <a:bodyPr>
            <a:normAutofit/>
          </a:bodyPr>
          <a:lstStyle/>
          <a:p>
            <a:pPr algn="just"/>
            <a:r>
              <a:rPr lang="en-US" sz="2000" b="1" dirty="0"/>
              <a:t>‘Aseptic Bag-In-Box’ </a:t>
            </a:r>
            <a:r>
              <a:rPr lang="en-US" sz="2000" dirty="0"/>
              <a:t>system caters to the packaging of ‘High’ as well as ‘Low’ acid products and products containing particles for filling range from 25 liters up to 1140 liters. </a:t>
            </a:r>
          </a:p>
          <a:p>
            <a:pPr algn="just"/>
            <a:r>
              <a:rPr lang="en-US" sz="2000" dirty="0"/>
              <a:t>Applications are in fruit juices, concentrates, purees, tomato products, milk and cream, coconut products and jam. </a:t>
            </a:r>
          </a:p>
          <a:p>
            <a:pPr algn="just"/>
            <a:r>
              <a:rPr lang="en-US" sz="2000" dirty="0"/>
              <a:t>Advantages of bulk aseptic packaging are safety, reliability, extended shelf-life and product quality. </a:t>
            </a:r>
          </a:p>
          <a:p>
            <a:pPr algn="just"/>
            <a:r>
              <a:rPr lang="en-US" sz="2000" dirty="0"/>
              <a:t>Safety due to the steam sterilization of spout, and sterilization effect can be controlled and recorded, no chemical sprays used to sterilize the chamber, the spout is tamperproof, safer sterilization and easier to monitor, no risk of adding chemicals to the product and no risk of laminate material relating with chemicals. Reliability, because of the filling machine is uncomplicated as there is no sterile chamber, the filling is controlled by weight this ensures accuracy as no adjustments for specific gravity need to be made and the customer will have one partner with worldwide service organizations and long experience in processing and packaging technology. </a:t>
            </a:r>
          </a:p>
        </p:txBody>
      </p:sp>
    </p:spTree>
    <p:extLst>
      <p:ext uri="{BB962C8B-B14F-4D97-AF65-F5344CB8AC3E}">
        <p14:creationId xmlns:p14="http://schemas.microsoft.com/office/powerpoint/2010/main" val="123484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8227EC-60E5-98E2-6B81-3D261D06E868}"/>
              </a:ext>
            </a:extLst>
          </p:cNvPr>
          <p:cNvSpPr>
            <a:spLocks noGrp="1"/>
          </p:cNvSpPr>
          <p:nvPr>
            <p:ph type="title"/>
          </p:nvPr>
        </p:nvSpPr>
        <p:spPr>
          <a:xfrm>
            <a:off x="572493" y="238539"/>
            <a:ext cx="11018520" cy="1434415"/>
          </a:xfrm>
        </p:spPr>
        <p:txBody>
          <a:bodyPr anchor="b">
            <a:normAutofit/>
          </a:bodyPr>
          <a:lstStyle/>
          <a:p>
            <a:r>
              <a:rPr lang="en-US" sz="5400" dirty="0"/>
              <a:t>Bulk packaging</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503C05-8CBB-DB0E-0CB6-FD65C043A593}"/>
              </a:ext>
            </a:extLst>
          </p:cNvPr>
          <p:cNvSpPr>
            <a:spLocks noGrp="1"/>
          </p:cNvSpPr>
          <p:nvPr>
            <p:ph idx="1"/>
          </p:nvPr>
        </p:nvSpPr>
        <p:spPr>
          <a:xfrm>
            <a:off x="572493" y="2071316"/>
            <a:ext cx="6713552" cy="4119172"/>
          </a:xfrm>
        </p:spPr>
        <p:txBody>
          <a:bodyPr anchor="t">
            <a:normAutofit/>
          </a:bodyPr>
          <a:lstStyle/>
          <a:p>
            <a:r>
              <a:rPr lang="en-US" sz="2200" dirty="0"/>
              <a:t>Extended shelf-life due to the high oxygen barrier of the laminate, the laminate is less susceptible to flex cracking, secure spout with limited possibility of oxygen permeation and there is no headspace in the bag.</a:t>
            </a:r>
          </a:p>
          <a:p>
            <a:r>
              <a:rPr lang="en-US" sz="2200" dirty="0"/>
              <a:t> A bulk aseptic bag is several layered structures consisting of an outer barrier laminate and an inner bag in contact with the product. Most of the bags are pre-sterilized using gamma irradiation and supplied flat. The level of gamma irradiation is specifically selected to facilitate packaging of high as well as low acid products (Pillai, and </a:t>
            </a:r>
            <a:r>
              <a:rPr lang="en-US" sz="2200" dirty="0" err="1"/>
              <a:t>Shayanfa</a:t>
            </a:r>
            <a:r>
              <a:rPr lang="en-US" sz="2200" dirty="0"/>
              <a:t>, 2014)</a:t>
            </a:r>
          </a:p>
          <a:p>
            <a:pPr marL="0" indent="0">
              <a:buNone/>
            </a:pPr>
            <a:endParaRPr lang="en-US" sz="2200" dirty="0"/>
          </a:p>
        </p:txBody>
      </p:sp>
      <p:pic>
        <p:nvPicPr>
          <p:cNvPr id="4" name="Picture 3">
            <a:extLst>
              <a:ext uri="{FF2B5EF4-FFF2-40B4-BE49-F238E27FC236}">
                <a16:creationId xmlns:a16="http://schemas.microsoft.com/office/drawing/2014/main" id="{7E702FA0-BB80-C8F4-CFF6-BB932EBDC42F}"/>
              </a:ext>
            </a:extLst>
          </p:cNvPr>
          <p:cNvPicPr>
            <a:picLocks noChangeAspect="1"/>
          </p:cNvPicPr>
          <p:nvPr/>
        </p:nvPicPr>
        <p:blipFill rotWithShape="1">
          <a:blip r:embed="rId2"/>
          <a:srcRect l="14320" r="21702" b="-3"/>
          <a:stretch/>
        </p:blipFill>
        <p:spPr>
          <a:xfrm>
            <a:off x="7675658" y="2093976"/>
            <a:ext cx="3941064" cy="4096512"/>
          </a:xfrm>
          <a:prstGeom prst="rect">
            <a:avLst/>
          </a:prstGeom>
        </p:spPr>
      </p:pic>
    </p:spTree>
    <p:extLst>
      <p:ext uri="{BB962C8B-B14F-4D97-AF65-F5344CB8AC3E}">
        <p14:creationId xmlns:p14="http://schemas.microsoft.com/office/powerpoint/2010/main" val="1177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D483A-4891-3CAC-110E-D40F9AF78D1F}"/>
              </a:ext>
            </a:extLst>
          </p:cNvPr>
          <p:cNvSpPr>
            <a:spLocks noGrp="1"/>
          </p:cNvSpPr>
          <p:nvPr>
            <p:ph type="title"/>
          </p:nvPr>
        </p:nvSpPr>
        <p:spPr>
          <a:xfrm>
            <a:off x="6513788" y="365125"/>
            <a:ext cx="4840010" cy="1807305"/>
          </a:xfrm>
        </p:spPr>
        <p:txBody>
          <a:bodyPr>
            <a:normAutofit/>
          </a:bodyPr>
          <a:lstStyle/>
          <a:p>
            <a:r>
              <a:rPr lang="en-US" b="1" dirty="0"/>
              <a:t>ASEPTIC PROCESSING</a:t>
            </a:r>
          </a:p>
        </p:txBody>
      </p:sp>
      <p:pic>
        <p:nvPicPr>
          <p:cNvPr id="5" name="Picture 4" descr="Vaccine storage and manufacturing">
            <a:extLst>
              <a:ext uri="{FF2B5EF4-FFF2-40B4-BE49-F238E27FC236}">
                <a16:creationId xmlns:a16="http://schemas.microsoft.com/office/drawing/2014/main" id="{8F78D7B8-E4C6-7FD5-832B-CF63104E2A98}"/>
              </a:ext>
            </a:extLst>
          </p:cNvPr>
          <p:cNvPicPr>
            <a:picLocks noChangeAspect="1"/>
          </p:cNvPicPr>
          <p:nvPr/>
        </p:nvPicPr>
        <p:blipFill rotWithShape="1">
          <a:blip r:embed="rId2"/>
          <a:srcRect l="24643" r="1582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0D68C77-ABFE-9813-1ACC-7BA67C16B143}"/>
              </a:ext>
            </a:extLst>
          </p:cNvPr>
          <p:cNvSpPr>
            <a:spLocks noGrp="1"/>
          </p:cNvSpPr>
          <p:nvPr>
            <p:ph idx="1"/>
          </p:nvPr>
        </p:nvSpPr>
        <p:spPr>
          <a:xfrm>
            <a:off x="6513788" y="2307102"/>
            <a:ext cx="4840010" cy="3869861"/>
          </a:xfrm>
        </p:spPr>
        <p:txBody>
          <a:bodyPr>
            <a:normAutofit fontScale="92500" lnSpcReduction="10000"/>
          </a:bodyPr>
          <a:lstStyle/>
          <a:p>
            <a:r>
              <a:rPr lang="en-US" sz="2000" b="0" i="0" dirty="0">
                <a:effectLst/>
              </a:rPr>
              <a:t>Aseptic processing is defined as “handling of sterile product, containers, and/or devices in a controlled environment, in which the air supply, materials, equipment, and personnel are regulated to maintain sterility” (ISO 13408-1, 2008). Aseptic processing includes compounding, filtration, and filling.</a:t>
            </a:r>
          </a:p>
          <a:p>
            <a:r>
              <a:rPr lang="en-US" sz="2000" dirty="0"/>
              <a:t>Aseptic processing equipment sterilization procedures often use steam or hot water under pressure. Packaging equipment and packaging materials are sterilized with various medium or combination of mediums (i.e., saturated steam, superheated steam, hydrogen peroxide and heat and other treatments).</a:t>
            </a:r>
          </a:p>
        </p:txBody>
      </p:sp>
    </p:spTree>
    <p:extLst>
      <p:ext uri="{BB962C8B-B14F-4D97-AF65-F5344CB8AC3E}">
        <p14:creationId xmlns:p14="http://schemas.microsoft.com/office/powerpoint/2010/main" val="2680966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7381-B3CC-622E-EEAE-1DF8E6B77462}"/>
              </a:ext>
            </a:extLst>
          </p:cNvPr>
          <p:cNvSpPr>
            <a:spLocks noGrp="1"/>
          </p:cNvSpPr>
          <p:nvPr>
            <p:ph type="title"/>
          </p:nvPr>
        </p:nvSpPr>
        <p:spPr>
          <a:xfrm>
            <a:off x="679174" y="232603"/>
            <a:ext cx="10515600" cy="1325563"/>
          </a:xfrm>
        </p:spPr>
        <p:txBody>
          <a:bodyPr/>
          <a:lstStyle/>
          <a:p>
            <a:r>
              <a:rPr lang="en-US" b="1" dirty="0"/>
              <a:t>PROPERTIES OF ASEPTIC PACKAGING</a:t>
            </a:r>
          </a:p>
        </p:txBody>
      </p:sp>
      <p:sp>
        <p:nvSpPr>
          <p:cNvPr id="3" name="Content Placeholder 2">
            <a:extLst>
              <a:ext uri="{FF2B5EF4-FFF2-40B4-BE49-F238E27FC236}">
                <a16:creationId xmlns:a16="http://schemas.microsoft.com/office/drawing/2014/main" id="{D897D1DC-0D57-BC24-A4B2-EF6F7218B6D5}"/>
              </a:ext>
            </a:extLst>
          </p:cNvPr>
          <p:cNvSpPr>
            <a:spLocks noGrp="1"/>
          </p:cNvSpPr>
          <p:nvPr>
            <p:ph idx="1"/>
          </p:nvPr>
        </p:nvSpPr>
        <p:spPr/>
        <p:txBody>
          <a:bodyPr>
            <a:normAutofit fontScale="92500" lnSpcReduction="10000"/>
          </a:bodyPr>
          <a:lstStyle/>
          <a:p>
            <a:r>
              <a:rPr lang="en-US" sz="1800" dirty="0"/>
              <a:t>Low water-vapor transmission rate. Low gas transmission rates, especially to oxygen. This is valuable to preserve the color, flavor and nutritional constituents in the products. </a:t>
            </a:r>
          </a:p>
          <a:p>
            <a:r>
              <a:rPr lang="en-US" sz="1800" dirty="0"/>
              <a:t>Good physical or mechanical strength, adequate to resist any physical damage during manufacture, handling, and distribution. </a:t>
            </a:r>
          </a:p>
          <a:p>
            <a:r>
              <a:rPr lang="en-US" sz="1800" dirty="0"/>
              <a:t>Good sealing characteristics to forbid the entrance of external contaminants and ability to perform into automatic fabricating and filling equipment. </a:t>
            </a:r>
          </a:p>
          <a:p>
            <a:r>
              <a:rPr lang="en-US" sz="1800" dirty="0"/>
              <a:t>Resistance to withstand the temperatures encountered during filling of the product as well as during storage and distribution. </a:t>
            </a:r>
          </a:p>
          <a:p>
            <a:r>
              <a:rPr lang="en-US" sz="1800" dirty="0"/>
              <a:t>Chemically resistant to the product packed and ability to endure sterilization packing material with a gas, liquid radiation. </a:t>
            </a:r>
          </a:p>
          <a:p>
            <a:r>
              <a:rPr lang="en-US" sz="1800" dirty="0"/>
              <a:t>Resistance to microbes, insects and other types of biological hazards. </a:t>
            </a:r>
          </a:p>
          <a:p>
            <a:r>
              <a:rPr lang="en-US" sz="1800" dirty="0"/>
              <a:t>Compatibility with the milk packed. </a:t>
            </a:r>
          </a:p>
          <a:p>
            <a:r>
              <a:rPr lang="en-US" sz="1800" dirty="0"/>
              <a:t>The constituents and additives etc. of the packaging material should be inert with low migration levels in accordance with the suitable codes of practice and standards of the country. </a:t>
            </a:r>
          </a:p>
          <a:p>
            <a:r>
              <a:rPr lang="en-US" sz="1800" dirty="0"/>
              <a:t>Economical in cost in comparison to the packaged product and readily available in the market (Fellows, 2016).</a:t>
            </a:r>
          </a:p>
        </p:txBody>
      </p:sp>
    </p:spTree>
    <p:extLst>
      <p:ext uri="{BB962C8B-B14F-4D97-AF65-F5344CB8AC3E}">
        <p14:creationId xmlns:p14="http://schemas.microsoft.com/office/powerpoint/2010/main" val="4133290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stic containers in bright colours">
            <a:extLst>
              <a:ext uri="{FF2B5EF4-FFF2-40B4-BE49-F238E27FC236}">
                <a16:creationId xmlns:a16="http://schemas.microsoft.com/office/drawing/2014/main" id="{EFC58BAD-8D09-6F0F-D805-2F44B1500FCF}"/>
              </a:ext>
            </a:extLst>
          </p:cNvPr>
          <p:cNvPicPr>
            <a:picLocks noChangeAspect="1"/>
          </p:cNvPicPr>
          <p:nvPr/>
        </p:nvPicPr>
        <p:blipFill rotWithShape="1">
          <a:blip r:embed="rId2"/>
          <a:srcRect l="28222" r="30667"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B1BCBF3D-5AAD-F645-FCC1-50D2BC36B6C3}"/>
              </a:ext>
            </a:extLst>
          </p:cNvPr>
          <p:cNvSpPr>
            <a:spLocks noGrp="1"/>
          </p:cNvSpPr>
          <p:nvPr>
            <p:ph type="title"/>
          </p:nvPr>
        </p:nvSpPr>
        <p:spPr>
          <a:xfrm>
            <a:off x="1137034" y="609600"/>
            <a:ext cx="6831188" cy="1322887"/>
          </a:xfrm>
        </p:spPr>
        <p:txBody>
          <a:bodyPr>
            <a:normAutofit/>
          </a:bodyPr>
          <a:lstStyle/>
          <a:p>
            <a:r>
              <a:rPr lang="en-US" b="1" dirty="0"/>
              <a:t>EXAMPLES AND ADVANTAGES</a:t>
            </a:r>
          </a:p>
        </p:txBody>
      </p:sp>
      <p:sp>
        <p:nvSpPr>
          <p:cNvPr id="3" name="Content Placeholder 2">
            <a:extLst>
              <a:ext uri="{FF2B5EF4-FFF2-40B4-BE49-F238E27FC236}">
                <a16:creationId xmlns:a16="http://schemas.microsoft.com/office/drawing/2014/main" id="{0D62853B-77DB-39EF-7462-3E534CD69C7E}"/>
              </a:ext>
            </a:extLst>
          </p:cNvPr>
          <p:cNvSpPr>
            <a:spLocks noGrp="1"/>
          </p:cNvSpPr>
          <p:nvPr>
            <p:ph idx="1"/>
          </p:nvPr>
        </p:nvSpPr>
        <p:spPr>
          <a:xfrm>
            <a:off x="1137034" y="2194102"/>
            <a:ext cx="6516216" cy="3908585"/>
          </a:xfrm>
        </p:spPr>
        <p:txBody>
          <a:bodyPr>
            <a:normAutofit fontScale="92500" lnSpcReduction="20000"/>
          </a:bodyPr>
          <a:lstStyle/>
          <a:p>
            <a:pPr lvl="1"/>
            <a:r>
              <a:rPr lang="en-US" sz="3200" b="0" i="0" dirty="0">
                <a:effectLst/>
                <a:latin typeface="Söhne"/>
              </a:rPr>
              <a:t>Examples include multi-layered films, laminates, and coatings that provide enhanced oxygen and moisture barrier properties, preventing microbial contamination and spoilage.</a:t>
            </a:r>
          </a:p>
          <a:p>
            <a:pPr lvl="1"/>
            <a:r>
              <a:rPr lang="en-US" sz="3200" b="0" i="0" dirty="0">
                <a:effectLst/>
                <a:latin typeface="Söhne"/>
              </a:rPr>
              <a:t>These materials help preserve the nutritional value, flavor, and texture of the food products, ensuring their quality over an extended period.</a:t>
            </a:r>
            <a:br>
              <a:rPr lang="en-US" sz="3200" dirty="0"/>
            </a:br>
            <a:endParaRPr lang="en-US" sz="3200" dirty="0"/>
          </a:p>
          <a:p>
            <a:endParaRPr lang="en-US" sz="3200" dirty="0"/>
          </a:p>
        </p:txBody>
      </p:sp>
    </p:spTree>
    <p:extLst>
      <p:ext uri="{BB962C8B-B14F-4D97-AF65-F5344CB8AC3E}">
        <p14:creationId xmlns:p14="http://schemas.microsoft.com/office/powerpoint/2010/main" val="356903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59190-728B-C1AF-9CBA-944939907A08}"/>
              </a:ext>
            </a:extLst>
          </p:cNvPr>
          <p:cNvSpPr>
            <a:spLocks noGrp="1"/>
          </p:cNvSpPr>
          <p:nvPr>
            <p:ph type="title"/>
          </p:nvPr>
        </p:nvSpPr>
        <p:spPr>
          <a:xfrm>
            <a:off x="838200" y="329934"/>
            <a:ext cx="10515600" cy="1341634"/>
          </a:xfrm>
        </p:spPr>
        <p:txBody>
          <a:bodyPr>
            <a:normAutofit/>
          </a:bodyPr>
          <a:lstStyle/>
          <a:p>
            <a:r>
              <a:rPr lang="en-US" sz="4000" b="1"/>
              <a:t>2. USE OF ROBOTICS IN ASEPTIC PROCESSING</a:t>
            </a:r>
          </a:p>
        </p:txBody>
      </p:sp>
      <p:graphicFrame>
        <p:nvGraphicFramePr>
          <p:cNvPr id="5" name="Content Placeholder 2">
            <a:extLst>
              <a:ext uri="{FF2B5EF4-FFF2-40B4-BE49-F238E27FC236}">
                <a16:creationId xmlns:a16="http://schemas.microsoft.com/office/drawing/2014/main" id="{79E360ED-D38C-A3DE-0C56-D9E218AE621F}"/>
              </a:ext>
            </a:extLst>
          </p:cNvPr>
          <p:cNvGraphicFramePr>
            <a:graphicFrameLocks noGrp="1"/>
          </p:cNvGraphicFramePr>
          <p:nvPr>
            <p:ph idx="1"/>
            <p:extLst>
              <p:ext uri="{D42A27DB-BD31-4B8C-83A1-F6EECF244321}">
                <p14:modId xmlns:p14="http://schemas.microsoft.com/office/powerpoint/2010/main" val="3624658997"/>
              </p:ext>
            </p:extLst>
          </p:nvPr>
        </p:nvGraphicFramePr>
        <p:xfrm>
          <a:off x="-450206" y="1315000"/>
          <a:ext cx="8147721" cy="5304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Robotics in Food Processing | RIA Blog | automate.org">
            <a:extLst>
              <a:ext uri="{FF2B5EF4-FFF2-40B4-BE49-F238E27FC236}">
                <a16:creationId xmlns:a16="http://schemas.microsoft.com/office/drawing/2014/main" id="{95C927F6-D5F5-6128-5E9B-61D87D3F39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0073" y="1814732"/>
            <a:ext cx="5423096" cy="430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55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5A35-8ECB-6737-431B-487F3FD1F31C}"/>
              </a:ext>
            </a:extLst>
          </p:cNvPr>
          <p:cNvSpPr>
            <a:spLocks noGrp="1"/>
          </p:cNvSpPr>
          <p:nvPr>
            <p:ph type="title"/>
          </p:nvPr>
        </p:nvSpPr>
        <p:spPr/>
        <p:txBody>
          <a:bodyPr/>
          <a:lstStyle/>
          <a:p>
            <a:r>
              <a:rPr lang="en-US" b="1" dirty="0"/>
              <a:t>Automated Aseptic Processing</a:t>
            </a:r>
          </a:p>
        </p:txBody>
      </p:sp>
      <p:pic>
        <p:nvPicPr>
          <p:cNvPr id="4" name="Content Placeholder 3">
            <a:extLst>
              <a:ext uri="{FF2B5EF4-FFF2-40B4-BE49-F238E27FC236}">
                <a16:creationId xmlns:a16="http://schemas.microsoft.com/office/drawing/2014/main" id="{C7180A20-78DC-01E1-A934-5A8EA3AB5D0D}"/>
              </a:ext>
            </a:extLst>
          </p:cNvPr>
          <p:cNvPicPr>
            <a:picLocks noGrp="1" noChangeAspect="1"/>
          </p:cNvPicPr>
          <p:nvPr>
            <p:ph idx="1"/>
          </p:nvPr>
        </p:nvPicPr>
        <p:blipFill>
          <a:blip r:embed="rId2"/>
          <a:stretch>
            <a:fillRect/>
          </a:stretch>
        </p:blipFill>
        <p:spPr>
          <a:xfrm>
            <a:off x="838199" y="1825625"/>
            <a:ext cx="10515599" cy="4351338"/>
          </a:xfrm>
          <a:prstGeom prst="rect">
            <a:avLst/>
          </a:prstGeom>
        </p:spPr>
      </p:pic>
    </p:spTree>
    <p:extLst>
      <p:ext uri="{BB962C8B-B14F-4D97-AF65-F5344CB8AC3E}">
        <p14:creationId xmlns:p14="http://schemas.microsoft.com/office/powerpoint/2010/main" val="7132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9A99-33D1-E10F-78AE-ECD0010FF30A}"/>
              </a:ext>
            </a:extLst>
          </p:cNvPr>
          <p:cNvSpPr>
            <a:spLocks noGrp="1"/>
          </p:cNvSpPr>
          <p:nvPr>
            <p:ph type="title"/>
          </p:nvPr>
        </p:nvSpPr>
        <p:spPr>
          <a:xfrm>
            <a:off x="838200" y="351873"/>
            <a:ext cx="10515600" cy="1325563"/>
          </a:xfrm>
        </p:spPr>
        <p:txBody>
          <a:bodyPr/>
          <a:lstStyle/>
          <a:p>
            <a:r>
              <a:rPr lang="en-US" b="1" dirty="0"/>
              <a:t>3. HIGH PRESSURE PROCESSING</a:t>
            </a:r>
          </a:p>
        </p:txBody>
      </p:sp>
      <p:sp>
        <p:nvSpPr>
          <p:cNvPr id="3" name="Content Placeholder 2">
            <a:extLst>
              <a:ext uri="{FF2B5EF4-FFF2-40B4-BE49-F238E27FC236}">
                <a16:creationId xmlns:a16="http://schemas.microsoft.com/office/drawing/2014/main" id="{3A32D45A-1AC4-2799-9129-36922C2D1F35}"/>
              </a:ext>
            </a:extLst>
          </p:cNvPr>
          <p:cNvSpPr>
            <a:spLocks noGrp="1"/>
          </p:cNvSpPr>
          <p:nvPr>
            <p:ph idx="1"/>
          </p:nvPr>
        </p:nvSpPr>
        <p:spPr/>
        <p:txBody>
          <a:bodyPr/>
          <a:lstStyle/>
          <a:p>
            <a:pPr algn="just">
              <a:buFont typeface="Arial" panose="020B0604020202020204" pitchFamily="34" charset="0"/>
              <a:buChar char="•"/>
            </a:pPr>
            <a:r>
              <a:rPr lang="en-US" b="0" i="0" dirty="0">
                <a:effectLst/>
                <a:latin typeface="Söhne"/>
              </a:rPr>
              <a:t>HPP involves subjecting packaged food products to high levels of hydrostatic pressure to inactivate microorganisms while preserving the food's nutritional and sensory attributes.</a:t>
            </a:r>
          </a:p>
          <a:p>
            <a:pPr algn="just">
              <a:buFont typeface="Arial" panose="020B0604020202020204" pitchFamily="34" charset="0"/>
              <a:buChar char="•"/>
            </a:pPr>
            <a:r>
              <a:rPr lang="en-US" b="0" i="0" dirty="0">
                <a:effectLst/>
                <a:latin typeface="Söhne"/>
              </a:rPr>
              <a:t>HPP technology is effective against both spoilage-causing microorganisms and pathogens without the need for high temperatures.</a:t>
            </a:r>
          </a:p>
          <a:p>
            <a:pPr algn="just">
              <a:buFont typeface="Arial" panose="020B0604020202020204" pitchFamily="34" charset="0"/>
              <a:buChar char="•"/>
            </a:pPr>
            <a:r>
              <a:rPr lang="en-US" b="0" i="0" dirty="0">
                <a:effectLst/>
                <a:latin typeface="Söhne"/>
              </a:rPr>
              <a:t>It helps maintain the color, texture, and flavor of foods while extending their shelf life.</a:t>
            </a:r>
          </a:p>
          <a:p>
            <a:pPr algn="just">
              <a:buFont typeface="Arial" panose="020B0604020202020204" pitchFamily="34" charset="0"/>
              <a:buChar char="•"/>
            </a:pPr>
            <a:r>
              <a:rPr lang="en-US" b="0" i="0" dirty="0">
                <a:effectLst/>
                <a:latin typeface="Söhne"/>
              </a:rPr>
              <a:t>HPP is particularly useful for products like juices, sauces, dips, and ready-to-eat meals.</a:t>
            </a:r>
          </a:p>
          <a:p>
            <a:pPr algn="just"/>
            <a:endParaRPr lang="en-US" dirty="0"/>
          </a:p>
        </p:txBody>
      </p:sp>
    </p:spTree>
    <p:extLst>
      <p:ext uri="{BB962C8B-B14F-4D97-AF65-F5344CB8AC3E}">
        <p14:creationId xmlns:p14="http://schemas.microsoft.com/office/powerpoint/2010/main" val="899262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106C-FA66-EEB6-CAEC-A61FE775A975}"/>
              </a:ext>
            </a:extLst>
          </p:cNvPr>
          <p:cNvSpPr>
            <a:spLocks noGrp="1"/>
          </p:cNvSpPr>
          <p:nvPr>
            <p:ph type="title"/>
          </p:nvPr>
        </p:nvSpPr>
        <p:spPr>
          <a:xfrm>
            <a:off x="838200" y="351873"/>
            <a:ext cx="10515600" cy="1325563"/>
          </a:xfrm>
        </p:spPr>
        <p:txBody>
          <a:bodyPr/>
          <a:lstStyle/>
          <a:p>
            <a:r>
              <a:rPr lang="en-US" b="1" dirty="0"/>
              <a:t>HPP</a:t>
            </a:r>
          </a:p>
        </p:txBody>
      </p:sp>
      <p:pic>
        <p:nvPicPr>
          <p:cNvPr id="4" name="Content Placeholder 3">
            <a:extLst>
              <a:ext uri="{FF2B5EF4-FFF2-40B4-BE49-F238E27FC236}">
                <a16:creationId xmlns:a16="http://schemas.microsoft.com/office/drawing/2014/main" id="{2765095B-75B4-DB0E-E926-7D98148C0B2B}"/>
              </a:ext>
            </a:extLst>
          </p:cNvPr>
          <p:cNvPicPr>
            <a:picLocks noGrp="1" noChangeAspect="1"/>
          </p:cNvPicPr>
          <p:nvPr>
            <p:ph idx="1"/>
          </p:nvPr>
        </p:nvPicPr>
        <p:blipFill>
          <a:blip r:embed="rId2"/>
          <a:stretch>
            <a:fillRect/>
          </a:stretch>
        </p:blipFill>
        <p:spPr>
          <a:xfrm>
            <a:off x="2449393" y="1825625"/>
            <a:ext cx="7293214" cy="4351338"/>
          </a:xfrm>
          <a:prstGeom prst="rect">
            <a:avLst/>
          </a:prstGeom>
        </p:spPr>
      </p:pic>
    </p:spTree>
    <p:extLst>
      <p:ext uri="{BB962C8B-B14F-4D97-AF65-F5344CB8AC3E}">
        <p14:creationId xmlns:p14="http://schemas.microsoft.com/office/powerpoint/2010/main" val="802619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E365-B5A2-913B-E9C7-4B47F57466C2}"/>
              </a:ext>
            </a:extLst>
          </p:cNvPr>
          <p:cNvSpPr>
            <a:spLocks noGrp="1"/>
          </p:cNvSpPr>
          <p:nvPr>
            <p:ph type="title"/>
          </p:nvPr>
        </p:nvSpPr>
        <p:spPr/>
        <p:txBody>
          <a:bodyPr/>
          <a:lstStyle/>
          <a:p>
            <a:r>
              <a:rPr lang="en-US" b="1" dirty="0"/>
              <a:t>4. NOVEL STERILIZATION TECHNIQUES</a:t>
            </a:r>
          </a:p>
        </p:txBody>
      </p:sp>
      <p:sp>
        <p:nvSpPr>
          <p:cNvPr id="3" name="Content Placeholder 2">
            <a:extLst>
              <a:ext uri="{FF2B5EF4-FFF2-40B4-BE49-F238E27FC236}">
                <a16:creationId xmlns:a16="http://schemas.microsoft.com/office/drawing/2014/main" id="{504EA2D9-801D-7F1A-B2C8-39E0A35DB725}"/>
              </a:ext>
            </a:extLst>
          </p:cNvPr>
          <p:cNvSpPr>
            <a:spLocks noGrp="1"/>
          </p:cNvSpPr>
          <p:nvPr>
            <p:ph idx="1"/>
          </p:nvPr>
        </p:nvSpPr>
        <p:spPr/>
        <p:txBody>
          <a:bodyPr/>
          <a:lstStyle/>
          <a:p>
            <a:r>
              <a:rPr lang="en-US" b="0" i="0" dirty="0">
                <a:effectLst/>
              </a:rPr>
              <a:t>Various novel sterilization techniques are being explored to enhance aseptic processing.</a:t>
            </a:r>
          </a:p>
          <a:p>
            <a:r>
              <a:rPr lang="en-US" dirty="0"/>
              <a:t>These include application of pulsed electric field, in producing safe and nutritious food, having extended shelf life and free from pathogens</a:t>
            </a:r>
          </a:p>
        </p:txBody>
      </p:sp>
    </p:spTree>
    <p:extLst>
      <p:ext uri="{BB962C8B-B14F-4D97-AF65-F5344CB8AC3E}">
        <p14:creationId xmlns:p14="http://schemas.microsoft.com/office/powerpoint/2010/main" val="3187266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FC01-BC1D-CF67-CF70-D9C2F0162D60}"/>
              </a:ext>
            </a:extLst>
          </p:cNvPr>
          <p:cNvSpPr>
            <a:spLocks noGrp="1"/>
          </p:cNvSpPr>
          <p:nvPr>
            <p:ph type="title"/>
          </p:nvPr>
        </p:nvSpPr>
        <p:spPr>
          <a:xfrm>
            <a:off x="838200" y="351873"/>
            <a:ext cx="10515600" cy="1325563"/>
          </a:xfrm>
        </p:spPr>
        <p:txBody>
          <a:bodyPr/>
          <a:lstStyle/>
          <a:p>
            <a:r>
              <a:rPr lang="en-US" b="1" dirty="0"/>
              <a:t>PULSED ELECTRIC FIELD</a:t>
            </a:r>
          </a:p>
        </p:txBody>
      </p:sp>
      <p:sp>
        <p:nvSpPr>
          <p:cNvPr id="3" name="Content Placeholder 2">
            <a:extLst>
              <a:ext uri="{FF2B5EF4-FFF2-40B4-BE49-F238E27FC236}">
                <a16:creationId xmlns:a16="http://schemas.microsoft.com/office/drawing/2014/main" id="{766B2FAF-D981-EAA8-1C9D-52B108BD9895}"/>
              </a:ext>
            </a:extLst>
          </p:cNvPr>
          <p:cNvSpPr>
            <a:spLocks noGrp="1"/>
          </p:cNvSpPr>
          <p:nvPr>
            <p:ph idx="1"/>
          </p:nvPr>
        </p:nvSpPr>
        <p:spPr/>
        <p:txBody>
          <a:bodyPr/>
          <a:lstStyle/>
          <a:p>
            <a:pPr algn="l">
              <a:buFont typeface="Arial" panose="020B0604020202020204" pitchFamily="34" charset="0"/>
              <a:buChar char="•"/>
            </a:pPr>
            <a:r>
              <a:rPr lang="en-US" b="0" i="0" dirty="0">
                <a:effectLst/>
                <a:latin typeface="Söhne"/>
              </a:rPr>
              <a:t>Pulsed Electric Fields (PEF) is one such technique that applies short bursts of high-voltage electrical pulses to destroy microorganisms.</a:t>
            </a:r>
          </a:p>
          <a:p>
            <a:pPr algn="l">
              <a:buFont typeface="Arial" panose="020B0604020202020204" pitchFamily="34" charset="0"/>
              <a:buChar char="•"/>
            </a:pPr>
            <a:r>
              <a:rPr lang="en-US" b="0" i="0" dirty="0">
                <a:effectLst/>
                <a:latin typeface="Söhne"/>
              </a:rPr>
              <a:t>PEF technology offers several advantages, including reduced processing time, minimal impact on food quality, and energy efficiency.</a:t>
            </a:r>
          </a:p>
          <a:p>
            <a:r>
              <a:rPr lang="en-US" dirty="0"/>
              <a:t>Pulsed electric field processing or electroporation can significantly improve your processes and your product quality, utilizing its impact on cell membranes. The disintegration of biological tissue is a key function in food processing to enhance winning of valuable intracellular compounds from cells.</a:t>
            </a:r>
          </a:p>
        </p:txBody>
      </p:sp>
    </p:spTree>
    <p:extLst>
      <p:ext uri="{BB962C8B-B14F-4D97-AF65-F5344CB8AC3E}">
        <p14:creationId xmlns:p14="http://schemas.microsoft.com/office/powerpoint/2010/main" val="753799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7D14-ACCC-67A0-993E-F89533EF617B}"/>
              </a:ext>
            </a:extLst>
          </p:cNvPr>
          <p:cNvSpPr>
            <a:spLocks noGrp="1"/>
          </p:cNvSpPr>
          <p:nvPr>
            <p:ph type="title"/>
          </p:nvPr>
        </p:nvSpPr>
        <p:spPr/>
        <p:txBody>
          <a:bodyPr/>
          <a:lstStyle/>
          <a:p>
            <a:r>
              <a:rPr lang="en-US" b="1" dirty="0"/>
              <a:t>PEF IN PRODUCING SAFE FOOD</a:t>
            </a:r>
          </a:p>
        </p:txBody>
      </p:sp>
      <p:pic>
        <p:nvPicPr>
          <p:cNvPr id="4" name="Content Placeholder 3">
            <a:extLst>
              <a:ext uri="{FF2B5EF4-FFF2-40B4-BE49-F238E27FC236}">
                <a16:creationId xmlns:a16="http://schemas.microsoft.com/office/drawing/2014/main" id="{9797DF8F-7FE3-D058-F939-0F543C81FB61}"/>
              </a:ext>
            </a:extLst>
          </p:cNvPr>
          <p:cNvPicPr>
            <a:picLocks noGrp="1" noChangeAspect="1"/>
          </p:cNvPicPr>
          <p:nvPr>
            <p:ph idx="1"/>
          </p:nvPr>
        </p:nvPicPr>
        <p:blipFill>
          <a:blip r:embed="rId2"/>
          <a:stretch>
            <a:fillRect/>
          </a:stretch>
        </p:blipFill>
        <p:spPr>
          <a:xfrm>
            <a:off x="838201" y="1825625"/>
            <a:ext cx="10515600" cy="4351338"/>
          </a:xfrm>
          <a:prstGeom prst="rect">
            <a:avLst/>
          </a:prstGeom>
        </p:spPr>
      </p:pic>
      <p:sp>
        <p:nvSpPr>
          <p:cNvPr id="6" name="TextBox 5">
            <a:extLst>
              <a:ext uri="{FF2B5EF4-FFF2-40B4-BE49-F238E27FC236}">
                <a16:creationId xmlns:a16="http://schemas.microsoft.com/office/drawing/2014/main" id="{443E552D-80BD-B417-B76A-52E26B3714AA}"/>
              </a:ext>
            </a:extLst>
          </p:cNvPr>
          <p:cNvSpPr txBox="1"/>
          <p:nvPr/>
        </p:nvSpPr>
        <p:spPr>
          <a:xfrm>
            <a:off x="838199" y="6165161"/>
            <a:ext cx="10945123" cy="830997"/>
          </a:xfrm>
          <a:prstGeom prst="rect">
            <a:avLst/>
          </a:prstGeom>
          <a:noFill/>
        </p:spPr>
        <p:txBody>
          <a:bodyPr wrap="square">
            <a:spAutoFit/>
          </a:bodyPr>
          <a:lstStyle/>
          <a:p>
            <a:r>
              <a:rPr lang="en-US" sz="1200" dirty="0">
                <a:hlinkClick r:id="rId3"/>
              </a:rPr>
              <a:t>https://www.google.com/url?sa=i&amp;url=https%3A%2F%2Fwww.mdpi.com%2F1420-3049%2F27%2F13%2F4031&amp;psig=AOvVaw34szAQX5YIDCG3FhUP8r2C&amp;ust=1685868205018000&amp;source=images&amp;cd=vfe&amp;ved=0CBMQjhxqFwoTCPCL36_apv8CFQAAAAAdAAAAABAE</a:t>
            </a:r>
            <a:endParaRPr lang="en-US" sz="1200" dirty="0"/>
          </a:p>
          <a:p>
            <a:endParaRPr lang="en-US" sz="1200" dirty="0"/>
          </a:p>
        </p:txBody>
      </p:sp>
    </p:spTree>
    <p:extLst>
      <p:ext uri="{BB962C8B-B14F-4D97-AF65-F5344CB8AC3E}">
        <p14:creationId xmlns:p14="http://schemas.microsoft.com/office/powerpoint/2010/main" val="3645100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D890-298F-7640-3B70-461BAA2A0B5E}"/>
              </a:ext>
            </a:extLst>
          </p:cNvPr>
          <p:cNvSpPr>
            <a:spLocks noGrp="1"/>
          </p:cNvSpPr>
          <p:nvPr>
            <p:ph type="title"/>
          </p:nvPr>
        </p:nvSpPr>
        <p:spPr>
          <a:xfrm>
            <a:off x="838200" y="351873"/>
            <a:ext cx="10515600" cy="1325563"/>
          </a:xfrm>
        </p:spPr>
        <p:txBody>
          <a:bodyPr/>
          <a:lstStyle/>
          <a:p>
            <a:r>
              <a:rPr lang="en-US" b="1" dirty="0"/>
              <a:t>Treatment on apple and  carrot juice by PEF</a:t>
            </a:r>
          </a:p>
        </p:txBody>
      </p:sp>
      <p:pic>
        <p:nvPicPr>
          <p:cNvPr id="3074" name="Picture 2" descr="Foods | Free Full-Text | Influence of Pulsed Electric Field and Ohmic  Heating Pretreatments on Enzyme and Antioxidant Activity of Fruit and  Vegetable Juices">
            <a:extLst>
              <a:ext uri="{FF2B5EF4-FFF2-40B4-BE49-F238E27FC236}">
                <a16:creationId xmlns:a16="http://schemas.microsoft.com/office/drawing/2014/main" id="{7CB32EFB-5E64-E913-CB0C-39338A2D8D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515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930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73587-3E55-E358-E98B-B2BBE4940F4A}"/>
              </a:ext>
            </a:extLst>
          </p:cNvPr>
          <p:cNvSpPr>
            <a:spLocks noGrp="1"/>
          </p:cNvSpPr>
          <p:nvPr>
            <p:ph type="title"/>
          </p:nvPr>
        </p:nvSpPr>
        <p:spPr>
          <a:xfrm>
            <a:off x="841248" y="548640"/>
            <a:ext cx="3600860" cy="5431536"/>
          </a:xfrm>
        </p:spPr>
        <p:txBody>
          <a:bodyPr>
            <a:normAutofit/>
          </a:bodyPr>
          <a:lstStyle/>
          <a:p>
            <a:r>
              <a:rPr lang="en-US" sz="5400" b="1"/>
              <a:t>Importance of Aseptic Processing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B05A4E-B31F-BD73-37A9-533453C45B0C}"/>
              </a:ext>
            </a:extLst>
          </p:cNvPr>
          <p:cNvSpPr>
            <a:spLocks noGrp="1"/>
          </p:cNvSpPr>
          <p:nvPr>
            <p:ph idx="1"/>
          </p:nvPr>
        </p:nvSpPr>
        <p:spPr>
          <a:xfrm>
            <a:off x="5126418" y="552091"/>
            <a:ext cx="6224335" cy="5431536"/>
          </a:xfrm>
        </p:spPr>
        <p:txBody>
          <a:bodyPr anchor="ctr">
            <a:normAutofit/>
          </a:bodyPr>
          <a:lstStyle/>
          <a:p>
            <a:r>
              <a:rPr lang="en-US" sz="2200" b="0" i="0">
                <a:effectLst/>
              </a:rPr>
              <a:t>Aseptic processing </a:t>
            </a:r>
            <a:r>
              <a:rPr lang="en-US" sz="2200" b="1" i="0">
                <a:effectLst/>
              </a:rPr>
              <a:t>allows for the food to be properly sterilized outside the container and then placed into a previously sterilized container, which is then sealed in a sterile environment</a:t>
            </a:r>
            <a:r>
              <a:rPr lang="en-US" sz="2200" b="0" i="0">
                <a:effectLst/>
              </a:rPr>
              <a:t>. Most systems use ultra-high temperature (UHT) sterilization to sterilize the food product before it is packaged.</a:t>
            </a:r>
          </a:p>
          <a:p>
            <a:r>
              <a:rPr lang="en-US" sz="2200"/>
              <a:t>Prevent contamination of the specific microorganism we are working with.</a:t>
            </a:r>
          </a:p>
          <a:p>
            <a:r>
              <a:rPr lang="en-US" sz="2200"/>
              <a:t>Prevent contamination of the room and personnel with the microorganism we are working with.</a:t>
            </a:r>
          </a:p>
        </p:txBody>
      </p:sp>
    </p:spTree>
    <p:extLst>
      <p:ext uri="{BB962C8B-B14F-4D97-AF65-F5344CB8AC3E}">
        <p14:creationId xmlns:p14="http://schemas.microsoft.com/office/powerpoint/2010/main" val="3135230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0E60F-7170-C2FC-62BC-3180C09ED809}"/>
              </a:ext>
            </a:extLst>
          </p:cNvPr>
          <p:cNvSpPr>
            <a:spLocks noGrp="1"/>
          </p:cNvSpPr>
          <p:nvPr>
            <p:ph type="title"/>
          </p:nvPr>
        </p:nvSpPr>
        <p:spPr>
          <a:xfrm>
            <a:off x="838200" y="351873"/>
            <a:ext cx="10515600" cy="1325563"/>
          </a:xfrm>
        </p:spPr>
        <p:txBody>
          <a:bodyPr/>
          <a:lstStyle/>
          <a:p>
            <a:r>
              <a:rPr lang="en-US" b="1" dirty="0"/>
              <a:t>OTHER STERILIZATION TECHNIQUES</a:t>
            </a:r>
          </a:p>
        </p:txBody>
      </p:sp>
      <p:sp>
        <p:nvSpPr>
          <p:cNvPr id="3" name="Content Placeholder 2">
            <a:extLst>
              <a:ext uri="{FF2B5EF4-FFF2-40B4-BE49-F238E27FC236}">
                <a16:creationId xmlns:a16="http://schemas.microsoft.com/office/drawing/2014/main" id="{9C413437-ECBE-F47A-2C78-4A45BD2BBB13}"/>
              </a:ext>
            </a:extLst>
          </p:cNvPr>
          <p:cNvSpPr>
            <a:spLocks noGrp="1"/>
          </p:cNvSpPr>
          <p:nvPr>
            <p:ph idx="1"/>
          </p:nvPr>
        </p:nvSpPr>
        <p:spPr/>
        <p:txBody>
          <a:bodyPr/>
          <a:lstStyle/>
          <a:p>
            <a:pPr marL="0" indent="0">
              <a:buNone/>
            </a:pPr>
            <a:r>
              <a:rPr lang="en-US" b="0" i="0" dirty="0">
                <a:effectLst/>
                <a:latin typeface="Söhne"/>
              </a:rPr>
              <a:t>Other emerging sterilization methods include </a:t>
            </a:r>
          </a:p>
          <a:p>
            <a:pPr marL="514350" indent="-514350">
              <a:buFont typeface="+mj-lt"/>
              <a:buAutoNum type="arabicPeriod"/>
            </a:pPr>
            <a:r>
              <a:rPr lang="en-US" b="0" i="0" dirty="0">
                <a:effectLst/>
                <a:latin typeface="Söhne"/>
              </a:rPr>
              <a:t>cold plasma treatment</a:t>
            </a:r>
          </a:p>
          <a:p>
            <a:pPr marL="514350" indent="-514350">
              <a:buFont typeface="+mj-lt"/>
              <a:buAutoNum type="arabicPeriod"/>
            </a:pPr>
            <a:r>
              <a:rPr lang="en-US" b="0" i="0" dirty="0">
                <a:effectLst/>
                <a:latin typeface="Söhne"/>
              </a:rPr>
              <a:t>ultraviolet (UV) light technology</a:t>
            </a:r>
          </a:p>
          <a:p>
            <a:pPr marL="0" indent="0">
              <a:buNone/>
            </a:pPr>
            <a:r>
              <a:rPr lang="en-US" dirty="0">
                <a:latin typeface="Söhne"/>
              </a:rPr>
              <a:t>These</a:t>
            </a:r>
            <a:r>
              <a:rPr lang="en-US" b="0" i="0" dirty="0">
                <a:effectLst/>
                <a:latin typeface="Söhne"/>
              </a:rPr>
              <a:t> which provide effective microbial control while maintaining the integrity of the food product.</a:t>
            </a:r>
          </a:p>
          <a:p>
            <a:pPr marL="0" indent="0">
              <a:buNone/>
            </a:pPr>
            <a:endParaRPr lang="en-US" dirty="0"/>
          </a:p>
        </p:txBody>
      </p:sp>
    </p:spTree>
    <p:extLst>
      <p:ext uri="{BB962C8B-B14F-4D97-AF65-F5344CB8AC3E}">
        <p14:creationId xmlns:p14="http://schemas.microsoft.com/office/powerpoint/2010/main" val="1122682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85B2-B7E6-71C6-5E21-E2CA7F94998C}"/>
              </a:ext>
            </a:extLst>
          </p:cNvPr>
          <p:cNvSpPr>
            <a:spLocks noGrp="1"/>
          </p:cNvSpPr>
          <p:nvPr>
            <p:ph type="title"/>
          </p:nvPr>
        </p:nvSpPr>
        <p:spPr/>
        <p:txBody>
          <a:bodyPr/>
          <a:lstStyle/>
          <a:p>
            <a:r>
              <a:rPr lang="en-US" b="1" dirty="0"/>
              <a:t>Use of Cold plasma for Aseptic Processing</a:t>
            </a:r>
          </a:p>
        </p:txBody>
      </p:sp>
      <p:pic>
        <p:nvPicPr>
          <p:cNvPr id="4098" name="Picture 2" descr="Cold plasma in food processing: Design, mechanisms, and application -  ScienceDirect">
            <a:extLst>
              <a:ext uri="{FF2B5EF4-FFF2-40B4-BE49-F238E27FC236}">
                <a16:creationId xmlns:a16="http://schemas.microsoft.com/office/drawing/2014/main" id="{F2282106-B52A-04A3-4645-4CAC9EF71B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677" y="1437855"/>
            <a:ext cx="10515600" cy="50550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8C5224-8BF9-27CF-F65E-302779E507BF}"/>
              </a:ext>
            </a:extLst>
          </p:cNvPr>
          <p:cNvSpPr txBox="1"/>
          <p:nvPr/>
        </p:nvSpPr>
        <p:spPr>
          <a:xfrm>
            <a:off x="559904" y="6377105"/>
            <a:ext cx="10515600" cy="600164"/>
          </a:xfrm>
          <a:prstGeom prst="rect">
            <a:avLst/>
          </a:prstGeom>
          <a:noFill/>
        </p:spPr>
        <p:txBody>
          <a:bodyPr wrap="square">
            <a:spAutoFit/>
          </a:bodyPr>
          <a:lstStyle/>
          <a:p>
            <a:r>
              <a:rPr lang="en-US" sz="1100" dirty="0">
                <a:hlinkClick r:id="rId3"/>
              </a:rPr>
              <a:t>https://www.google.com/url?sa=i&amp;url=https%3A%2F%2Fwww.sciencedirect.com%2Fscience%2Farticle%2Fpii%2FS0260877421002740&amp;psig=AOvVaw0uk58BtLYlUFDdxVzd96rV&amp;ust=1685868355719000&amp;source=images&amp;cd=vfe&amp;ved=0CBMQjhxqFwoTCJDgnPfapv8CFQAAAAAdAAAAABAR</a:t>
            </a:r>
            <a:endParaRPr lang="en-US" sz="1100" dirty="0"/>
          </a:p>
          <a:p>
            <a:endParaRPr lang="en-US" sz="1100" dirty="0"/>
          </a:p>
        </p:txBody>
      </p:sp>
    </p:spTree>
    <p:extLst>
      <p:ext uri="{BB962C8B-B14F-4D97-AF65-F5344CB8AC3E}">
        <p14:creationId xmlns:p14="http://schemas.microsoft.com/office/powerpoint/2010/main" val="2411211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A492-F326-636B-C2B7-C3F276BC8984}"/>
              </a:ext>
            </a:extLst>
          </p:cNvPr>
          <p:cNvSpPr>
            <a:spLocks noGrp="1"/>
          </p:cNvSpPr>
          <p:nvPr>
            <p:ph type="title"/>
          </p:nvPr>
        </p:nvSpPr>
        <p:spPr>
          <a:xfrm>
            <a:off x="838200" y="351873"/>
            <a:ext cx="10515600" cy="1325563"/>
          </a:xfrm>
        </p:spPr>
        <p:txBody>
          <a:bodyPr/>
          <a:lstStyle/>
          <a:p>
            <a:r>
              <a:rPr lang="en-US" b="1" dirty="0"/>
              <a:t>Use of UV light for Aseptic Processing</a:t>
            </a:r>
          </a:p>
        </p:txBody>
      </p:sp>
      <p:pic>
        <p:nvPicPr>
          <p:cNvPr id="7" name="Content Placeholder 6">
            <a:extLst>
              <a:ext uri="{FF2B5EF4-FFF2-40B4-BE49-F238E27FC236}">
                <a16:creationId xmlns:a16="http://schemas.microsoft.com/office/drawing/2014/main" id="{0C6D80AD-C9AE-87E4-B931-CB415395D1B3}"/>
              </a:ext>
            </a:extLst>
          </p:cNvPr>
          <p:cNvPicPr>
            <a:picLocks noGrp="1" noChangeAspect="1"/>
          </p:cNvPicPr>
          <p:nvPr>
            <p:ph idx="1"/>
          </p:nvPr>
        </p:nvPicPr>
        <p:blipFill>
          <a:blip r:embed="rId2"/>
          <a:stretch>
            <a:fillRect/>
          </a:stretch>
        </p:blipFill>
        <p:spPr>
          <a:xfrm>
            <a:off x="838200" y="1825625"/>
            <a:ext cx="10515599" cy="4351338"/>
          </a:xfrm>
          <a:prstGeom prst="rect">
            <a:avLst/>
          </a:prstGeom>
        </p:spPr>
      </p:pic>
      <p:sp>
        <p:nvSpPr>
          <p:cNvPr id="9" name="TextBox 8">
            <a:extLst>
              <a:ext uri="{FF2B5EF4-FFF2-40B4-BE49-F238E27FC236}">
                <a16:creationId xmlns:a16="http://schemas.microsoft.com/office/drawing/2014/main" id="{99A0083C-99DF-A6EB-C30D-47B46C3ACA78}"/>
              </a:ext>
            </a:extLst>
          </p:cNvPr>
          <p:cNvSpPr txBox="1"/>
          <p:nvPr/>
        </p:nvSpPr>
        <p:spPr>
          <a:xfrm>
            <a:off x="838200" y="6308209"/>
            <a:ext cx="10515598" cy="369332"/>
          </a:xfrm>
          <a:prstGeom prst="rect">
            <a:avLst/>
          </a:prstGeom>
          <a:noFill/>
        </p:spPr>
        <p:txBody>
          <a:bodyPr wrap="square">
            <a:spAutoFit/>
          </a:bodyPr>
          <a:lstStyle/>
          <a:p>
            <a:r>
              <a:rPr lang="en-US" dirty="0">
                <a:hlinkClick r:id="rId3"/>
              </a:rPr>
              <a:t>https://www.sciencedirect.com/science/article/abs/pii/S1385894720342005</a:t>
            </a:r>
            <a:r>
              <a:rPr lang="en-US" dirty="0"/>
              <a:t> </a:t>
            </a:r>
          </a:p>
        </p:txBody>
      </p:sp>
    </p:spTree>
    <p:extLst>
      <p:ext uri="{BB962C8B-B14F-4D97-AF65-F5344CB8AC3E}">
        <p14:creationId xmlns:p14="http://schemas.microsoft.com/office/powerpoint/2010/main" val="706996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9DF41B1-0932-2A4D-84FE-FD40A5BFC919}"/>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Successful application of aseptic processing in various food industries</a:t>
            </a:r>
          </a:p>
        </p:txBody>
      </p:sp>
    </p:spTree>
    <p:extLst>
      <p:ext uri="{BB962C8B-B14F-4D97-AF65-F5344CB8AC3E}">
        <p14:creationId xmlns:p14="http://schemas.microsoft.com/office/powerpoint/2010/main" val="1097311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C457-7A5C-6892-4C43-4B5A1BE78019}"/>
              </a:ext>
            </a:extLst>
          </p:cNvPr>
          <p:cNvSpPr>
            <a:spLocks noGrp="1"/>
          </p:cNvSpPr>
          <p:nvPr>
            <p:ph type="title"/>
          </p:nvPr>
        </p:nvSpPr>
        <p:spPr/>
        <p:txBody>
          <a:bodyPr/>
          <a:lstStyle/>
          <a:p>
            <a:r>
              <a:rPr lang="en-US" b="1" dirty="0"/>
              <a:t>Aseptic inactivation of Salmonella on egg surfaces</a:t>
            </a:r>
          </a:p>
        </p:txBody>
      </p:sp>
      <p:pic>
        <p:nvPicPr>
          <p:cNvPr id="4" name="Content Placeholder 3">
            <a:extLst>
              <a:ext uri="{FF2B5EF4-FFF2-40B4-BE49-F238E27FC236}">
                <a16:creationId xmlns:a16="http://schemas.microsoft.com/office/drawing/2014/main" id="{4BDF5D22-9693-68A7-6F83-E7E10DF5312C}"/>
              </a:ext>
            </a:extLst>
          </p:cNvPr>
          <p:cNvPicPr>
            <a:picLocks noGrp="1" noChangeAspect="1"/>
          </p:cNvPicPr>
          <p:nvPr>
            <p:ph idx="1"/>
          </p:nvPr>
        </p:nvPicPr>
        <p:blipFill>
          <a:blip r:embed="rId2"/>
          <a:stretch>
            <a:fillRect/>
          </a:stretch>
        </p:blipFill>
        <p:spPr>
          <a:xfrm>
            <a:off x="1814733" y="1664482"/>
            <a:ext cx="7962314" cy="4828393"/>
          </a:xfrm>
          <a:prstGeom prst="rect">
            <a:avLst/>
          </a:prstGeom>
        </p:spPr>
      </p:pic>
    </p:spTree>
    <p:extLst>
      <p:ext uri="{BB962C8B-B14F-4D97-AF65-F5344CB8AC3E}">
        <p14:creationId xmlns:p14="http://schemas.microsoft.com/office/powerpoint/2010/main" val="76490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4D3-B060-823A-FC7A-9EAD239E3A20}"/>
              </a:ext>
            </a:extLst>
          </p:cNvPr>
          <p:cNvSpPr>
            <a:spLocks noGrp="1"/>
          </p:cNvSpPr>
          <p:nvPr>
            <p:ph type="title"/>
          </p:nvPr>
        </p:nvSpPr>
        <p:spPr/>
        <p:txBody>
          <a:bodyPr/>
          <a:lstStyle/>
          <a:p>
            <a:r>
              <a:rPr lang="en-US" b="1" dirty="0"/>
              <a:t>Aseptic processing of vegetables</a:t>
            </a:r>
          </a:p>
        </p:txBody>
      </p:sp>
      <p:pic>
        <p:nvPicPr>
          <p:cNvPr id="4" name="Content Placeholder 3">
            <a:extLst>
              <a:ext uri="{FF2B5EF4-FFF2-40B4-BE49-F238E27FC236}">
                <a16:creationId xmlns:a16="http://schemas.microsoft.com/office/drawing/2014/main" id="{8EC93A61-E534-CBD4-3198-BBFD31A82256}"/>
              </a:ext>
            </a:extLst>
          </p:cNvPr>
          <p:cNvPicPr>
            <a:picLocks noGrp="1" noChangeAspect="1"/>
          </p:cNvPicPr>
          <p:nvPr>
            <p:ph idx="1"/>
          </p:nvPr>
        </p:nvPicPr>
        <p:blipFill>
          <a:blip r:embed="rId2"/>
          <a:stretch>
            <a:fillRect/>
          </a:stretch>
        </p:blipFill>
        <p:spPr>
          <a:xfrm>
            <a:off x="1260637" y="1825625"/>
            <a:ext cx="9670726" cy="4351338"/>
          </a:xfrm>
          <a:prstGeom prst="rect">
            <a:avLst/>
          </a:prstGeom>
        </p:spPr>
      </p:pic>
    </p:spTree>
    <p:extLst>
      <p:ext uri="{BB962C8B-B14F-4D97-AF65-F5344CB8AC3E}">
        <p14:creationId xmlns:p14="http://schemas.microsoft.com/office/powerpoint/2010/main" val="1733938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EB0EFD0-23EB-A03A-9DBE-97AE68BA8900}"/>
              </a:ext>
            </a:extLst>
          </p:cNvPr>
          <p:cNvSpPr txBox="1"/>
          <p:nvPr/>
        </p:nvSpPr>
        <p:spPr>
          <a:xfrm>
            <a:off x="271667" y="348865"/>
            <a:ext cx="11668542" cy="877729"/>
          </a:xfrm>
          <a:prstGeom prst="rect">
            <a:avLst/>
          </a:prstGeom>
        </p:spPr>
        <p:txBody>
          <a:bodyPr vert="horz" lIns="91440" tIns="45720" rIns="91440" bIns="45720" rtlCol="0" anchor="ctr">
            <a:normAutofit fontScale="85000" lnSpcReduction="20000"/>
          </a:bodyPr>
          <a:lstStyle/>
          <a:p>
            <a:pPr>
              <a:lnSpc>
                <a:spcPct val="90000"/>
              </a:lnSpc>
              <a:spcBef>
                <a:spcPct val="0"/>
              </a:spcBef>
              <a:spcAft>
                <a:spcPts val="600"/>
              </a:spcAft>
            </a:pPr>
            <a:r>
              <a:rPr lang="en-US" sz="4000" dirty="0">
                <a:solidFill>
                  <a:srgbClr val="FFFFFF"/>
                </a:solidFill>
                <a:latin typeface="+mj-lt"/>
                <a:ea typeface="+mj-ea"/>
                <a:cs typeface="+mj-cs"/>
              </a:rPr>
              <a:t>ASEPTIC PROCESSING BY OHMIC HEATING AND EFFECT ON FOOD PRODUCTS</a:t>
            </a:r>
            <a:endParaRPr lang="en-US" sz="4000" kern="1200" dirty="0">
              <a:solidFill>
                <a:srgbClr val="FFFFFF"/>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4ED8EA0F-B939-10E7-17E4-6A15C81F210B}"/>
              </a:ext>
            </a:extLst>
          </p:cNvPr>
          <p:cNvGraphicFramePr>
            <a:graphicFrameLocks noGrp="1"/>
          </p:cNvGraphicFramePr>
          <p:nvPr>
            <p:ph idx="1"/>
            <p:extLst>
              <p:ext uri="{D42A27DB-BD31-4B8C-83A1-F6EECF244321}">
                <p14:modId xmlns:p14="http://schemas.microsoft.com/office/powerpoint/2010/main" val="3974735547"/>
              </p:ext>
            </p:extLst>
          </p:nvPr>
        </p:nvGraphicFramePr>
        <p:xfrm>
          <a:off x="0" y="1575459"/>
          <a:ext cx="12191998" cy="5291885"/>
        </p:xfrm>
        <a:graphic>
          <a:graphicData uri="http://schemas.openxmlformats.org/drawingml/2006/table">
            <a:tbl>
              <a:tblPr firstRow="1" bandRow="1">
                <a:noFill/>
              </a:tblPr>
              <a:tblGrid>
                <a:gridCol w="1487590">
                  <a:extLst>
                    <a:ext uri="{9D8B030D-6E8A-4147-A177-3AD203B41FA5}">
                      <a16:colId xmlns:a16="http://schemas.microsoft.com/office/drawing/2014/main" val="3560867116"/>
                    </a:ext>
                  </a:extLst>
                </a:gridCol>
                <a:gridCol w="2184653">
                  <a:extLst>
                    <a:ext uri="{9D8B030D-6E8A-4147-A177-3AD203B41FA5}">
                      <a16:colId xmlns:a16="http://schemas.microsoft.com/office/drawing/2014/main" val="3856546327"/>
                    </a:ext>
                  </a:extLst>
                </a:gridCol>
                <a:gridCol w="2582454">
                  <a:extLst>
                    <a:ext uri="{9D8B030D-6E8A-4147-A177-3AD203B41FA5}">
                      <a16:colId xmlns:a16="http://schemas.microsoft.com/office/drawing/2014/main" val="1635830468"/>
                    </a:ext>
                  </a:extLst>
                </a:gridCol>
                <a:gridCol w="1537331">
                  <a:extLst>
                    <a:ext uri="{9D8B030D-6E8A-4147-A177-3AD203B41FA5}">
                      <a16:colId xmlns:a16="http://schemas.microsoft.com/office/drawing/2014/main" val="4159260821"/>
                    </a:ext>
                  </a:extLst>
                </a:gridCol>
                <a:gridCol w="4399970">
                  <a:extLst>
                    <a:ext uri="{9D8B030D-6E8A-4147-A177-3AD203B41FA5}">
                      <a16:colId xmlns:a16="http://schemas.microsoft.com/office/drawing/2014/main" val="436743335"/>
                    </a:ext>
                  </a:extLst>
                </a:gridCol>
              </a:tblGrid>
              <a:tr h="320915">
                <a:tc>
                  <a:txBody>
                    <a:bodyPr/>
                    <a:lstStyle/>
                    <a:p>
                      <a:pPr algn="l" fontAlgn="t" latinLnBrk="0"/>
                      <a:r>
                        <a:rPr lang="en-US" sz="1100" b="1">
                          <a:solidFill>
                            <a:srgbClr val="FFFFFF"/>
                          </a:solidFill>
                          <a:effectLst/>
                        </a:rPr>
                        <a:t>Author</a:t>
                      </a:r>
                    </a:p>
                  </a:txBody>
                  <a:tcPr marL="88895" marR="53338" marT="53338" marB="5333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l" fontAlgn="t" latinLnBrk="0"/>
                      <a:r>
                        <a:rPr lang="en-US" sz="1100" b="1">
                          <a:solidFill>
                            <a:srgbClr val="FFFFFF"/>
                          </a:solidFill>
                          <a:effectLst/>
                        </a:rPr>
                        <a:t>Application</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l" fontAlgn="t" latinLnBrk="0"/>
                      <a:r>
                        <a:rPr lang="en-US" sz="1100" b="1">
                          <a:solidFill>
                            <a:srgbClr val="FFFFFF"/>
                          </a:solidFill>
                          <a:effectLst/>
                        </a:rPr>
                        <a:t>Experimental conditions</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l" fontAlgn="t" latinLnBrk="0"/>
                      <a:r>
                        <a:rPr lang="en-US" sz="1100" b="1">
                          <a:solidFill>
                            <a:srgbClr val="FFFFFF"/>
                          </a:solidFill>
                          <a:effectLst/>
                        </a:rPr>
                        <a:t>Food product</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l" fontAlgn="t" latinLnBrk="0"/>
                      <a:r>
                        <a:rPr lang="en-US" sz="1100" b="1">
                          <a:solidFill>
                            <a:srgbClr val="FFFFFF"/>
                          </a:solidFill>
                          <a:effectLst/>
                        </a:rPr>
                        <a:t>Conclusions</a:t>
                      </a:r>
                    </a:p>
                  </a:txBody>
                  <a:tcPr marL="88895" marR="53338" marT="53338" marB="53338">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516215268"/>
                  </a:ext>
                </a:extLst>
              </a:tr>
              <a:tr h="717588">
                <a:tc>
                  <a:txBody>
                    <a:bodyPr/>
                    <a:lstStyle/>
                    <a:p>
                      <a:pPr algn="l" fontAlgn="t" latinLnBrk="0"/>
                      <a:r>
                        <a:rPr lang="en-US" sz="1100">
                          <a:solidFill>
                            <a:schemeClr val="tx1">
                              <a:lumMod val="85000"/>
                              <a:lumOff val="15000"/>
                            </a:schemeClr>
                          </a:solidFill>
                          <a:effectLst/>
                        </a:rPr>
                        <a:t>Gomes et al. (</a:t>
                      </a:r>
                      <a:r>
                        <a:rPr lang="en-US" sz="1100">
                          <a:solidFill>
                            <a:schemeClr val="tx1">
                              <a:lumMod val="85000"/>
                              <a:lumOff val="15000"/>
                            </a:schemeClr>
                          </a:solidFill>
                          <a:effectLst/>
                          <a:hlinkClick r:id="rId2" tooltip="Gomes, C. F., Sarkis, J. R., &amp; Marczak, L. D. F. (2018). Ohmic blanching of Tetsukabuto pumpkin: Effects on peroxidase inactivation kinetics and color changes. Journal of Food Engineering, 233, 74–80.">
                            <a:extLst>
                              <a:ext uri="{A12FA001-AC4F-418D-AE19-62706E023703}">
                                <ahyp:hlinkClr xmlns:ahyp="http://schemas.microsoft.com/office/drawing/2018/hyperlinkcolor" val="tx"/>
                              </a:ext>
                            </a:extLst>
                          </a:hlinkClick>
                        </a:rPr>
                        <a:t>2018</a:t>
                      </a:r>
                      <a:r>
                        <a:rPr lang="en-US" sz="1100">
                          <a:solidFill>
                            <a:schemeClr val="tx1">
                              <a:lumMod val="85000"/>
                              <a:lumOff val="15000"/>
                            </a:schemeClr>
                          </a:solidFill>
                          <a:effectLst/>
                        </a:rPr>
                        <a:t>)</a:t>
                      </a:r>
                    </a:p>
                  </a:txBody>
                  <a:tcPr marL="88895" marR="53338" marT="53338" marB="5333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Blanching (peroxidase inactivation and color change)</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180 ± 1 V at 60 Hz for first 40 s followed by 163 ± 5 V; 80 °C</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i="1">
                          <a:solidFill>
                            <a:schemeClr val="tx1">
                              <a:lumMod val="85000"/>
                              <a:lumOff val="15000"/>
                            </a:schemeClr>
                          </a:solidFill>
                          <a:effectLst/>
                        </a:rPr>
                        <a:t>Tetsukabuto</a:t>
                      </a:r>
                      <a:r>
                        <a:rPr lang="en-US" sz="1100">
                          <a:solidFill>
                            <a:schemeClr val="tx1">
                              <a:lumMod val="85000"/>
                              <a:lumOff val="15000"/>
                            </a:schemeClr>
                          </a:solidFill>
                          <a:effectLst/>
                        </a:rPr>
                        <a:t> pumpkin</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Shorter inactivation time for more than 90% peroxidase initial activity reduction in OH (2 min) compared to CH (4 min); no significant color change for both ohmic and conventional blanching</a:t>
                      </a:r>
                    </a:p>
                  </a:txBody>
                  <a:tcPr marL="88895" marR="53338" marT="53338" marB="5333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163871294"/>
                  </a:ext>
                </a:extLst>
              </a:tr>
              <a:tr h="635237">
                <a:tc>
                  <a:txBody>
                    <a:bodyPr/>
                    <a:lstStyle/>
                    <a:p>
                      <a:pPr algn="l" fontAlgn="t" latinLnBrk="0"/>
                      <a:r>
                        <a:rPr lang="en-US" sz="1100">
                          <a:solidFill>
                            <a:schemeClr val="tx1">
                              <a:lumMod val="85000"/>
                              <a:lumOff val="15000"/>
                            </a:schemeClr>
                          </a:solidFill>
                          <a:effectLst/>
                        </a:rPr>
                        <a:t>Soghani et al. (</a:t>
                      </a:r>
                      <a:r>
                        <a:rPr lang="en-US" sz="1100">
                          <a:solidFill>
                            <a:schemeClr val="tx1">
                              <a:lumMod val="85000"/>
                              <a:lumOff val="15000"/>
                            </a:schemeClr>
                          </a:solidFill>
                          <a:effectLst/>
                          <a:hlinkClick r:id="rId3" tooltip="Soghani, B. N., Azadbakht, M., &amp; Darvishi, H. (2018). Ohmic blanching of white mushroom and its pretreatment during microwave drying. Heat and Mass Transfer, 54, 3715–3725.">
                            <a:extLst>
                              <a:ext uri="{A12FA001-AC4F-418D-AE19-62706E023703}">
                                <ahyp:hlinkClr xmlns:ahyp="http://schemas.microsoft.com/office/drawing/2018/hyperlinkcolor" val="tx"/>
                              </a:ext>
                            </a:extLst>
                          </a:hlinkClick>
                        </a:rPr>
                        <a:t>2018</a:t>
                      </a:r>
                      <a:r>
                        <a:rPr lang="en-US" sz="1100">
                          <a:solidFill>
                            <a:schemeClr val="tx1">
                              <a:lumMod val="85000"/>
                              <a:lumOff val="15000"/>
                            </a:schemeClr>
                          </a:solidFill>
                          <a:effectLst/>
                        </a:rPr>
                        <a:t>)</a:t>
                      </a:r>
                    </a:p>
                  </a:txBody>
                  <a:tcPr marL="88895" marR="53338" marT="53338" marB="53338">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dirty="0">
                          <a:solidFill>
                            <a:schemeClr val="tx1">
                              <a:lumMod val="85000"/>
                              <a:lumOff val="15000"/>
                            </a:schemeClr>
                          </a:solidFill>
                          <a:effectLst/>
                        </a:rPr>
                        <a:t>Blanching (mass transfer)</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nl-NL" sz="1100">
                          <a:solidFill>
                            <a:schemeClr val="tx1">
                              <a:lumMod val="85000"/>
                              <a:lumOff val="15000"/>
                            </a:schemeClr>
                          </a:solidFill>
                          <a:effectLst/>
                        </a:rPr>
                        <a:t>90, 120, 150 V; 5, 10, 15 min; water + 0.1% NaCl</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White mushroom</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Mass loss increased with increased voltage and heating time; Mass gain by sample from 0.42% (150 V) to 9.52% (90 V) in 5 min; Mass loss by sample from 9.82% (90 V) to 34.05% (150 V) in 15 min</a:t>
                      </a:r>
                    </a:p>
                  </a:txBody>
                  <a:tcPr marL="88895" marR="53338" marT="53338" marB="53338">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565384571"/>
                  </a:ext>
                </a:extLst>
              </a:tr>
              <a:tr h="635237">
                <a:tc>
                  <a:txBody>
                    <a:bodyPr/>
                    <a:lstStyle/>
                    <a:p>
                      <a:pPr algn="l" fontAlgn="t" latinLnBrk="0"/>
                      <a:r>
                        <a:rPr lang="en-US" sz="1100">
                          <a:solidFill>
                            <a:schemeClr val="tx1">
                              <a:lumMod val="85000"/>
                              <a:lumOff val="15000"/>
                            </a:schemeClr>
                          </a:solidFill>
                          <a:effectLst/>
                        </a:rPr>
                        <a:t>Bhat et al. (</a:t>
                      </a:r>
                      <a:r>
                        <a:rPr lang="en-US" sz="1100">
                          <a:solidFill>
                            <a:schemeClr val="tx1">
                              <a:lumMod val="85000"/>
                              <a:lumOff val="15000"/>
                            </a:schemeClr>
                          </a:solidFill>
                          <a:effectLst/>
                          <a:hlinkClick r:id="rId4" tooltip="Bhat, S., Saini, C. S., &amp; Sharma, H. K. (2017). Changes in total phenolic content and color of bottle gourd (Lagenaria siceraria) juice upon conventional and ohmic blanching. Food Science Biotechnology, 26, 29–36.">
                            <a:extLst>
                              <a:ext uri="{A12FA001-AC4F-418D-AE19-62706E023703}">
                                <ahyp:hlinkClr xmlns:ahyp="http://schemas.microsoft.com/office/drawing/2018/hyperlinkcolor" val="tx"/>
                              </a:ext>
                            </a:extLst>
                          </a:hlinkClick>
                        </a:rPr>
                        <a:t>2017</a:t>
                      </a:r>
                      <a:r>
                        <a:rPr lang="en-US" sz="1100">
                          <a:solidFill>
                            <a:schemeClr val="tx1">
                              <a:lumMod val="85000"/>
                              <a:lumOff val="15000"/>
                            </a:schemeClr>
                          </a:solidFill>
                          <a:effectLst/>
                        </a:rPr>
                        <a:t>)</a:t>
                      </a:r>
                    </a:p>
                  </a:txBody>
                  <a:tcPr marL="88895" marR="53338" marT="53338" marB="5333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Blanching (total phenolic compound and color change)</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50 Hz; 220 V; 60, 70, 80, 90 °C; 1, 2, 3, 4, 5 min</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Bottle gourd juice</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Higher yield of TPC at 80 °C, 4 min blanching in OH (697 mg/100 mL) compared to CH (644 mg/100 mL) and unblanched sample (640 mg/100 mL); highest retention of the green color in OH</a:t>
                      </a:r>
                    </a:p>
                  </a:txBody>
                  <a:tcPr marL="88895" marR="53338" marT="53338" marB="5333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250071686"/>
                  </a:ext>
                </a:extLst>
              </a:tr>
              <a:tr h="478077">
                <a:tc>
                  <a:txBody>
                    <a:bodyPr/>
                    <a:lstStyle/>
                    <a:p>
                      <a:pPr algn="l" fontAlgn="t" latinLnBrk="0"/>
                      <a:r>
                        <a:rPr lang="en-US" sz="1100">
                          <a:solidFill>
                            <a:schemeClr val="tx1">
                              <a:lumMod val="85000"/>
                              <a:lumOff val="15000"/>
                            </a:schemeClr>
                          </a:solidFill>
                          <a:effectLst/>
                        </a:rPr>
                        <a:t>Mercali et al. (</a:t>
                      </a:r>
                      <a:r>
                        <a:rPr lang="en-US" sz="1100">
                          <a:solidFill>
                            <a:schemeClr val="tx1">
                              <a:lumMod val="85000"/>
                              <a:lumOff val="15000"/>
                            </a:schemeClr>
                          </a:solidFill>
                          <a:effectLst/>
                          <a:hlinkClick r:id="rId5" tooltip="Mercali, G. D., Schwartz, S., Marczak, L. D. F., Tessaro, I. C., &amp; Sastry, S. (2014). Ascorbic acid degradation and color changes in aerola pulp during ohmic heating: Effect of electric field frequency. Journal Food Enggineering, 123, 1–7.">
                            <a:extLst>
                              <a:ext uri="{A12FA001-AC4F-418D-AE19-62706E023703}">
                                <ahyp:hlinkClr xmlns:ahyp="http://schemas.microsoft.com/office/drawing/2018/hyperlinkcolor" val="tx"/>
                              </a:ext>
                            </a:extLst>
                          </a:hlinkClick>
                        </a:rPr>
                        <a:t>2014</a:t>
                      </a:r>
                      <a:r>
                        <a:rPr lang="en-US" sz="1100">
                          <a:solidFill>
                            <a:schemeClr val="tx1">
                              <a:lumMod val="85000"/>
                              <a:lumOff val="15000"/>
                            </a:schemeClr>
                          </a:solidFill>
                          <a:effectLst/>
                        </a:rPr>
                        <a:t>)</a:t>
                      </a:r>
                    </a:p>
                  </a:txBody>
                  <a:tcPr marL="88895" marR="53338" marT="53338" marB="53338">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Blanching (ascorbic acid degradation and color changes)</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30 V; 10, 10</a:t>
                      </a:r>
                      <a:r>
                        <a:rPr lang="en-US" sz="1100" baseline="30000">
                          <a:solidFill>
                            <a:schemeClr val="tx1">
                              <a:lumMod val="85000"/>
                              <a:lumOff val="15000"/>
                            </a:schemeClr>
                          </a:solidFill>
                          <a:effectLst/>
                        </a:rPr>
                        <a:t>2</a:t>
                      </a:r>
                      <a:r>
                        <a:rPr lang="en-US" sz="1100">
                          <a:solidFill>
                            <a:schemeClr val="tx1">
                              <a:lumMod val="85000"/>
                              <a:lumOff val="15000"/>
                            </a:schemeClr>
                          </a:solidFill>
                          <a:effectLst/>
                        </a:rPr>
                        <a:t>, 10</a:t>
                      </a:r>
                      <a:r>
                        <a:rPr lang="en-US" sz="1100" baseline="30000">
                          <a:solidFill>
                            <a:schemeClr val="tx1">
                              <a:lumMod val="85000"/>
                              <a:lumOff val="15000"/>
                            </a:schemeClr>
                          </a:solidFill>
                          <a:effectLst/>
                        </a:rPr>
                        <a:t>3</a:t>
                      </a:r>
                      <a:r>
                        <a:rPr lang="en-US" sz="1100">
                          <a:solidFill>
                            <a:schemeClr val="tx1">
                              <a:lumMod val="85000"/>
                              <a:lumOff val="15000"/>
                            </a:schemeClr>
                          </a:solidFill>
                          <a:effectLst/>
                        </a:rPr>
                        <a:t>, 10</a:t>
                      </a:r>
                      <a:r>
                        <a:rPr lang="en-US" sz="1100" baseline="30000">
                          <a:solidFill>
                            <a:schemeClr val="tx1">
                              <a:lumMod val="85000"/>
                              <a:lumOff val="15000"/>
                            </a:schemeClr>
                          </a:solidFill>
                          <a:effectLst/>
                        </a:rPr>
                        <a:t>4</a:t>
                      </a:r>
                      <a:r>
                        <a:rPr lang="en-US" sz="1100">
                          <a:solidFill>
                            <a:schemeClr val="tx1">
                              <a:lumMod val="85000"/>
                              <a:lumOff val="15000"/>
                            </a:schemeClr>
                          </a:solidFill>
                          <a:effectLst/>
                        </a:rPr>
                        <a:t>, 10</a:t>
                      </a:r>
                      <a:r>
                        <a:rPr lang="en-US" sz="1100" baseline="30000">
                          <a:solidFill>
                            <a:schemeClr val="tx1">
                              <a:lumMod val="85000"/>
                              <a:lumOff val="15000"/>
                            </a:schemeClr>
                          </a:solidFill>
                          <a:effectLst/>
                        </a:rPr>
                        <a:t>5</a:t>
                      </a:r>
                      <a:r>
                        <a:rPr lang="en-US" sz="1100">
                          <a:solidFill>
                            <a:schemeClr val="tx1">
                              <a:lumMod val="85000"/>
                              <a:lumOff val="15000"/>
                            </a:schemeClr>
                          </a:solidFill>
                          <a:effectLst/>
                        </a:rPr>
                        <a:t> Hz; 85 °C; 0, 20, 40, 60, 80, 100, 120 min</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Aerola pulp</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Higher degradation and color changes with lower frequency; Similar degradation and color changes above 100 Hz ohmic treatment with CH</a:t>
                      </a:r>
                    </a:p>
                  </a:txBody>
                  <a:tcPr marL="88895" marR="53338" marT="53338" marB="53338">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65663572"/>
                  </a:ext>
                </a:extLst>
              </a:tr>
              <a:tr h="949561">
                <a:tc>
                  <a:txBody>
                    <a:bodyPr/>
                    <a:lstStyle/>
                    <a:p>
                      <a:pPr algn="l" fontAlgn="t" latinLnBrk="0"/>
                      <a:r>
                        <a:rPr lang="en-US" sz="1100">
                          <a:solidFill>
                            <a:schemeClr val="tx1">
                              <a:lumMod val="85000"/>
                              <a:lumOff val="15000"/>
                            </a:schemeClr>
                          </a:solidFill>
                          <a:effectLst/>
                        </a:rPr>
                        <a:t>Guida et al. (</a:t>
                      </a:r>
                      <a:r>
                        <a:rPr lang="en-US" sz="1100">
                          <a:solidFill>
                            <a:schemeClr val="tx1">
                              <a:lumMod val="85000"/>
                              <a:lumOff val="15000"/>
                            </a:schemeClr>
                          </a:solidFill>
                          <a:effectLst/>
                          <a:hlinkClick r:id="rId6" tooltip="Guida, V., Ferrari, G., Pataro, G., Chambery, A., Di Maro, A., &amp; Parente, A. (2013). The effects of ohmic and conventional blanching on the nutritional, bioactive compounds and quality parameters of artichoke heads. LWT-Food Science and Technology, 53, 569–579.">
                            <a:extLst>
                              <a:ext uri="{A12FA001-AC4F-418D-AE19-62706E023703}">
                                <ahyp:hlinkClr xmlns:ahyp="http://schemas.microsoft.com/office/drawing/2018/hyperlinkcolor" val="tx"/>
                              </a:ext>
                            </a:extLst>
                          </a:hlinkClick>
                        </a:rPr>
                        <a:t>2013</a:t>
                      </a:r>
                      <a:r>
                        <a:rPr lang="en-US" sz="1100">
                          <a:solidFill>
                            <a:schemeClr val="tx1">
                              <a:lumMod val="85000"/>
                              <a:lumOff val="15000"/>
                            </a:schemeClr>
                          </a:solidFill>
                          <a:effectLst/>
                        </a:rPr>
                        <a:t>)</a:t>
                      </a:r>
                    </a:p>
                  </a:txBody>
                  <a:tcPr marL="88895" marR="53338" marT="53338" marB="5333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Blanching (nutritional, bioactive compounds and quality parameters)</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24 V/cm; 80 °C</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Artichoke heads</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Shorter inactivation time of POD and PPO enzyme in OH (360 s) than CH (480 s); higher retention of proteins and polyphenols in OH—360 s (1.82 g/100 g and 482.32 mg/100 g, respectively) than CH – 480 s (0.8 g/100 g and 314.25 mg/100 g, respectively) during 90 days storage; natural color well preserved after OH while CH caused browning</a:t>
                      </a:r>
                    </a:p>
                  </a:txBody>
                  <a:tcPr marL="88895" marR="53338" marT="53338" marB="5333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911998955"/>
                  </a:ext>
                </a:extLst>
              </a:tr>
              <a:tr h="635237">
                <a:tc>
                  <a:txBody>
                    <a:bodyPr/>
                    <a:lstStyle/>
                    <a:p>
                      <a:pPr algn="l" fontAlgn="t" latinLnBrk="0"/>
                      <a:r>
                        <a:rPr lang="en-US" sz="1100">
                          <a:solidFill>
                            <a:schemeClr val="tx1">
                              <a:lumMod val="85000"/>
                              <a:lumOff val="15000"/>
                            </a:schemeClr>
                          </a:solidFill>
                          <a:effectLst/>
                        </a:rPr>
                        <a:t>Mercali et al. (</a:t>
                      </a:r>
                      <a:r>
                        <a:rPr lang="en-US" sz="1100">
                          <a:solidFill>
                            <a:schemeClr val="tx1">
                              <a:lumMod val="85000"/>
                              <a:lumOff val="15000"/>
                            </a:schemeClr>
                          </a:solidFill>
                          <a:effectLst/>
                          <a:hlinkClick r:id="rId7" tooltip="Mercali, G. D., Jaeschke, D. P., Tessaro, I. C., &amp; Marczak, L. D. F. (2013). Degradation kinetics of anthocyanins in aerola pulp: Comparison between ohmic and conventional heat treatment. Food Chemistry, 136, 853–857.">
                            <a:extLst>
                              <a:ext uri="{A12FA001-AC4F-418D-AE19-62706E023703}">
                                <ahyp:hlinkClr xmlns:ahyp="http://schemas.microsoft.com/office/drawing/2018/hyperlinkcolor" val="tx"/>
                              </a:ext>
                            </a:extLst>
                          </a:hlinkClick>
                        </a:rPr>
                        <a:t>2013</a:t>
                      </a:r>
                      <a:r>
                        <a:rPr lang="en-US" sz="1100">
                          <a:solidFill>
                            <a:schemeClr val="tx1">
                              <a:lumMod val="85000"/>
                              <a:lumOff val="15000"/>
                            </a:schemeClr>
                          </a:solidFill>
                          <a:effectLst/>
                        </a:rPr>
                        <a:t>)</a:t>
                      </a:r>
                    </a:p>
                  </a:txBody>
                  <a:tcPr marL="88895" marR="53338" marT="53338" marB="53338">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Blanching (anthocyanin degradation)</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25 V; 75, 80, 85, 90 °C; 0, 15, 30, 45, 60, 75, 90 min</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Aerola pulp</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No significant difference between degradation mechanisms at 75 and 90 °C after 90 min treatment for OH (46% and 84%, respectively) and CH (43% and 80%, respectively)</a:t>
                      </a:r>
                    </a:p>
                  </a:txBody>
                  <a:tcPr marL="88895" marR="53338" marT="53338" marB="53338">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703675618"/>
                  </a:ext>
                </a:extLst>
              </a:tr>
              <a:tr h="432611">
                <a:tc>
                  <a:txBody>
                    <a:bodyPr/>
                    <a:lstStyle/>
                    <a:p>
                      <a:pPr algn="l" fontAlgn="t" latinLnBrk="0"/>
                      <a:r>
                        <a:rPr lang="en-US" sz="1100">
                          <a:solidFill>
                            <a:schemeClr val="tx1">
                              <a:lumMod val="85000"/>
                              <a:lumOff val="15000"/>
                            </a:schemeClr>
                          </a:solidFill>
                          <a:effectLst/>
                        </a:rPr>
                        <a:t>Sarkis et al. (</a:t>
                      </a:r>
                      <a:r>
                        <a:rPr lang="en-US" sz="1100">
                          <a:solidFill>
                            <a:schemeClr val="tx1">
                              <a:lumMod val="85000"/>
                              <a:lumOff val="15000"/>
                            </a:schemeClr>
                          </a:solidFill>
                          <a:effectLst/>
                          <a:hlinkClick r:id="rId8" tooltip="Sarkis, J. R., Jaeschke, D. P., Tessaro, I. C., &amp; Marczak, L. D. F. (2013). Effects of ohmic and conventional heating on anthocyanin degradation during the processing of blueberry pulp. LWT-Food Science Technology, 51, 79–85.">
                            <a:extLst>
                              <a:ext uri="{A12FA001-AC4F-418D-AE19-62706E023703}">
                                <ahyp:hlinkClr xmlns:ahyp="http://schemas.microsoft.com/office/drawing/2018/hyperlinkcolor" val="tx"/>
                              </a:ext>
                            </a:extLst>
                          </a:hlinkClick>
                        </a:rPr>
                        <a:t>2013</a:t>
                      </a:r>
                      <a:r>
                        <a:rPr lang="en-US" sz="1100">
                          <a:solidFill>
                            <a:schemeClr val="tx1">
                              <a:lumMod val="85000"/>
                              <a:lumOff val="15000"/>
                            </a:schemeClr>
                          </a:solidFill>
                          <a:effectLst/>
                        </a:rPr>
                        <a:t>)</a:t>
                      </a:r>
                    </a:p>
                  </a:txBody>
                  <a:tcPr marL="88895" marR="53338" marT="53338" marB="5333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Blanching (anthocyanin degradation)</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160, 172, 200, 228, 240 V; 90 °C; 2 min</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Blueberry pulp</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t" latinLnBrk="0"/>
                      <a:r>
                        <a:rPr lang="en-US" sz="1100">
                          <a:solidFill>
                            <a:schemeClr val="tx1">
                              <a:lumMod val="85000"/>
                              <a:lumOff val="15000"/>
                            </a:schemeClr>
                          </a:solidFill>
                          <a:effectLst/>
                        </a:rPr>
                        <a:t>Degradation increased with increased in voltage (5.7 to 14.7%)</a:t>
                      </a:r>
                    </a:p>
                  </a:txBody>
                  <a:tcPr marL="88895" marR="53338" marT="53338" marB="53338">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181900660"/>
                  </a:ext>
                </a:extLst>
              </a:tr>
              <a:tr h="478077">
                <a:tc>
                  <a:txBody>
                    <a:bodyPr/>
                    <a:lstStyle/>
                    <a:p>
                      <a:pPr algn="l" fontAlgn="t" latinLnBrk="0"/>
                      <a:r>
                        <a:rPr lang="en-US" sz="1100">
                          <a:solidFill>
                            <a:schemeClr val="tx1">
                              <a:lumMod val="85000"/>
                              <a:lumOff val="15000"/>
                            </a:schemeClr>
                          </a:solidFill>
                          <a:effectLst/>
                        </a:rPr>
                        <a:t>Mercali et al. (</a:t>
                      </a:r>
                      <a:r>
                        <a:rPr lang="en-US" sz="1100">
                          <a:solidFill>
                            <a:schemeClr val="tx1">
                              <a:lumMod val="85000"/>
                              <a:lumOff val="15000"/>
                            </a:schemeClr>
                          </a:solidFill>
                          <a:effectLst/>
                          <a:hlinkClick r:id="rId9" tooltip="Mercali, G. D., Jaeschke, D. P., Tessaro, I. C., &amp; Marczak, L. D. F. (2012). Study of vitamin C degradation in aerola pulp during ohmic and conventional heat treatment. LWT-Food Science Technology, 47, 91–95.">
                            <a:extLst>
                              <a:ext uri="{A12FA001-AC4F-418D-AE19-62706E023703}">
                                <ahyp:hlinkClr xmlns:ahyp="http://schemas.microsoft.com/office/drawing/2018/hyperlinkcolor" val="tx"/>
                              </a:ext>
                            </a:extLst>
                          </a:hlinkClick>
                        </a:rPr>
                        <a:t>2012</a:t>
                      </a:r>
                      <a:r>
                        <a:rPr lang="en-US" sz="1100">
                          <a:solidFill>
                            <a:schemeClr val="tx1">
                              <a:lumMod val="85000"/>
                              <a:lumOff val="15000"/>
                            </a:schemeClr>
                          </a:solidFill>
                          <a:effectLst/>
                        </a:rPr>
                        <a:t>)</a:t>
                      </a:r>
                    </a:p>
                  </a:txBody>
                  <a:tcPr marL="88895" marR="53338" marT="53338" marB="53338">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Blanching (vitamin C and ascorbic acid degradation)</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120, 132, 160, 188, 200 V; 85 °C; 3 min</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t" latinLnBrk="0"/>
                      <a:r>
                        <a:rPr lang="en-US" sz="1100">
                          <a:solidFill>
                            <a:schemeClr val="tx1">
                              <a:lumMod val="85000"/>
                              <a:lumOff val="15000"/>
                            </a:schemeClr>
                          </a:solidFill>
                          <a:effectLst/>
                        </a:rPr>
                        <a:t>Aerola pulp</a:t>
                      </a:r>
                    </a:p>
                  </a:txBody>
                  <a:tcPr marL="88895" marR="53338" marT="53338" marB="53338">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t" latinLnBrk="0"/>
                      <a:r>
                        <a:rPr lang="en-US" sz="1100" dirty="0">
                          <a:solidFill>
                            <a:schemeClr val="tx1">
                              <a:lumMod val="85000"/>
                              <a:lumOff val="15000"/>
                            </a:schemeClr>
                          </a:solidFill>
                          <a:effectLst/>
                        </a:rPr>
                        <a:t>Degradation increased with increased in voltage (2 to 5.06% for vitamin C and 3.08 to 10.6% for ascorbic acid)</a:t>
                      </a:r>
                    </a:p>
                  </a:txBody>
                  <a:tcPr marL="88895" marR="53338" marT="53338" marB="53338">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2096622947"/>
                  </a:ext>
                </a:extLst>
              </a:tr>
            </a:tbl>
          </a:graphicData>
        </a:graphic>
      </p:graphicFrame>
    </p:spTree>
    <p:extLst>
      <p:ext uri="{BB962C8B-B14F-4D97-AF65-F5344CB8AC3E}">
        <p14:creationId xmlns:p14="http://schemas.microsoft.com/office/powerpoint/2010/main" val="3863588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56203-A72B-4528-A7C6-E85136676266}"/>
              </a:ext>
            </a:extLst>
          </p:cNvPr>
          <p:cNvSpPr>
            <a:spLocks noGrp="1"/>
          </p:cNvSpPr>
          <p:nvPr>
            <p:ph type="title"/>
          </p:nvPr>
        </p:nvSpPr>
        <p:spPr>
          <a:xfrm>
            <a:off x="656823" y="962166"/>
            <a:ext cx="3103808" cy="4421876"/>
          </a:xfrm>
        </p:spPr>
        <p:txBody>
          <a:bodyPr anchor="t">
            <a:normAutofit/>
          </a:bodyPr>
          <a:lstStyle/>
          <a:p>
            <a:pPr algn="r"/>
            <a:r>
              <a:rPr lang="en-US" sz="4000" b="1"/>
              <a:t>REGULATORY AUTHORITIES</a:t>
            </a:r>
          </a:p>
        </p:txBody>
      </p:sp>
      <p:sp>
        <p:nvSpPr>
          <p:cNvPr id="3" name="Content Placeholder 2">
            <a:extLst>
              <a:ext uri="{FF2B5EF4-FFF2-40B4-BE49-F238E27FC236}">
                <a16:creationId xmlns:a16="http://schemas.microsoft.com/office/drawing/2014/main" id="{ED65957A-5647-3E50-10D8-E5AEFE3BFE1F}"/>
              </a:ext>
            </a:extLst>
          </p:cNvPr>
          <p:cNvSpPr>
            <a:spLocks noGrp="1"/>
          </p:cNvSpPr>
          <p:nvPr>
            <p:ph idx="1"/>
          </p:nvPr>
        </p:nvSpPr>
        <p:spPr>
          <a:xfrm>
            <a:off x="4088929" y="962167"/>
            <a:ext cx="6858113" cy="4743174"/>
          </a:xfrm>
        </p:spPr>
        <p:txBody>
          <a:bodyPr anchor="t">
            <a:normAutofit/>
          </a:bodyPr>
          <a:lstStyle/>
          <a:p>
            <a:r>
              <a:rPr lang="en-US" sz="2000" b="0" i="0">
                <a:effectLst/>
                <a:latin typeface="NexusSans"/>
              </a:rPr>
              <a:t>Aseptic processing operations are governed by regulations produced by the Food and Drug Administration (FDA) and the United States Department of Agriculture (USDA) in the United States, Health Canada in Canada, The European Union in Europe and by Codex Alimentarius for most of the remainder of the world.</a:t>
            </a:r>
          </a:p>
          <a:p>
            <a:r>
              <a:rPr lang="en-US" sz="2000">
                <a:effectLst/>
              </a:rPr>
              <a:t>A key milestone in the commercialization of this technology was the FDA approval in 1981 of hydrogen peroxide as a sterilizing agent for the packaging material that comes in contact with food surfaces. Over the last 30 years, there have been a number of developments in specific areas of aseptic packaging such as filling, packaging itself, sterilization, and sealing</a:t>
            </a:r>
          </a:p>
          <a:p>
            <a:endParaRPr lang="en-US" sz="200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116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BFB6E-52A5-5670-CDA5-B474D6975C76}"/>
              </a:ext>
            </a:extLst>
          </p:cNvPr>
          <p:cNvSpPr>
            <a:spLocks noGrp="1"/>
          </p:cNvSpPr>
          <p:nvPr>
            <p:ph type="title"/>
          </p:nvPr>
        </p:nvSpPr>
        <p:spPr>
          <a:xfrm>
            <a:off x="278083" y="2455756"/>
            <a:ext cx="3432106" cy="4421876"/>
          </a:xfrm>
        </p:spPr>
        <p:txBody>
          <a:bodyPr anchor="t">
            <a:normAutofit/>
          </a:bodyPr>
          <a:lstStyle/>
          <a:p>
            <a:pPr algn="r"/>
            <a:r>
              <a:rPr lang="en-US" b="1" dirty="0"/>
              <a:t>ADVANTAGES </a:t>
            </a:r>
          </a:p>
        </p:txBody>
      </p:sp>
      <p:sp>
        <p:nvSpPr>
          <p:cNvPr id="3" name="Content Placeholder 2">
            <a:extLst>
              <a:ext uri="{FF2B5EF4-FFF2-40B4-BE49-F238E27FC236}">
                <a16:creationId xmlns:a16="http://schemas.microsoft.com/office/drawing/2014/main" id="{97216EE6-1CFB-315D-B9B3-40B41C278FE8}"/>
              </a:ext>
            </a:extLst>
          </p:cNvPr>
          <p:cNvSpPr>
            <a:spLocks noGrp="1"/>
          </p:cNvSpPr>
          <p:nvPr>
            <p:ph idx="1"/>
          </p:nvPr>
        </p:nvSpPr>
        <p:spPr>
          <a:xfrm>
            <a:off x="4038600" y="1057413"/>
            <a:ext cx="6858113" cy="4743174"/>
          </a:xfrm>
        </p:spPr>
        <p:txBody>
          <a:bodyPr anchor="t">
            <a:normAutofit/>
          </a:bodyPr>
          <a:lstStyle/>
          <a:p>
            <a:pPr marL="0" indent="0" algn="just">
              <a:buNone/>
            </a:pPr>
            <a:r>
              <a:rPr lang="en-US" dirty="0"/>
              <a:t>Properties of aseptic packaging: a higher degree of safety, hygiene and nutrient retention in food. Preserving taste and freshness, which can be kept for months with no need for refrigeration or preservatives. Efficient (a filled package weight is 97% product and only 3% packaging material), using a small number of materials necessary to achieve a given function. A good example of resource efficiency is its light-weight (among the lightest packages available</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181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6321-2840-E2ED-3F11-D82FBADCFA90}"/>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8E7FD970-ACAC-D70D-441B-DE7D2B1EF1B1}"/>
              </a:ext>
            </a:extLst>
          </p:cNvPr>
          <p:cNvSpPr>
            <a:spLocks noGrp="1"/>
          </p:cNvSpPr>
          <p:nvPr>
            <p:ph idx="1"/>
          </p:nvPr>
        </p:nvSpPr>
        <p:spPr/>
        <p:txBody>
          <a:bodyPr>
            <a:normAutofit fontScale="77500" lnSpcReduction="20000"/>
          </a:bodyPr>
          <a:lstStyle/>
          <a:p>
            <a:r>
              <a:rPr lang="en-US" dirty="0">
                <a:hlinkClick r:id="rId2"/>
              </a:rPr>
              <a:t>https://www.ijtsrd.com/papers/ijtsrd22779.pdf</a:t>
            </a:r>
            <a:endParaRPr lang="en-US" dirty="0"/>
          </a:p>
          <a:p>
            <a:r>
              <a:rPr lang="en-US" dirty="0">
                <a:hlinkClick r:id="rId3"/>
              </a:rPr>
              <a:t>https://www.tetrapak.com/solutions/packaging</a:t>
            </a:r>
            <a:endParaRPr lang="en-US" dirty="0"/>
          </a:p>
          <a:p>
            <a:r>
              <a:rPr lang="en-US" dirty="0">
                <a:hlinkClick r:id="rId4"/>
              </a:rPr>
              <a:t>https://www.tetrapak.com/insights/handbooks/tetra-pak-dairy-processing-handbook</a:t>
            </a:r>
            <a:endParaRPr lang="en-US" dirty="0"/>
          </a:p>
          <a:p>
            <a:r>
              <a:rPr lang="en-US" dirty="0">
                <a:hlinkClick r:id="rId5"/>
              </a:rPr>
              <a:t>https://www.tetrapak.com/solutions/processing/main-technology-area/heatingsolutions</a:t>
            </a:r>
            <a:endParaRPr lang="en-US" dirty="0"/>
          </a:p>
          <a:p>
            <a:r>
              <a:rPr lang="en-US" dirty="0">
                <a:hlinkClick r:id="rId6"/>
              </a:rPr>
              <a:t>https://www.researchgate.net/publication/333695159_Aseptic_Packaging_-_A_Novel_Technology_to_the_Food_Industry</a:t>
            </a:r>
            <a:endParaRPr lang="en-US" dirty="0"/>
          </a:p>
          <a:p>
            <a:r>
              <a:rPr lang="en-US" dirty="0">
                <a:hlinkClick r:id="rId7"/>
              </a:rPr>
              <a:t>https://www.mdpi.com/1999-4923/15/6/1581</a:t>
            </a:r>
            <a:endParaRPr lang="en-US" dirty="0"/>
          </a:p>
          <a:p>
            <a:r>
              <a:rPr lang="en-US" dirty="0">
                <a:hlinkClick r:id="rId8"/>
              </a:rPr>
              <a:t>https://www.sciencedirect.com/science/article/pii/S0956713523000622?casa_token=hllj13u8lSgAAAAA:KTWCnBciWjbZk1-b8bpHXmtPTXKexQbd2Qs9aRMKbPJqvW3wU6RliXetogar9a9VMWVNznfumg4</a:t>
            </a:r>
            <a:endParaRPr lang="en-US" dirty="0"/>
          </a:p>
          <a:p>
            <a:r>
              <a:rPr lang="en-US" dirty="0">
                <a:hlinkClick r:id="rId8"/>
              </a:rPr>
              <a:t>https://www.sciencedirect.com/science/article/pii/S0956713523000622?casa_token=hllj13u8lSgAAAAA:KTWCnBciWjbZk1-b8bpHXmtPTXKexQbd2Qs9aRMKbPJqvW3wU6RliXetogar9a9VMWVNznfumg4</a:t>
            </a:r>
            <a:endParaRPr lang="en-US" dirty="0"/>
          </a:p>
          <a:p>
            <a:endParaRPr lang="en-US" dirty="0"/>
          </a:p>
          <a:p>
            <a:endParaRPr lang="en-US" dirty="0"/>
          </a:p>
        </p:txBody>
      </p:sp>
    </p:spTree>
    <p:extLst>
      <p:ext uri="{BB962C8B-B14F-4D97-AF65-F5344CB8AC3E}">
        <p14:creationId xmlns:p14="http://schemas.microsoft.com/office/powerpoint/2010/main" val="56712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50230-FDCE-AA86-42C0-458A2297BA96}"/>
              </a:ext>
            </a:extLst>
          </p:cNvPr>
          <p:cNvSpPr>
            <a:spLocks noGrp="1"/>
          </p:cNvSpPr>
          <p:nvPr>
            <p:ph type="title"/>
          </p:nvPr>
        </p:nvSpPr>
        <p:spPr>
          <a:xfrm>
            <a:off x="572493" y="238539"/>
            <a:ext cx="11018520" cy="1434415"/>
          </a:xfrm>
        </p:spPr>
        <p:txBody>
          <a:bodyPr anchor="b">
            <a:normAutofit/>
          </a:bodyPr>
          <a:lstStyle/>
          <a:p>
            <a:r>
              <a:rPr lang="en-US" sz="5400"/>
              <a:t>Principles of Aseptic Technique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261A5C-F22B-246A-21CC-8D237413AC75}"/>
              </a:ext>
            </a:extLst>
          </p:cNvPr>
          <p:cNvSpPr>
            <a:spLocks noGrp="1"/>
          </p:cNvSpPr>
          <p:nvPr>
            <p:ph idx="1"/>
          </p:nvPr>
        </p:nvSpPr>
        <p:spPr>
          <a:xfrm>
            <a:off x="572493" y="2071316"/>
            <a:ext cx="6713552" cy="4119172"/>
          </a:xfrm>
        </p:spPr>
        <p:txBody>
          <a:bodyPr anchor="t">
            <a:normAutofit/>
          </a:bodyPr>
          <a:lstStyle/>
          <a:p>
            <a:pPr marL="0" indent="0">
              <a:buNone/>
            </a:pPr>
            <a:r>
              <a:rPr lang="en-US" sz="2200" b="0" i="0">
                <a:effectLst/>
                <a:latin typeface="Google Sans"/>
              </a:rPr>
              <a:t>Aseptic technique has following principles.</a:t>
            </a:r>
          </a:p>
          <a:p>
            <a:r>
              <a:rPr lang="en-US" sz="2200" b="0" i="0">
                <a:effectLst/>
                <a:latin typeface="Google Sans"/>
              </a:rPr>
              <a:t>Use of personal protective equipment (PPE) </a:t>
            </a:r>
          </a:p>
          <a:p>
            <a:r>
              <a:rPr lang="en-US" sz="2200" b="0" i="0">
                <a:effectLst/>
                <a:latin typeface="Google Sans"/>
              </a:rPr>
              <a:t>Respiratory hygiene and cough etiquette </a:t>
            </a:r>
          </a:p>
          <a:p>
            <a:r>
              <a:rPr lang="en-US" sz="2200" b="0" i="0">
                <a:effectLst/>
                <a:latin typeface="Google Sans"/>
              </a:rPr>
              <a:t>Safe use of sharps </a:t>
            </a:r>
          </a:p>
          <a:p>
            <a:r>
              <a:rPr lang="en-US" sz="2200" b="0" i="0">
                <a:effectLst/>
                <a:latin typeface="Google Sans"/>
              </a:rPr>
              <a:t>Environmental cleaning </a:t>
            </a:r>
          </a:p>
          <a:p>
            <a:r>
              <a:rPr lang="en-US" sz="2200" b="0" i="0">
                <a:effectLst/>
                <a:latin typeface="Google Sans"/>
              </a:rPr>
              <a:t>Reprocessing of medical equipment</a:t>
            </a:r>
          </a:p>
          <a:p>
            <a:r>
              <a:rPr lang="en-US" sz="2200" b="0" i="0">
                <a:effectLst/>
                <a:latin typeface="Google Sans"/>
              </a:rPr>
              <a:t> Appropriate handling of linen and waste management.</a:t>
            </a:r>
            <a:br>
              <a:rPr lang="en-US" sz="2200" b="0" i="0">
                <a:effectLst/>
                <a:latin typeface="arial" panose="020B0604020202020204" pitchFamily="34" charset="0"/>
              </a:rPr>
            </a:br>
            <a:endParaRPr lang="en-US" sz="2200"/>
          </a:p>
        </p:txBody>
      </p:sp>
      <p:pic>
        <p:nvPicPr>
          <p:cNvPr id="4" name="Picture 3">
            <a:extLst>
              <a:ext uri="{FF2B5EF4-FFF2-40B4-BE49-F238E27FC236}">
                <a16:creationId xmlns:a16="http://schemas.microsoft.com/office/drawing/2014/main" id="{B7365C94-5594-B558-9C8A-D3436BF092F5}"/>
              </a:ext>
            </a:extLst>
          </p:cNvPr>
          <p:cNvPicPr>
            <a:picLocks noChangeAspect="1"/>
          </p:cNvPicPr>
          <p:nvPr/>
        </p:nvPicPr>
        <p:blipFill rotWithShape="1">
          <a:blip r:embed="rId2"/>
          <a:srcRect l="5107"/>
          <a:stretch/>
        </p:blipFill>
        <p:spPr>
          <a:xfrm>
            <a:off x="7675658" y="2093976"/>
            <a:ext cx="3941064" cy="4096512"/>
          </a:xfrm>
          <a:prstGeom prst="rect">
            <a:avLst/>
          </a:prstGeom>
        </p:spPr>
      </p:pic>
    </p:spTree>
    <p:extLst>
      <p:ext uri="{BB962C8B-B14F-4D97-AF65-F5344CB8AC3E}">
        <p14:creationId xmlns:p14="http://schemas.microsoft.com/office/powerpoint/2010/main" val="3050030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8021-B03C-D4E9-04D3-AB3A5E0516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1C0C05-6BE5-FFBC-F61D-9EA92C3236EF}"/>
              </a:ext>
            </a:extLst>
          </p:cNvPr>
          <p:cNvSpPr>
            <a:spLocks noGrp="1"/>
          </p:cNvSpPr>
          <p:nvPr>
            <p:ph idx="1"/>
          </p:nvPr>
        </p:nvSpPr>
        <p:spPr/>
        <p:txBody>
          <a:bodyPr>
            <a:normAutofit lnSpcReduction="10000"/>
          </a:bodyPr>
          <a:lstStyle/>
          <a:p>
            <a:r>
              <a:rPr lang="en-US" dirty="0">
                <a:hlinkClick r:id="rId2"/>
              </a:rPr>
              <a:t>https://www.pharmtech.com/view/the-basics-of-aseptic-processing</a:t>
            </a:r>
            <a:endParaRPr lang="en-US" dirty="0"/>
          </a:p>
          <a:p>
            <a:r>
              <a:rPr lang="en-US" dirty="0">
                <a:hlinkClick r:id="rId3"/>
              </a:rPr>
              <a:t>https://www.sciencedirect.com/topics/agricultural-and-biological-sciences/aseptic-processing#:~:text=Aseptic%20processing%20is%20the%20processing,be%20stored%20at%20ambient%20conditions</a:t>
            </a:r>
            <a:r>
              <a:rPr lang="en-US" dirty="0"/>
              <a:t>.</a:t>
            </a:r>
          </a:p>
          <a:p>
            <a:r>
              <a:rPr lang="en-US" dirty="0">
                <a:hlinkClick r:id="rId4"/>
              </a:rPr>
              <a:t>https://www.taylorfrancis.com/chapters/edit/10.1201/9781003158653-22/frontiers-research-development-jairus-david-pablo-coronel-josip-simunovic</a:t>
            </a:r>
            <a:endParaRPr lang="en-US" dirty="0"/>
          </a:p>
          <a:p>
            <a:r>
              <a:rPr lang="en-US" dirty="0">
                <a:hlinkClick r:id="rId5"/>
              </a:rPr>
              <a:t>https://www.mdpi.com/1999-4923/15/6/1581</a:t>
            </a:r>
            <a:endParaRPr lang="en-US" dirty="0"/>
          </a:p>
          <a:p>
            <a:r>
              <a:rPr lang="en-US" dirty="0">
                <a:hlinkClick r:id="rId6"/>
              </a:rPr>
              <a:t>https://www.mdpi.com/2227-9717/11/4/1272</a:t>
            </a:r>
            <a:endParaRPr lang="en-US" dirty="0"/>
          </a:p>
          <a:p>
            <a:endParaRPr lang="en-US" dirty="0"/>
          </a:p>
        </p:txBody>
      </p:sp>
    </p:spTree>
    <p:extLst>
      <p:ext uri="{BB962C8B-B14F-4D97-AF65-F5344CB8AC3E}">
        <p14:creationId xmlns:p14="http://schemas.microsoft.com/office/powerpoint/2010/main" val="88836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Top 7 Strategies for Aseptic Food Processing - Food Quality &amp; Safety">
            <a:extLst>
              <a:ext uri="{FF2B5EF4-FFF2-40B4-BE49-F238E27FC236}">
                <a16:creationId xmlns:a16="http://schemas.microsoft.com/office/drawing/2014/main" id="{A837EEEE-2BD9-78C4-A9CB-FEB443CE5083}"/>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33701" b="1004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0BA8B0-4CA9-4581-F7A1-0AA0CB6BB9A3}"/>
              </a:ext>
            </a:extLst>
          </p:cNvPr>
          <p:cNvSpPr>
            <a:spLocks noGrp="1"/>
          </p:cNvSpPr>
          <p:nvPr>
            <p:ph type="ctrTitle"/>
          </p:nvPr>
        </p:nvSpPr>
        <p:spPr>
          <a:xfrm>
            <a:off x="1524000" y="1122362"/>
            <a:ext cx="9144000" cy="2900518"/>
          </a:xfrm>
        </p:spPr>
        <p:txBody>
          <a:bodyPr>
            <a:normAutofit/>
          </a:bodyPr>
          <a:lstStyle/>
          <a:p>
            <a:r>
              <a:rPr lang="en-US">
                <a:solidFill>
                  <a:srgbClr val="FFFFFF"/>
                </a:solidFill>
              </a:rPr>
              <a:t>THANKYOU!</a:t>
            </a:r>
          </a:p>
        </p:txBody>
      </p:sp>
      <p:sp>
        <p:nvSpPr>
          <p:cNvPr id="4" name="AutoShape 2" descr="Top 7 Strategies for Aseptic Food Processing - Food Quality &amp; Safety">
            <a:extLst>
              <a:ext uri="{FF2B5EF4-FFF2-40B4-BE49-F238E27FC236}">
                <a16:creationId xmlns:a16="http://schemas.microsoft.com/office/drawing/2014/main" id="{53FE7274-9CF5-3963-1D4F-A69C1DEC2C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99676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39FF95-C780-DC24-3F37-E1851E9D1ADC}"/>
              </a:ext>
            </a:extLst>
          </p:cNvPr>
          <p:cNvPicPr>
            <a:picLocks noChangeAspect="1"/>
          </p:cNvPicPr>
          <p:nvPr/>
        </p:nvPicPr>
        <p:blipFill rotWithShape="1">
          <a:blip r:embed="rId2"/>
          <a:srcRect l="38345" r="30860"/>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5CA2A0B7-F426-7004-F8B5-CBB338D1BEF9}"/>
              </a:ext>
            </a:extLst>
          </p:cNvPr>
          <p:cNvSpPr>
            <a:spLocks noGrp="1"/>
          </p:cNvSpPr>
          <p:nvPr>
            <p:ph type="title"/>
          </p:nvPr>
        </p:nvSpPr>
        <p:spPr>
          <a:xfrm>
            <a:off x="1137034" y="609600"/>
            <a:ext cx="6831188" cy="1322887"/>
          </a:xfrm>
        </p:spPr>
        <p:txBody>
          <a:bodyPr>
            <a:normAutofit/>
          </a:bodyPr>
          <a:lstStyle/>
          <a:p>
            <a:r>
              <a:rPr lang="en-US" b="1"/>
              <a:t>APPLICATIONS IN FOOD INDUSTRY</a:t>
            </a:r>
            <a:endParaRPr lang="en-US" b="1" dirty="0"/>
          </a:p>
        </p:txBody>
      </p:sp>
      <p:sp>
        <p:nvSpPr>
          <p:cNvPr id="3" name="Content Placeholder 2">
            <a:extLst>
              <a:ext uri="{FF2B5EF4-FFF2-40B4-BE49-F238E27FC236}">
                <a16:creationId xmlns:a16="http://schemas.microsoft.com/office/drawing/2014/main" id="{1F9C4B70-8240-00A9-75DB-09FBBFB59C9D}"/>
              </a:ext>
            </a:extLst>
          </p:cNvPr>
          <p:cNvSpPr>
            <a:spLocks noGrp="1"/>
          </p:cNvSpPr>
          <p:nvPr>
            <p:ph idx="1"/>
          </p:nvPr>
        </p:nvSpPr>
        <p:spPr>
          <a:xfrm>
            <a:off x="1137035" y="2194102"/>
            <a:ext cx="6516216" cy="3908585"/>
          </a:xfrm>
        </p:spPr>
        <p:txBody>
          <a:bodyPr>
            <a:normAutofit/>
          </a:bodyPr>
          <a:lstStyle/>
          <a:p>
            <a:r>
              <a:rPr lang="en-US" sz="1600" b="0" i="0" dirty="0">
                <a:effectLst/>
                <a:latin typeface="NexusSans"/>
              </a:rPr>
              <a:t>The early applications were liquid and semiliquid foods, such as cocoa drinks, custards, and banana puree. The packages were, invariably, metal cans and the process was therefore called “aseptic canning.” </a:t>
            </a:r>
          </a:p>
          <a:p>
            <a:r>
              <a:rPr lang="en-US" sz="1600" b="0" i="0" dirty="0">
                <a:effectLst/>
                <a:latin typeface="NexusSans"/>
              </a:rPr>
              <a:t>The pumpable food was continuously heated to sterilizing temperature in heat exchangers, and after holding, continuously cooled. The cans and lids were sterilized with steam or a mixture of superheated steam and air. </a:t>
            </a:r>
          </a:p>
          <a:p>
            <a:r>
              <a:rPr lang="en-US" sz="1600" b="0" i="0" dirty="0">
                <a:effectLst/>
                <a:latin typeface="NexusSans"/>
              </a:rPr>
              <a:t>The sterilized food and the sterile cans then come across in an aseptic enclosure that contained the filling machine and the seamer, closely coupled. Aseptic conditions were maintained by a number of measures such as disinfectants, a steady stream of superheated steam, UV radiation, etc. The aseptic enclosure was kept at slight overpressure to prevent penetration of air from outside. </a:t>
            </a:r>
          </a:p>
          <a:p>
            <a:r>
              <a:rPr lang="en-US" sz="1600" b="0" i="0" dirty="0">
                <a:effectLst/>
                <a:latin typeface="NexusSans"/>
              </a:rPr>
              <a:t>Compared to normally canned foods, the products were of superior quality, but the process was cumbersome, slow, and expensive.</a:t>
            </a:r>
          </a:p>
        </p:txBody>
      </p:sp>
    </p:spTree>
    <p:extLst>
      <p:ext uri="{BB962C8B-B14F-4D97-AF65-F5344CB8AC3E}">
        <p14:creationId xmlns:p14="http://schemas.microsoft.com/office/powerpoint/2010/main" val="278584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C1C74-4CAF-3A29-5EB8-26C0252315F1}"/>
              </a:ext>
            </a:extLst>
          </p:cNvPr>
          <p:cNvSpPr>
            <a:spLocks noGrp="1"/>
          </p:cNvSpPr>
          <p:nvPr>
            <p:ph type="title"/>
          </p:nvPr>
        </p:nvSpPr>
        <p:spPr>
          <a:xfrm>
            <a:off x="5297762" y="329184"/>
            <a:ext cx="6251110" cy="1783080"/>
          </a:xfrm>
        </p:spPr>
        <p:txBody>
          <a:bodyPr anchor="b">
            <a:normAutofit/>
          </a:bodyPr>
          <a:lstStyle/>
          <a:p>
            <a:r>
              <a:rPr lang="en-US" sz="5400" b="1"/>
              <a:t>ADVANCEMENTS IN FOOD INDUSTRY</a:t>
            </a:r>
          </a:p>
        </p:txBody>
      </p:sp>
      <p:pic>
        <p:nvPicPr>
          <p:cNvPr id="5" name="Picture 4" descr="Cardboard boxes on conveyor belt">
            <a:extLst>
              <a:ext uri="{FF2B5EF4-FFF2-40B4-BE49-F238E27FC236}">
                <a16:creationId xmlns:a16="http://schemas.microsoft.com/office/drawing/2014/main" id="{77553CE4-EC49-03CC-62EE-FF016A1C86D4}"/>
              </a:ext>
            </a:extLst>
          </p:cNvPr>
          <p:cNvPicPr>
            <a:picLocks noChangeAspect="1"/>
          </p:cNvPicPr>
          <p:nvPr/>
        </p:nvPicPr>
        <p:blipFill rotWithShape="1">
          <a:blip r:embed="rId2"/>
          <a:srcRect l="32408" r="2226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128A4F-76FB-7FD0-598F-83BC00D6CBC7}"/>
              </a:ext>
            </a:extLst>
          </p:cNvPr>
          <p:cNvSpPr>
            <a:spLocks noGrp="1"/>
          </p:cNvSpPr>
          <p:nvPr>
            <p:ph idx="1"/>
          </p:nvPr>
        </p:nvSpPr>
        <p:spPr>
          <a:xfrm>
            <a:off x="5297762" y="2722834"/>
            <a:ext cx="6251110" cy="3483864"/>
          </a:xfrm>
        </p:spPr>
        <p:txBody>
          <a:bodyPr>
            <a:normAutofit lnSpcReduction="10000"/>
          </a:bodyPr>
          <a:lstStyle/>
          <a:p>
            <a:r>
              <a:rPr lang="en-US" sz="1800" b="0" i="0" dirty="0">
                <a:effectLst/>
              </a:rPr>
              <a:t>New technologies that allowed aseptic filling into flexible packages were developed in the 1960s. The output of the lines increased steadily. At first, the main product of commercial aseptic processing was UHT (ultrahigh-temperature) milk in cartons. </a:t>
            </a:r>
          </a:p>
          <a:p>
            <a:r>
              <a:rPr lang="en-US" sz="1800" b="0" i="0" dirty="0">
                <a:effectLst/>
              </a:rPr>
              <a:t>Gradually, applications expanded to almost any pumpable low- or high-acid food such as soups, gravy, dairy desserts, creams, soymilk, fruit juices, nectars, etc. </a:t>
            </a:r>
          </a:p>
          <a:p>
            <a:r>
              <a:rPr lang="en-US" sz="1800" b="0" i="0" dirty="0">
                <a:effectLst/>
              </a:rPr>
              <a:t>The innovations included in-place formation of the package from laminated paper, plastic sheet, or film, sterilization using hydrogen peroxide, followed by hot air, filling and sealing in one machine, etc. The packages suitable for aseptic processing now include carton boxes, pouches, trays, cups, large bags in boxes, metal barrels, etc. </a:t>
            </a:r>
          </a:p>
          <a:p>
            <a:endParaRPr lang="en-US" sz="1800" dirty="0"/>
          </a:p>
        </p:txBody>
      </p:sp>
    </p:spTree>
    <p:extLst>
      <p:ext uri="{BB962C8B-B14F-4D97-AF65-F5344CB8AC3E}">
        <p14:creationId xmlns:p14="http://schemas.microsoft.com/office/powerpoint/2010/main" val="357707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4437-AE8B-EC6F-BBA3-30746B208AB1}"/>
              </a:ext>
            </a:extLst>
          </p:cNvPr>
          <p:cNvSpPr>
            <a:spLocks noGrp="1"/>
          </p:cNvSpPr>
          <p:nvPr>
            <p:ph type="title"/>
          </p:nvPr>
        </p:nvSpPr>
        <p:spPr/>
        <p:txBody>
          <a:bodyPr/>
          <a:lstStyle/>
          <a:p>
            <a:r>
              <a:rPr lang="en-US" b="1"/>
              <a:t>ASEPTIC PROCESSING OF FOOD PRODUCT</a:t>
            </a:r>
            <a:endParaRPr lang="en-US" b="1" dirty="0"/>
          </a:p>
        </p:txBody>
      </p:sp>
      <p:pic>
        <p:nvPicPr>
          <p:cNvPr id="4" name="Content Placeholder 3">
            <a:extLst>
              <a:ext uri="{FF2B5EF4-FFF2-40B4-BE49-F238E27FC236}">
                <a16:creationId xmlns:a16="http://schemas.microsoft.com/office/drawing/2014/main" id="{24181ADD-64AB-0FA4-F04D-798D6BE35646}"/>
              </a:ext>
            </a:extLst>
          </p:cNvPr>
          <p:cNvPicPr>
            <a:picLocks noGrp="1" noChangeAspect="1"/>
          </p:cNvPicPr>
          <p:nvPr>
            <p:ph idx="1"/>
          </p:nvPr>
        </p:nvPicPr>
        <p:blipFill>
          <a:blip r:embed="rId2"/>
          <a:stretch>
            <a:fillRect/>
          </a:stretch>
        </p:blipFill>
        <p:spPr>
          <a:xfrm>
            <a:off x="3101008" y="2161519"/>
            <a:ext cx="5397983" cy="4001200"/>
          </a:xfrm>
          <a:prstGeom prst="rect">
            <a:avLst/>
          </a:prstGeom>
        </p:spPr>
      </p:pic>
    </p:spTree>
    <p:extLst>
      <p:ext uri="{BB962C8B-B14F-4D97-AF65-F5344CB8AC3E}">
        <p14:creationId xmlns:p14="http://schemas.microsoft.com/office/powerpoint/2010/main" val="10290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2F908-0266-98CF-45EC-71E20DC71B1E}"/>
              </a:ext>
            </a:extLst>
          </p:cNvPr>
          <p:cNvSpPr>
            <a:spLocks noGrp="1"/>
          </p:cNvSpPr>
          <p:nvPr>
            <p:ph type="title"/>
          </p:nvPr>
        </p:nvSpPr>
        <p:spPr>
          <a:xfrm>
            <a:off x="5381625" y="609600"/>
            <a:ext cx="6604049" cy="1330839"/>
          </a:xfrm>
        </p:spPr>
        <p:txBody>
          <a:bodyPr>
            <a:normAutofit/>
          </a:bodyPr>
          <a:lstStyle/>
          <a:p>
            <a:r>
              <a:rPr lang="en-US" b="1" dirty="0"/>
              <a:t>CONVENTIONAL METHODS </a:t>
            </a:r>
          </a:p>
        </p:txBody>
      </p:sp>
      <p:sp>
        <p:nvSpPr>
          <p:cNvPr id="11" name="Freeform: Shape 10">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4D088FE-8ABC-C01F-B342-643C3246B1FB}"/>
              </a:ext>
            </a:extLst>
          </p:cNvPr>
          <p:cNvPicPr>
            <a:picLocks noChangeAspect="1"/>
          </p:cNvPicPr>
          <p:nvPr/>
        </p:nvPicPr>
        <p:blipFill>
          <a:blip r:embed="rId2"/>
          <a:stretch>
            <a:fillRect/>
          </a:stretch>
        </p:blipFill>
        <p:spPr>
          <a:xfrm>
            <a:off x="723899" y="1627071"/>
            <a:ext cx="4029075" cy="4029075"/>
          </a:xfrm>
          <a:prstGeom prst="rect">
            <a:avLst/>
          </a:prstGeom>
        </p:spPr>
      </p:pic>
      <p:sp>
        <p:nvSpPr>
          <p:cNvPr id="3" name="Content Placeholder 2">
            <a:extLst>
              <a:ext uri="{FF2B5EF4-FFF2-40B4-BE49-F238E27FC236}">
                <a16:creationId xmlns:a16="http://schemas.microsoft.com/office/drawing/2014/main" id="{8C2ED8AD-C8A1-4B0E-880D-CD152A0B3D6C}"/>
              </a:ext>
            </a:extLst>
          </p:cNvPr>
          <p:cNvSpPr>
            <a:spLocks noGrp="1"/>
          </p:cNvSpPr>
          <p:nvPr>
            <p:ph idx="1"/>
          </p:nvPr>
        </p:nvSpPr>
        <p:spPr>
          <a:xfrm>
            <a:off x="5381625" y="2194101"/>
            <a:ext cx="5816362" cy="3908587"/>
          </a:xfrm>
        </p:spPr>
        <p:txBody>
          <a:bodyPr>
            <a:normAutofit/>
          </a:bodyPr>
          <a:lstStyle/>
          <a:p>
            <a:r>
              <a:rPr lang="en-US" b="0" i="0" dirty="0">
                <a:effectLst/>
                <a:latin typeface="Google Sans"/>
              </a:rPr>
              <a:t>Aseptic processing involves three primary steps: </a:t>
            </a:r>
          </a:p>
          <a:p>
            <a:pPr marL="514350" indent="-514350">
              <a:buFont typeface="+mj-lt"/>
              <a:buAutoNum type="arabicPeriod"/>
            </a:pPr>
            <a:r>
              <a:rPr lang="en-US" dirty="0">
                <a:latin typeface="Google Sans"/>
              </a:rPr>
              <a:t>T</a:t>
            </a:r>
            <a:r>
              <a:rPr lang="en-US" b="0" i="0" dirty="0">
                <a:effectLst/>
                <a:latin typeface="Google Sans"/>
              </a:rPr>
              <a:t>hermal sterilization of the product</a:t>
            </a:r>
          </a:p>
          <a:p>
            <a:pPr marL="514350" indent="-514350">
              <a:buFont typeface="+mj-lt"/>
              <a:buAutoNum type="arabicPeriod"/>
            </a:pPr>
            <a:r>
              <a:rPr lang="en-US" dirty="0">
                <a:latin typeface="Google Sans"/>
              </a:rPr>
              <a:t>S</a:t>
            </a:r>
            <a:r>
              <a:rPr lang="en-US" b="0" i="0" dirty="0">
                <a:effectLst/>
                <a:latin typeface="Google Sans"/>
              </a:rPr>
              <a:t>terilization of the packaging material</a:t>
            </a:r>
          </a:p>
          <a:p>
            <a:pPr marL="514350" indent="-514350">
              <a:buFont typeface="+mj-lt"/>
              <a:buAutoNum type="arabicPeriod"/>
            </a:pPr>
            <a:r>
              <a:rPr lang="en-US" dirty="0">
                <a:latin typeface="Google Sans"/>
              </a:rPr>
              <a:t>C</a:t>
            </a:r>
            <a:r>
              <a:rPr lang="en-US" b="0" i="0" dirty="0">
                <a:effectLst/>
                <a:latin typeface="Google Sans"/>
              </a:rPr>
              <a:t>onservation of sterility during packaging.</a:t>
            </a:r>
            <a:endParaRPr lang="en-US" dirty="0"/>
          </a:p>
        </p:txBody>
      </p:sp>
    </p:spTree>
    <p:extLst>
      <p:ext uri="{BB962C8B-B14F-4D97-AF65-F5344CB8AC3E}">
        <p14:creationId xmlns:p14="http://schemas.microsoft.com/office/powerpoint/2010/main" val="59427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02677-F8AB-B72A-0697-243AFF464DB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STEPS OF ASEPTIC FILLING</a:t>
            </a:r>
          </a:p>
        </p:txBody>
      </p:sp>
      <p:pic>
        <p:nvPicPr>
          <p:cNvPr id="1026" name="Picture 2">
            <a:extLst>
              <a:ext uri="{FF2B5EF4-FFF2-40B4-BE49-F238E27FC236}">
                <a16:creationId xmlns:a16="http://schemas.microsoft.com/office/drawing/2014/main" id="{B0EB0B2A-B29B-852D-BF3B-E8B02E149F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64750" y="961812"/>
            <a:ext cx="7135899"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99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3907</Words>
  <Application>Microsoft Office PowerPoint</Application>
  <PresentationFormat>Widescreen</PresentationFormat>
  <Paragraphs>184</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vt:lpstr>
      <vt:lpstr>Calibri</vt:lpstr>
      <vt:lpstr>Calibri Light</vt:lpstr>
      <vt:lpstr>Google Sans</vt:lpstr>
      <vt:lpstr>NexusSans</vt:lpstr>
      <vt:lpstr>Söhne</vt:lpstr>
      <vt:lpstr>Office Theme</vt:lpstr>
      <vt:lpstr>ASEPTIC PROCESSING</vt:lpstr>
      <vt:lpstr>ASEPTIC PROCESSING</vt:lpstr>
      <vt:lpstr>Importance of Aseptic Processing</vt:lpstr>
      <vt:lpstr>Principles of Aseptic Technique</vt:lpstr>
      <vt:lpstr>APPLICATIONS IN FOOD INDUSTRY</vt:lpstr>
      <vt:lpstr>ADVANCEMENTS IN FOOD INDUSTRY</vt:lpstr>
      <vt:lpstr>ASEPTIC PROCESSING OF FOOD PRODUCT</vt:lpstr>
      <vt:lpstr>CONVENTIONAL METHODS </vt:lpstr>
      <vt:lpstr>STEPS OF ASEPTIC FILLING</vt:lpstr>
      <vt:lpstr>STEPS IN CONVENTIONAL ASEPTIC PROCESSING</vt:lpstr>
      <vt:lpstr>STEPS</vt:lpstr>
      <vt:lpstr>RECENT ADVANCES IN ASEPTIC PROCESSING IN FOOD INDUSRTY</vt:lpstr>
      <vt:lpstr>1. ADVANCED ASEPTIC PACKAGING MATERIALS</vt:lpstr>
      <vt:lpstr>MARKET SHARES</vt:lpstr>
      <vt:lpstr>ADVANCEMENTS IN ASEPTIC PACKAGING</vt:lpstr>
      <vt:lpstr>ASEPTIC PACKAGING OF MILK</vt:lpstr>
      <vt:lpstr>A MESSAGE FROM TETRA PAK</vt:lpstr>
      <vt:lpstr>BULK ASEPTIC PACKAGING</vt:lpstr>
      <vt:lpstr>Bulk packaging</vt:lpstr>
      <vt:lpstr>PROPERTIES OF ASEPTIC PACKAGING</vt:lpstr>
      <vt:lpstr>EXAMPLES AND ADVANTAGES</vt:lpstr>
      <vt:lpstr>2. USE OF ROBOTICS IN ASEPTIC PROCESSING</vt:lpstr>
      <vt:lpstr>Automated Aseptic Processing</vt:lpstr>
      <vt:lpstr>3. HIGH PRESSURE PROCESSING</vt:lpstr>
      <vt:lpstr>HPP</vt:lpstr>
      <vt:lpstr>4. NOVEL STERILIZATION TECHNIQUES</vt:lpstr>
      <vt:lpstr>PULSED ELECTRIC FIELD</vt:lpstr>
      <vt:lpstr>PEF IN PRODUCING SAFE FOOD</vt:lpstr>
      <vt:lpstr>Treatment on apple and  carrot juice by PEF</vt:lpstr>
      <vt:lpstr>OTHER STERILIZATION TECHNIQUES</vt:lpstr>
      <vt:lpstr>Use of Cold plasma for Aseptic Processing</vt:lpstr>
      <vt:lpstr>Use of UV light for Aseptic Processing</vt:lpstr>
      <vt:lpstr>Successful application of aseptic processing in various food industries</vt:lpstr>
      <vt:lpstr>Aseptic inactivation of Salmonella on egg surfaces</vt:lpstr>
      <vt:lpstr>Aseptic processing of vegetables</vt:lpstr>
      <vt:lpstr>PowerPoint Presentation</vt:lpstr>
      <vt:lpstr>REGULATORY AUTHORITIES</vt:lpstr>
      <vt:lpstr>ADVANTAGES </vt:lpstr>
      <vt:lpstr>FURTHER READING</vt:lpstr>
      <vt:lpstr>PowerPoint Presentation</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ASEPTIC PROCESSING</dc:title>
  <dc:creator>Khunsha Younas</dc:creator>
  <cp:lastModifiedBy>Khunsha Younas</cp:lastModifiedBy>
  <cp:revision>3</cp:revision>
  <dcterms:created xsi:type="dcterms:W3CDTF">2023-06-03T07:46:23Z</dcterms:created>
  <dcterms:modified xsi:type="dcterms:W3CDTF">2023-06-03T09:11:37Z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2023-06-03T09:09:09Z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e74c64a8-7d3c-4393-b71e-5fb6c1f12c6e</vt:lpwstr>
  </property>
  <property fmtid="{D5CDD505-2E9C-101B-9397-08002B2CF9AE}" pid="7" name="MSIP_Label_defa4170-0d19-0005-0004-bc88714345d2_ActionId">
    <vt:lpwstr>9e8f10d1-65a1-4b99-83f1-d9001c90d7c6</vt:lpwstr>
  </property>
  <property fmtid="{D5CDD505-2E9C-101B-9397-08002B2CF9AE}" pid="8" name="MSIP_Label_defa4170-0d19-0005-0004-bc88714345d2_ContentBits">
    <vt:lpwstr>0</vt:lpwstr>
  </property>
</Properties>
</file>