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22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B2B2B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FS264E</a:t>
            </a:r>
            <a:r>
              <a:rPr spc="170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dirty="0"/>
              <a:t>‹#›</a:t>
            </a:fld>
            <a:r>
              <a:rPr spc="175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extension.wsu.edu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B2B2B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FS264E</a:t>
            </a:r>
            <a:r>
              <a:rPr spc="170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dirty="0"/>
              <a:t>‹#›</a:t>
            </a:fld>
            <a:r>
              <a:rPr spc="175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extension.wsu.edu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B2B2B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FS264E</a:t>
            </a:r>
            <a:r>
              <a:rPr spc="170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dirty="0"/>
              <a:t>‹#›</a:t>
            </a:fld>
            <a:r>
              <a:rPr spc="175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extension.wsu.edu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B2B2B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FS264E</a:t>
            </a:r>
            <a:r>
              <a:rPr spc="170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dirty="0"/>
              <a:t>‹#›</a:t>
            </a:fld>
            <a:r>
              <a:rPr spc="175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extension.wsu.edu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B2B2B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FS264E</a:t>
            </a:r>
            <a:r>
              <a:rPr spc="170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dirty="0"/>
              <a:t>‹#›</a:t>
            </a:fld>
            <a:r>
              <a:rPr spc="175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extension.wsu.edu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8300" y="9729953"/>
            <a:ext cx="1714500" cy="125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1" i="0">
                <a:solidFill>
                  <a:srgbClr val="B2B2B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FS264E</a:t>
            </a:r>
            <a:r>
              <a:rPr spc="170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dirty="0"/>
              <a:t>‹#›</a:t>
            </a:fld>
            <a:r>
              <a:rPr spc="175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extension.wsu.edu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25" y="1559090"/>
            <a:ext cx="7296150" cy="34787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8125" y="5037886"/>
            <a:ext cx="7296150" cy="1727835"/>
          </a:xfrm>
          <a:prstGeom prst="rect">
            <a:avLst/>
          </a:prstGeom>
          <a:solidFill>
            <a:srgbClr val="C7910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Times New Roman"/>
              <a:cs typeface="Times New Roman"/>
            </a:endParaRPr>
          </a:p>
          <a:p>
            <a:pPr marL="238125" marR="1906270">
              <a:lnSpc>
                <a:spcPct val="113100"/>
              </a:lnSpc>
            </a:pPr>
            <a:r>
              <a:rPr sz="2250" b="1" dirty="0">
                <a:solidFill>
                  <a:srgbClr val="FFFFFF"/>
                </a:solidFill>
                <a:latin typeface="Arial"/>
                <a:cs typeface="Arial"/>
              </a:rPr>
              <a:t>FOOD</a:t>
            </a:r>
            <a:r>
              <a:rPr sz="22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FFFFFF"/>
                </a:solidFill>
                <a:latin typeface="Arial"/>
                <a:cs typeface="Arial"/>
              </a:rPr>
              <a:t>EXTRUSION</a:t>
            </a:r>
            <a:r>
              <a:rPr sz="22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FFFFFF"/>
                </a:solidFill>
                <a:latin typeface="Arial"/>
                <a:cs typeface="Arial"/>
              </a:rPr>
              <a:t>PROCESSING:</a:t>
            </a:r>
            <a:r>
              <a:rPr sz="22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250" b="1" spc="-6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FFFFFF"/>
                </a:solidFill>
                <a:latin typeface="Arial"/>
                <a:cs typeface="Arial"/>
              </a:rPr>
              <a:t>OVERVIEW</a:t>
            </a:r>
            <a:endParaRPr sz="22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8125" y="9667875"/>
            <a:ext cx="7296150" cy="9525"/>
          </a:xfrm>
          <a:custGeom>
            <a:avLst/>
            <a:gdLst/>
            <a:ahLst/>
            <a:cxnLst/>
            <a:rect l="l" t="t" r="r" b="b"/>
            <a:pathLst>
              <a:path w="7296150" h="9525">
                <a:moveTo>
                  <a:pt x="7296150" y="0"/>
                </a:moveTo>
                <a:lnTo>
                  <a:pt x="0" y="0"/>
                </a:lnTo>
                <a:lnTo>
                  <a:pt x="0" y="9525"/>
                </a:lnTo>
                <a:lnTo>
                  <a:pt x="7296150" y="9525"/>
                </a:lnTo>
                <a:lnTo>
                  <a:pt x="7296150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FS264E</a:t>
            </a:r>
            <a:r>
              <a:rPr spc="170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dirty="0"/>
              <a:t>1</a:t>
            </a:fld>
            <a:r>
              <a:rPr spc="175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extension.wsu.edu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432993"/>
            <a:ext cx="4897120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Food</a:t>
            </a:r>
            <a:r>
              <a:rPr sz="1950" b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Extrusion</a:t>
            </a:r>
            <a:r>
              <a:rPr sz="1950" b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Processing:</a:t>
            </a:r>
            <a:r>
              <a:rPr sz="1950" b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950" b="1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Overview</a:t>
            </a:r>
            <a:endParaRPr sz="1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300" y="856767"/>
            <a:ext cx="3402965" cy="3697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Summary</a:t>
            </a:r>
            <a:endParaRPr sz="1950">
              <a:latin typeface="Arial"/>
              <a:cs typeface="Arial"/>
            </a:endParaRPr>
          </a:p>
          <a:p>
            <a:pPr marL="12700" marR="5080">
              <a:lnSpc>
                <a:spcPct val="106100"/>
              </a:lnSpc>
              <a:spcBef>
                <a:spcPts val="118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 processing is a commonly used processing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technology in the food industry with a wide number of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applications. It is a processing system that utilizes a single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screw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set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screws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force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materials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through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small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opening. While food is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being forced through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 extruder,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foods are cooked by the high pressure, high shear, and high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temperature environment created by the screws, encased in the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barrel. Upon exiting, materials often puff due to the release of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pressure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conversion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water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into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steam.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entire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 is continuous and capable of happening in less than a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minute. The most commonly used extruders in the food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industry include single-screw and twin-screw systems, with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twin-screw systems more widely used because of their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flexibility. A brief overview of extrusion processing systems is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provided</a:t>
            </a:r>
            <a:r>
              <a:rPr sz="10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10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publication,</a:t>
            </a:r>
            <a:r>
              <a:rPr sz="10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including</a:t>
            </a:r>
            <a:r>
              <a:rPr sz="10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applications</a:t>
            </a:r>
            <a:r>
              <a:rPr sz="105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 in the food industry, different parts of the extruder,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 the concept of extrusion as a multiple input and multiple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output processing system. This publication serves as an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introduction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understanding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processing.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300" y="4657902"/>
            <a:ext cx="3376929" cy="3528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Introduction</a:t>
            </a:r>
            <a:endParaRPr sz="1950">
              <a:latin typeface="Arial"/>
              <a:cs typeface="Arial"/>
            </a:endParaRPr>
          </a:p>
          <a:p>
            <a:pPr marL="12700" marR="23495">
              <a:lnSpc>
                <a:spcPct val="106100"/>
              </a:lnSpc>
              <a:spcBef>
                <a:spcPts val="118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 is defined as a system of pushing mixed ingredients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out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through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small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opening,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called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die,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form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shape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 materials (Launay and Lisch 1983). The formed products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are then referred to as extrudates (Berk 2009). The first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extruders for food processing were piston and ram-type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extruders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processing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meats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sausages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(Harper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1981).</a:t>
            </a:r>
            <a:endParaRPr sz="1050">
              <a:latin typeface="Times New Roman"/>
              <a:cs typeface="Times New Roman"/>
            </a:endParaRPr>
          </a:p>
          <a:p>
            <a:pPr marL="12700" marR="5080">
              <a:lnSpc>
                <a:spcPct val="106100"/>
              </a:lnSpc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While still functional today, piston extruders have seen little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development,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but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still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useful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specific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applications.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1930s, pistons were replaced with a single screw to create a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continuous process as opposed to the previous batch process.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 single screws were applied to pasta production and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revolutionized the food industry with the speed and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functionality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screw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extruder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offered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(Ainsworth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2011).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Later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 the 1960s, twin-screw extruders were established. The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increased potential of a twin-screw system led to a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diversification of options in food extrusion that expanded into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 large variety of new snack and cereal products in the 1980s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(Mercier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et al. 1989).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300" y="8312594"/>
            <a:ext cx="3302635" cy="87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Modern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extruders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now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have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incredible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amounts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variability  and functionality. Figure 1 shows a typical food extrusion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system. Extruders are popular due to the creation of a rapid,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continuous process that can be used in the food industry to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make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numerous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products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such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snacks,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breakfast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61129" y="880046"/>
            <a:ext cx="3402965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cereals, pellet products, pet foods, and pre-gelatinized flours,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among others (Singh et al. 2007). It is a system that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encompasses multiple unit operations such as mixing,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kneading, cooking, forming, and cutting all into a single piece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equipment.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results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having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relatively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simple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high</a:t>
            </a:r>
            <a:r>
              <a:rPr sz="10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efficiency</a:t>
            </a:r>
            <a:r>
              <a:rPr sz="10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low</a:t>
            </a:r>
            <a:r>
              <a:rPr sz="10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cost</a:t>
            </a:r>
            <a:r>
              <a:rPr sz="10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compared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other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processing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methods (Fellows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2009).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3829" y="2240572"/>
            <a:ext cx="2857500" cy="28575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961129" y="5076291"/>
            <a:ext cx="2811145" cy="34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sz="900" b="1" spc="-65" dirty="0">
                <a:solidFill>
                  <a:srgbClr val="333333"/>
                </a:solidFill>
                <a:latin typeface="Roboto Bk"/>
                <a:cs typeface="Roboto Bk"/>
              </a:rPr>
              <a:t>Figure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1.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A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70" dirty="0">
                <a:solidFill>
                  <a:srgbClr val="333333"/>
                </a:solidFill>
                <a:latin typeface="Roboto Bk"/>
                <a:cs typeface="Roboto Bk"/>
              </a:rPr>
              <a:t>twin-screw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extruder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with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5" dirty="0">
                <a:solidFill>
                  <a:srgbClr val="333333"/>
                </a:solidFill>
                <a:latin typeface="Roboto Bk"/>
                <a:cs typeface="Roboto Bk"/>
              </a:rPr>
              <a:t>the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5" dirty="0">
                <a:solidFill>
                  <a:srgbClr val="333333"/>
                </a:solidFill>
                <a:latin typeface="Roboto Bk"/>
                <a:cs typeface="Roboto Bk"/>
              </a:rPr>
              <a:t>die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5" dirty="0">
                <a:solidFill>
                  <a:srgbClr val="333333"/>
                </a:solidFill>
                <a:latin typeface="Roboto Bk"/>
                <a:cs typeface="Roboto Bk"/>
              </a:rPr>
              <a:t>cutter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5" dirty="0">
                <a:solidFill>
                  <a:srgbClr val="333333"/>
                </a:solidFill>
                <a:latin typeface="Roboto Bk"/>
                <a:cs typeface="Roboto Bk"/>
              </a:rPr>
              <a:t>set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70" dirty="0">
                <a:solidFill>
                  <a:srgbClr val="333333"/>
                </a:solidFill>
                <a:latin typeface="Roboto Bk"/>
                <a:cs typeface="Roboto Bk"/>
              </a:rPr>
              <a:t>up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5" dirty="0">
                <a:solidFill>
                  <a:srgbClr val="333333"/>
                </a:solidFill>
                <a:latin typeface="Roboto Bk"/>
                <a:cs typeface="Roboto Bk"/>
              </a:rPr>
              <a:t>(with </a:t>
            </a:r>
            <a:r>
              <a:rPr sz="900" b="1" spc="-21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5" dirty="0">
                <a:solidFill>
                  <a:srgbClr val="333333"/>
                </a:solidFill>
                <a:latin typeface="Roboto Bk"/>
                <a:cs typeface="Roboto Bk"/>
              </a:rPr>
              <a:t>permission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5" dirty="0">
                <a:solidFill>
                  <a:srgbClr val="333333"/>
                </a:solidFill>
                <a:latin typeface="Roboto Bk"/>
                <a:cs typeface="Roboto Bk"/>
              </a:rPr>
              <a:t>from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70" dirty="0">
                <a:solidFill>
                  <a:srgbClr val="333333"/>
                </a:solidFill>
                <a:latin typeface="Roboto Bk"/>
                <a:cs typeface="Roboto Bk"/>
              </a:rPr>
              <a:t>Buhler,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0" dirty="0">
                <a:solidFill>
                  <a:srgbClr val="333333"/>
                </a:solidFill>
                <a:latin typeface="Roboto Bk"/>
                <a:cs typeface="Roboto Bk"/>
              </a:rPr>
              <a:t>Inc.)</a:t>
            </a:r>
            <a:endParaRPr sz="900">
              <a:latin typeface="Roboto Bk"/>
              <a:cs typeface="Roboto B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1129" y="5549760"/>
            <a:ext cx="3358515" cy="1553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Figure 2 is a broad chart of what a food extrusion processing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production line encompasses. The process begins with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characterizing and receiving the </a:t>
            </a:r>
            <a:r>
              <a:rPr sz="1050" b="1" dirty="0">
                <a:solidFill>
                  <a:srgbClr val="333333"/>
                </a:solidFill>
                <a:latin typeface="Times New Roman"/>
                <a:cs typeface="Times New Roman"/>
              </a:rPr>
              <a:t>raw ingredients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. The raw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ingredients used are crucial to the product consistency at the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end of the processing line. The raw ingredients then undergo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333333"/>
                </a:solidFill>
                <a:latin typeface="Times New Roman"/>
                <a:cs typeface="Times New Roman"/>
              </a:rPr>
              <a:t>mixing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and/or </a:t>
            </a:r>
            <a:r>
              <a:rPr sz="1050" b="1" dirty="0">
                <a:solidFill>
                  <a:srgbClr val="333333"/>
                </a:solidFill>
                <a:latin typeface="Times New Roman"/>
                <a:cs typeface="Times New Roman"/>
              </a:rPr>
              <a:t>preconditioning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, which can be done with the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equipment such as ribbon blenders and preconditioners to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ensure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uniformity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they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enter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extruder.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However,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mixing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preconditioning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optional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certain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products.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4329" y="7249756"/>
            <a:ext cx="3381375" cy="175021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961129" y="9000680"/>
            <a:ext cx="262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333333"/>
                </a:solidFill>
                <a:latin typeface="Roboto Bk"/>
                <a:cs typeface="Roboto Bk"/>
              </a:rPr>
              <a:t>Figure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2.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5" dirty="0">
                <a:solidFill>
                  <a:srgbClr val="333333"/>
                </a:solidFill>
                <a:latin typeface="Roboto Bk"/>
                <a:cs typeface="Roboto Bk"/>
              </a:rPr>
              <a:t>Flow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5" dirty="0">
                <a:solidFill>
                  <a:srgbClr val="333333"/>
                </a:solidFill>
                <a:latin typeface="Roboto Bk"/>
                <a:cs typeface="Roboto Bk"/>
              </a:rPr>
              <a:t>chart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0" dirty="0">
                <a:solidFill>
                  <a:srgbClr val="333333"/>
                </a:solidFill>
                <a:latin typeface="Roboto Bk"/>
                <a:cs typeface="Roboto Bk"/>
              </a:rPr>
              <a:t>of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0" dirty="0">
                <a:solidFill>
                  <a:srgbClr val="333333"/>
                </a:solidFill>
                <a:latin typeface="Roboto Bk"/>
                <a:cs typeface="Roboto Bk"/>
              </a:rPr>
              <a:t>a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typical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extrusion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processing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0" dirty="0">
                <a:solidFill>
                  <a:srgbClr val="333333"/>
                </a:solidFill>
                <a:latin typeface="Roboto Bk"/>
                <a:cs typeface="Roboto Bk"/>
              </a:rPr>
              <a:t>line.</a:t>
            </a:r>
            <a:endParaRPr sz="900">
              <a:latin typeface="Roboto Bk"/>
              <a:cs typeface="Roboto B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FS264E</a:t>
            </a:r>
            <a:r>
              <a:rPr spc="170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dirty="0"/>
              <a:t>2</a:t>
            </a:fld>
            <a:r>
              <a:rPr spc="175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extension.wsu.edu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74138" y="170180"/>
            <a:ext cx="34239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WSU</a:t>
            </a:r>
            <a:r>
              <a:rPr sz="800" b="1" spc="-1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EXTENSION</a:t>
            </a:r>
            <a:r>
              <a:rPr sz="800" b="1" spc="204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|</a:t>
            </a:r>
            <a:r>
              <a:rPr sz="800" b="1" spc="20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FOOD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EXTRUSION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PROCESSING:</a:t>
            </a:r>
            <a:r>
              <a:rPr sz="800" b="1" spc="-1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AN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OVERVIEW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456273"/>
            <a:ext cx="3392804" cy="172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b="1" dirty="0">
                <a:solidFill>
                  <a:srgbClr val="333333"/>
                </a:solidFill>
                <a:latin typeface="Times New Roman"/>
                <a:cs typeface="Times New Roman"/>
              </a:rPr>
              <a:t>Extrusion</a:t>
            </a:r>
            <a:r>
              <a:rPr sz="1050" b="1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333333"/>
                </a:solidFill>
                <a:latin typeface="Times New Roman"/>
                <a:cs typeface="Times New Roman"/>
              </a:rPr>
              <a:t>processing</a:t>
            </a:r>
            <a:r>
              <a:rPr sz="1050" b="1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follows,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which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main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cooking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step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where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raw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ingredients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transformed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into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cooked </a:t>
            </a:r>
            <a:r>
              <a:rPr sz="1050" spc="-2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 formed products. </a:t>
            </a:r>
            <a:r>
              <a:rPr sz="1050" b="1" dirty="0">
                <a:solidFill>
                  <a:srgbClr val="333333"/>
                </a:solidFill>
                <a:latin typeface="Times New Roman"/>
                <a:cs typeface="Times New Roman"/>
              </a:rPr>
              <a:t>Post-extrusion processing operations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,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such as cutting the extruded products into appropriate sizes,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drying the products to the desired moisture, as well as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seasoning or coating to provide the desired flavor and taste to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 products before they go on to </a:t>
            </a:r>
            <a:r>
              <a:rPr sz="1050" b="1" spc="-5" dirty="0">
                <a:solidFill>
                  <a:srgbClr val="333333"/>
                </a:solidFill>
                <a:latin typeface="Times New Roman"/>
                <a:cs typeface="Times New Roman"/>
              </a:rPr>
              <a:t>packaging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.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Along with these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major sets of processing, there may be additional steps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depending of the type of products being produced and their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intended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uses.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300" y="2306027"/>
            <a:ext cx="3303270" cy="36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Within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processing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step,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ingredients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are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subjected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high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shear,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temperature,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pressure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short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1129" y="456273"/>
            <a:ext cx="3391535" cy="2402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period of time. This helps to transform the ingredients from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solid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powders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melt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state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inside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extruder.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melted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ingredients are then forced through a die at the end of the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extruder into the atmosphere. The melt coming out of the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extruder encounters a sudden drop in pressure, resulting in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rapid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expansion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well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decrease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temperature,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helping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it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transform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into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cooked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product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(Alvarez-Martinez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et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al.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1988).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schematic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transformation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can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seen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Figure</a:t>
            </a:r>
            <a:endParaRPr sz="1050">
              <a:latin typeface="Times New Roman"/>
              <a:cs typeface="Times New Roman"/>
            </a:endParaRPr>
          </a:p>
          <a:p>
            <a:pPr marL="12700" marR="71120">
              <a:lnSpc>
                <a:spcPct val="106100"/>
              </a:lnSpc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3. The final quality and texture of the extruded product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depends on various factors, including the ingredient mixture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 its properties, extrusion processing conditions, and post-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processing conditions. Because of the great flexibility of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processing,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has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found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very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diverse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applications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industry,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some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which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can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seen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Table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1.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004947"/>
            <a:ext cx="7143750" cy="191848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8300" y="4924145"/>
            <a:ext cx="6769100" cy="47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333333"/>
                </a:solidFill>
                <a:latin typeface="Roboto Bk"/>
                <a:cs typeface="Roboto Bk"/>
              </a:rPr>
              <a:t>Figure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3.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A</a:t>
            </a:r>
            <a:r>
              <a:rPr sz="900" b="1" spc="-1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simple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schematic</a:t>
            </a:r>
            <a:r>
              <a:rPr sz="900" b="1" spc="-1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0" dirty="0">
                <a:solidFill>
                  <a:srgbClr val="333333"/>
                </a:solidFill>
                <a:latin typeface="Roboto Bk"/>
                <a:cs typeface="Roboto Bk"/>
              </a:rPr>
              <a:t>of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extrusion</a:t>
            </a:r>
            <a:r>
              <a:rPr sz="900" b="1" spc="-1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processing,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showing</a:t>
            </a:r>
            <a:r>
              <a:rPr sz="900" b="1" spc="-1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5" dirty="0">
                <a:solidFill>
                  <a:srgbClr val="333333"/>
                </a:solidFill>
                <a:latin typeface="Roboto Bk"/>
                <a:cs typeface="Roboto Bk"/>
              </a:rPr>
              <a:t>the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transformation</a:t>
            </a:r>
            <a:r>
              <a:rPr sz="900" b="1" spc="-1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0" dirty="0">
                <a:solidFill>
                  <a:srgbClr val="333333"/>
                </a:solidFill>
                <a:latin typeface="Roboto Bk"/>
                <a:cs typeface="Roboto Bk"/>
              </a:rPr>
              <a:t>of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raw</a:t>
            </a:r>
            <a:r>
              <a:rPr sz="900" b="1" spc="-1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5" dirty="0">
                <a:solidFill>
                  <a:srgbClr val="333333"/>
                </a:solidFill>
                <a:latin typeface="Roboto Bk"/>
                <a:cs typeface="Roboto Bk"/>
              </a:rPr>
              <a:t>ingredient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5" dirty="0">
                <a:solidFill>
                  <a:srgbClr val="333333"/>
                </a:solidFill>
                <a:latin typeface="Roboto Bk"/>
                <a:cs typeface="Roboto Bk"/>
              </a:rPr>
              <a:t>(such</a:t>
            </a:r>
            <a:r>
              <a:rPr sz="900" b="1" spc="-1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0" dirty="0">
                <a:solidFill>
                  <a:srgbClr val="333333"/>
                </a:solidFill>
                <a:latin typeface="Roboto Bk"/>
                <a:cs typeface="Roboto Bk"/>
              </a:rPr>
              <a:t>as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5" dirty="0">
                <a:solidFill>
                  <a:srgbClr val="333333"/>
                </a:solidFill>
                <a:latin typeface="Roboto Bk"/>
                <a:cs typeface="Roboto Bk"/>
              </a:rPr>
              <a:t>grain</a:t>
            </a:r>
            <a:r>
              <a:rPr sz="900" b="1" spc="-1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5" dirty="0">
                <a:solidFill>
                  <a:srgbClr val="333333"/>
                </a:solidFill>
                <a:latin typeface="Roboto Bk"/>
                <a:cs typeface="Roboto Bk"/>
              </a:rPr>
              <a:t>flour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0" dirty="0">
                <a:solidFill>
                  <a:srgbClr val="333333"/>
                </a:solidFill>
                <a:latin typeface="Roboto Bk"/>
                <a:cs typeface="Roboto Bk"/>
              </a:rPr>
              <a:t>or</a:t>
            </a:r>
            <a:r>
              <a:rPr sz="900" b="1" spc="-1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0" dirty="0">
                <a:solidFill>
                  <a:srgbClr val="333333"/>
                </a:solidFill>
                <a:latin typeface="Roboto Bk"/>
                <a:cs typeface="Roboto Bk"/>
              </a:rPr>
              <a:t>starch)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to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finished</a:t>
            </a:r>
            <a:r>
              <a:rPr sz="900" b="1" spc="-1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product.</a:t>
            </a:r>
            <a:endParaRPr sz="900">
              <a:latin typeface="Roboto Bk"/>
              <a:cs typeface="Roboto B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Roboto Bk"/>
              <a:cs typeface="Roboto Bk"/>
            </a:endParaRPr>
          </a:p>
          <a:p>
            <a:pPr marL="12700">
              <a:lnSpc>
                <a:spcPct val="100000"/>
              </a:lnSpc>
            </a:pPr>
            <a:r>
              <a:rPr sz="900" b="1" spc="-50" dirty="0">
                <a:solidFill>
                  <a:srgbClr val="333333"/>
                </a:solidFill>
                <a:latin typeface="Roboto Bk"/>
                <a:cs typeface="Roboto Bk"/>
              </a:rPr>
              <a:t>Table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1.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Applications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0" dirty="0">
                <a:solidFill>
                  <a:srgbClr val="333333"/>
                </a:solidFill>
                <a:latin typeface="Roboto Bk"/>
                <a:cs typeface="Roboto Bk"/>
              </a:rPr>
              <a:t>of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extrusion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cooking.</a:t>
            </a:r>
            <a:endParaRPr sz="900">
              <a:latin typeface="Roboto Bk"/>
              <a:cs typeface="Roboto Bk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971" y="5482625"/>
            <a:ext cx="6976428" cy="358240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174138" y="170180"/>
            <a:ext cx="34239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WSU</a:t>
            </a:r>
            <a:r>
              <a:rPr sz="800" b="1" spc="-1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EXTENSION</a:t>
            </a:r>
            <a:r>
              <a:rPr sz="800" b="1" spc="204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|</a:t>
            </a:r>
            <a:r>
              <a:rPr sz="800" b="1" spc="20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FOOD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EXTRUSION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PROCESSING:</a:t>
            </a:r>
            <a:r>
              <a:rPr sz="800" b="1" spc="-1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AN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OVERVIEW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FS264E</a:t>
            </a:r>
            <a:r>
              <a:rPr spc="170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dirty="0"/>
              <a:t>3</a:t>
            </a:fld>
            <a:r>
              <a:rPr spc="175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extension.wsu.edu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456273"/>
            <a:ext cx="3295650" cy="87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 processing is beneficial largely because of its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applicability in various food processes, its flexibility, its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reduced cost benefits, high production rate, and quality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products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compared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other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ordinary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processes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(Fellows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2009;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Harper 1981;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Riaz 2000).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300" y="1481023"/>
            <a:ext cx="3317875" cy="1115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i="1" spc="-5" dirty="0">
                <a:solidFill>
                  <a:srgbClr val="333333"/>
                </a:solidFill>
                <a:latin typeface="Roboto Cn"/>
                <a:cs typeface="Roboto Cn"/>
              </a:rPr>
              <a:t>Versatility</a:t>
            </a:r>
            <a:endParaRPr sz="1650">
              <a:latin typeface="Roboto Cn"/>
              <a:cs typeface="Roboto Cn"/>
            </a:endParaRPr>
          </a:p>
          <a:p>
            <a:pPr marL="12700" marR="5080">
              <a:lnSpc>
                <a:spcPct val="106100"/>
              </a:lnSpc>
              <a:spcBef>
                <a:spcPts val="1255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can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utilized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plenty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different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products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 easily be modified by changing control parameters to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adjust for materials that are challenging or conditions that are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unattainable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general food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processing.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300" y="2747200"/>
            <a:ext cx="3369310" cy="1115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i="1" spc="-5" dirty="0">
                <a:solidFill>
                  <a:srgbClr val="333333"/>
                </a:solidFill>
                <a:latin typeface="Roboto Cn"/>
                <a:cs typeface="Roboto Cn"/>
              </a:rPr>
              <a:t>Reduced</a:t>
            </a:r>
            <a:r>
              <a:rPr sz="1650" b="1" i="1" spc="-15" dirty="0">
                <a:solidFill>
                  <a:srgbClr val="333333"/>
                </a:solidFill>
                <a:latin typeface="Roboto Cn"/>
                <a:cs typeface="Roboto Cn"/>
              </a:rPr>
              <a:t> </a:t>
            </a:r>
            <a:r>
              <a:rPr sz="1650" b="1" i="1" spc="-10" dirty="0">
                <a:solidFill>
                  <a:srgbClr val="333333"/>
                </a:solidFill>
                <a:latin typeface="Roboto Cn"/>
                <a:cs typeface="Roboto Cn"/>
              </a:rPr>
              <a:t>Cost</a:t>
            </a:r>
            <a:endParaRPr sz="1650">
              <a:latin typeface="Roboto Cn"/>
              <a:cs typeface="Roboto Cn"/>
            </a:endParaRPr>
          </a:p>
          <a:p>
            <a:pPr marL="12700" marR="5080">
              <a:lnSpc>
                <a:spcPct val="106100"/>
              </a:lnSpc>
              <a:spcBef>
                <a:spcPts val="1255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processing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has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lower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cost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range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compared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other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food processes. Its one-step, continuous system requires little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labor, and the energy consumption of the extruder is relatively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low.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300" y="4013365"/>
            <a:ext cx="3366135" cy="204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50" b="1" i="1" spc="-15" dirty="0">
                <a:solidFill>
                  <a:srgbClr val="333333"/>
                </a:solidFill>
                <a:latin typeface="Roboto Cn"/>
                <a:cs typeface="Roboto Cn"/>
              </a:rPr>
              <a:t>High</a:t>
            </a:r>
            <a:r>
              <a:rPr sz="1650" b="1" i="1" spc="-25" dirty="0">
                <a:solidFill>
                  <a:srgbClr val="333333"/>
                </a:solidFill>
                <a:latin typeface="Roboto Cn"/>
                <a:cs typeface="Roboto Cn"/>
              </a:rPr>
              <a:t> </a:t>
            </a:r>
            <a:r>
              <a:rPr sz="1650" b="1" i="1" spc="-20" dirty="0">
                <a:solidFill>
                  <a:srgbClr val="333333"/>
                </a:solidFill>
                <a:latin typeface="Roboto Cn"/>
                <a:cs typeface="Roboto Cn"/>
              </a:rPr>
              <a:t>Output</a:t>
            </a:r>
            <a:endParaRPr sz="1650">
              <a:latin typeface="Roboto Cn"/>
              <a:cs typeface="Roboto Cn"/>
            </a:endParaRPr>
          </a:p>
          <a:p>
            <a:pPr marL="12700" marR="5080" algn="just">
              <a:lnSpc>
                <a:spcPct val="106100"/>
              </a:lnSpc>
              <a:spcBef>
                <a:spcPts val="1255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Owing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continuous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extruder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serves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high productivity system, which can provide higher efficiency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 food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manufacturing process.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50" b="1" i="1" spc="-5" dirty="0">
                <a:solidFill>
                  <a:srgbClr val="333333"/>
                </a:solidFill>
                <a:latin typeface="Roboto Cn"/>
                <a:cs typeface="Roboto Cn"/>
              </a:rPr>
              <a:t>Product</a:t>
            </a:r>
            <a:r>
              <a:rPr sz="1650" b="1" i="1" spc="-15" dirty="0">
                <a:solidFill>
                  <a:srgbClr val="333333"/>
                </a:solidFill>
                <a:latin typeface="Roboto Cn"/>
                <a:cs typeface="Roboto Cn"/>
              </a:rPr>
              <a:t> </a:t>
            </a:r>
            <a:r>
              <a:rPr sz="1650" b="1" i="1" spc="-20" dirty="0">
                <a:solidFill>
                  <a:srgbClr val="333333"/>
                </a:solidFill>
                <a:latin typeface="Roboto Cn"/>
                <a:cs typeface="Roboto Cn"/>
              </a:rPr>
              <a:t>Quality</a:t>
            </a:r>
            <a:endParaRPr sz="1650">
              <a:latin typeface="Roboto Cn"/>
              <a:cs typeface="Roboto Cn"/>
            </a:endParaRPr>
          </a:p>
          <a:p>
            <a:pPr marL="12700" marR="171450">
              <a:lnSpc>
                <a:spcPct val="106100"/>
              </a:lnSpc>
              <a:spcBef>
                <a:spcPts val="126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 can increase starch and protein digestibility by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gelatinizing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denaturing,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respectively.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also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blocks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reduces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contaminant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microorganisms.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300" y="6159296"/>
            <a:ext cx="3425190" cy="2849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Extruder</a:t>
            </a:r>
            <a:r>
              <a:rPr sz="1950" b="1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Parts</a:t>
            </a:r>
            <a:endParaRPr sz="1950">
              <a:latin typeface="Arial"/>
              <a:cs typeface="Arial"/>
            </a:endParaRPr>
          </a:p>
          <a:p>
            <a:pPr marL="12700" marR="23495">
              <a:lnSpc>
                <a:spcPct val="106100"/>
              </a:lnSpc>
              <a:spcBef>
                <a:spcPts val="118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 major parts of an extruder include the feeder, barrel,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screw(s), and die, although many more parts can be added for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increased product versatility. The </a:t>
            </a:r>
            <a:r>
              <a:rPr sz="1050" b="1" dirty="0">
                <a:solidFill>
                  <a:srgbClr val="333333"/>
                </a:solidFill>
                <a:latin typeface="Times New Roman"/>
                <a:cs typeface="Times New Roman"/>
              </a:rPr>
              <a:t>feeder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is used for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continuously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feeding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mixture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into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extruder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at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constant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rate to ensure consistency. Feeders often feed the material in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either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gravimetrically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volumetrically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possible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use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more than one feeder at a time for different ingredients. The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333333"/>
                </a:solidFill>
                <a:latin typeface="Times New Roman"/>
                <a:cs typeface="Times New Roman"/>
              </a:rPr>
              <a:t>barrel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encases the screw or a set of screws. Often, the barrel is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jacketed for heating and for cooling. The heating can also be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accomplished</a:t>
            </a:r>
            <a:r>
              <a:rPr sz="105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providing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electrical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heating</a:t>
            </a:r>
            <a:r>
              <a:rPr sz="1050" spc="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units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on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barrel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steam.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inner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layer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barrels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often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smooth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endParaRPr sz="1050">
              <a:latin typeface="Times New Roman"/>
              <a:cs typeface="Times New Roman"/>
            </a:endParaRPr>
          </a:p>
          <a:p>
            <a:pPr marL="12700" marR="5080">
              <a:lnSpc>
                <a:spcPct val="106100"/>
              </a:lnSpc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twin-screw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systems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while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may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grooved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fluted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single-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screw</a:t>
            </a:r>
            <a:r>
              <a:rPr sz="10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systems.</a:t>
            </a:r>
            <a:r>
              <a:rPr sz="10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barrel</a:t>
            </a:r>
            <a:r>
              <a:rPr sz="10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may</a:t>
            </a:r>
            <a:r>
              <a:rPr sz="105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also</a:t>
            </a:r>
            <a:r>
              <a:rPr sz="10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have</a:t>
            </a:r>
            <a:r>
              <a:rPr sz="10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various</a:t>
            </a:r>
            <a:r>
              <a:rPr sz="1050" spc="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injection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ports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or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additional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feeding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ports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along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it.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Injection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ports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may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61129" y="456273"/>
            <a:ext cx="3425825" cy="257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be used for water or other liquid ingredients while added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feeding ports may have additional powder ingredients being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forced in through the side of the barrel so they experience less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cooking by bypassing a large section of the extruder. The role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 the </a:t>
            </a:r>
            <a:r>
              <a:rPr sz="1050" b="1" dirty="0">
                <a:solidFill>
                  <a:srgbClr val="333333"/>
                </a:solidFill>
                <a:latin typeface="Times New Roman"/>
                <a:cs typeface="Times New Roman"/>
              </a:rPr>
              <a:t>screw(s)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is to assist in imparting shear to the ingredient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mixture and forcing the dough of the mixed ingredients out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from the extruder through the die. The screws are also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responsible for the buildup of pressure that occurs at the end of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extruder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well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added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mixing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ingredients.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333333"/>
                </a:solidFill>
                <a:latin typeface="Times New Roman"/>
                <a:cs typeface="Times New Roman"/>
              </a:rPr>
              <a:t>die </a:t>
            </a:r>
            <a:r>
              <a:rPr sz="1050" b="1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functions to hold the material in the screws, providing time for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screws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impart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shear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energy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onto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sample.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die</a:t>
            </a:r>
            <a:endParaRPr sz="1050">
              <a:latin typeface="Times New Roman"/>
              <a:cs typeface="Times New Roman"/>
            </a:endParaRPr>
          </a:p>
          <a:p>
            <a:pPr marL="12700" marR="101600">
              <a:lnSpc>
                <a:spcPct val="106100"/>
              </a:lnSpc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also controls the final shape of the product and can be varied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tremendously. The last essential part of the extruder is the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333333"/>
                </a:solidFill>
                <a:latin typeface="Times New Roman"/>
                <a:cs typeface="Times New Roman"/>
              </a:rPr>
              <a:t>motor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which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provides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energy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needed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rotate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screws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(Figure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4).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1129" y="3154705"/>
            <a:ext cx="3362325" cy="87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Other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optional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parts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may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include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333333"/>
                </a:solidFill>
                <a:latin typeface="Times New Roman"/>
                <a:cs typeface="Times New Roman"/>
              </a:rPr>
              <a:t>preconditioner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which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can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be used to pre-hydrate the ingredient mix and in some cases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pre-cook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materials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before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feeding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into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extruder.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endParaRPr sz="1050">
              <a:latin typeface="Times New Roman"/>
              <a:cs typeface="Times New Roman"/>
            </a:endParaRPr>
          </a:p>
          <a:p>
            <a:pPr marL="12700" marR="497840">
              <a:lnSpc>
                <a:spcPct val="106100"/>
              </a:lnSpc>
            </a:pPr>
            <a:r>
              <a:rPr sz="1050" b="1" dirty="0">
                <a:solidFill>
                  <a:srgbClr val="333333"/>
                </a:solidFill>
                <a:latin typeface="Times New Roman"/>
                <a:cs typeface="Times New Roman"/>
              </a:rPr>
              <a:t>die</a:t>
            </a:r>
            <a:r>
              <a:rPr sz="105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333333"/>
                </a:solidFill>
                <a:latin typeface="Times New Roman"/>
                <a:cs typeface="Times New Roman"/>
              </a:rPr>
              <a:t>cutter</a:t>
            </a:r>
            <a:r>
              <a:rPr sz="105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also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frequently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used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help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cut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final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extrudates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coming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out of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 die.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3829" y="4175759"/>
            <a:ext cx="3333750" cy="233362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961129" y="6487629"/>
            <a:ext cx="3169285" cy="34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100"/>
              </a:spcBef>
            </a:pPr>
            <a:r>
              <a:rPr sz="900" b="1" spc="-65" dirty="0">
                <a:solidFill>
                  <a:srgbClr val="333333"/>
                </a:solidFill>
                <a:latin typeface="Roboto Bk"/>
                <a:cs typeface="Roboto Bk"/>
              </a:rPr>
              <a:t>Figure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4.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5" dirty="0">
                <a:solidFill>
                  <a:srgbClr val="333333"/>
                </a:solidFill>
                <a:latin typeface="Roboto Bk"/>
                <a:cs typeface="Roboto Bk"/>
              </a:rPr>
              <a:t>Components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0" dirty="0">
                <a:solidFill>
                  <a:srgbClr val="333333"/>
                </a:solidFill>
                <a:latin typeface="Roboto Bk"/>
                <a:cs typeface="Roboto Bk"/>
              </a:rPr>
              <a:t>of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an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extruder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75" dirty="0">
                <a:solidFill>
                  <a:srgbClr val="333333"/>
                </a:solidFill>
                <a:latin typeface="Roboto Bk"/>
                <a:cs typeface="Roboto Bk"/>
              </a:rPr>
              <a:t>(CW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5" dirty="0">
                <a:solidFill>
                  <a:srgbClr val="333333"/>
                </a:solidFill>
                <a:latin typeface="Roboto Bk"/>
                <a:cs typeface="Roboto Bk"/>
              </a:rPr>
              <a:t>Brabender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90" dirty="0">
                <a:solidFill>
                  <a:srgbClr val="333333"/>
                </a:solidFill>
                <a:latin typeface="Roboto Bk"/>
                <a:cs typeface="Roboto Bk"/>
              </a:rPr>
              <a:t>20mm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5" dirty="0">
                <a:solidFill>
                  <a:srgbClr val="333333"/>
                </a:solidFill>
                <a:latin typeface="Roboto Bk"/>
                <a:cs typeface="Roboto Bk"/>
              </a:rPr>
              <a:t>TSE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0" dirty="0">
                <a:solidFill>
                  <a:srgbClr val="333333"/>
                </a:solidFill>
                <a:latin typeface="Roboto Bk"/>
                <a:cs typeface="Roboto Bk"/>
              </a:rPr>
              <a:t>at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5" dirty="0">
                <a:solidFill>
                  <a:srgbClr val="333333"/>
                </a:solidFill>
                <a:latin typeface="Roboto Bk"/>
                <a:cs typeface="Roboto Bk"/>
              </a:rPr>
              <a:t>the </a:t>
            </a:r>
            <a:r>
              <a:rPr sz="900" b="1" spc="-21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110" dirty="0">
                <a:solidFill>
                  <a:srgbClr val="333333"/>
                </a:solidFill>
                <a:latin typeface="Roboto Bk"/>
                <a:cs typeface="Roboto Bk"/>
              </a:rPr>
              <a:t>WSU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5" dirty="0">
                <a:solidFill>
                  <a:srgbClr val="333333"/>
                </a:solidFill>
                <a:latin typeface="Roboto Bk"/>
                <a:cs typeface="Roboto Bk"/>
              </a:rPr>
              <a:t>Foo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d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Extrusion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Laboratory).</a:t>
            </a:r>
            <a:endParaRPr sz="900">
              <a:latin typeface="Roboto Bk"/>
              <a:cs typeface="Roboto B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FS264E</a:t>
            </a:r>
            <a:r>
              <a:rPr spc="170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dirty="0"/>
              <a:t>4</a:t>
            </a:fld>
            <a:r>
              <a:rPr spc="175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extension.wsu.edu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61129" y="6937794"/>
            <a:ext cx="3413760" cy="2339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Types</a:t>
            </a:r>
            <a:r>
              <a:rPr sz="1950" b="1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1950" b="1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Extruders</a:t>
            </a:r>
            <a:endParaRPr sz="1950">
              <a:latin typeface="Arial"/>
              <a:cs typeface="Arial"/>
            </a:endParaRPr>
          </a:p>
          <a:p>
            <a:pPr marL="12700" marR="5080">
              <a:lnSpc>
                <a:spcPct val="106100"/>
              </a:lnSpc>
              <a:spcBef>
                <a:spcPts val="118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 most common extruder types used in food processing are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single-screw extruders and twin-screw extruders. A single-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screw extruder consists of only one screw housed in the barrel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that often has a fluted or grooved design. Additionally, the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screw in a single-screw extruder is usually designed with a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decreasing pitch to create compression. The amount of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decreasing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pitch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referred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compression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ratio.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twin-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screw extruder has a pair of screws that are either intermeshing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or non-intermeshing. The set of screws in the twin-screw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extruder can be either co-rotating or counter-rotating. Co-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rotating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is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more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frequently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used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as it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can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impart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more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74138" y="170180"/>
            <a:ext cx="34239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WSU</a:t>
            </a:r>
            <a:r>
              <a:rPr sz="800" b="1" spc="-1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EXTENSION</a:t>
            </a:r>
            <a:r>
              <a:rPr sz="800" b="1" spc="204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|</a:t>
            </a:r>
            <a:r>
              <a:rPr sz="800" b="1" spc="20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FOOD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EXTRUSION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PROCESSING:</a:t>
            </a:r>
            <a:r>
              <a:rPr sz="800" b="1" spc="-1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AN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OVERVIEW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456273"/>
            <a:ext cx="342519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69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mechanical energy into the material than counter-rotating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screws. The twin-screw extruder is more commonly used in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 food industry because of its wide range of operating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conditions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its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ability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make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wide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range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products,</a:t>
            </a:r>
            <a:endParaRPr sz="1050">
              <a:latin typeface="Times New Roman"/>
              <a:cs typeface="Times New Roman"/>
            </a:endParaRPr>
          </a:p>
          <a:p>
            <a:pPr marL="12700" marR="5080">
              <a:lnSpc>
                <a:spcPct val="106100"/>
              </a:lnSpc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even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though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requires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higher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maintenance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cost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than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single-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screw extruder (1.5–2.0 times; Harper 1981; Heldman and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Hartel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1997).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300" y="1796821"/>
            <a:ext cx="3376929" cy="189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Twin-screw extruders have a wide flexibility for handling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diverse ingredients and a higher production rate than single-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screw extruders. Twin-screw extruders can be operated with a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greater range of moisture content, which is a drawback for a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single-screw extruder. The preconditioning systems can be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used to expand the capabilities of both single- and twin-screw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extruders. The twin-screw extruder has a higher efficiency in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mixing,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self-wiping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capability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can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prevent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residues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from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accumulating, and a heat transfer that is relatively faster and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more uniform from the barrel to the ingredients (Ainsworth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2011;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Berk 2009).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300" y="3793032"/>
            <a:ext cx="3299460" cy="166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Extrusion</a:t>
            </a:r>
            <a:r>
              <a:rPr sz="1950" b="1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as</a:t>
            </a:r>
            <a:r>
              <a:rPr sz="1950" b="1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MIMO</a:t>
            </a:r>
            <a:r>
              <a:rPr sz="1950" b="1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System</a:t>
            </a:r>
            <a:endParaRPr sz="1950">
              <a:latin typeface="Arial"/>
              <a:cs typeface="Arial"/>
            </a:endParaRPr>
          </a:p>
          <a:p>
            <a:pPr marL="12700" marR="5080">
              <a:lnSpc>
                <a:spcPct val="106100"/>
              </a:lnSpc>
              <a:spcBef>
                <a:spcPts val="118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 can be considered as a multiple input and multiple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output (MIMO) system (Eerikäinen et al. 1994). Figure 5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demonstrates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inputs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outputs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associated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concept.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Various extrusion processing parameters can be broadly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classified into three categories: (1) independent parameters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(input parameters), (2) system parameters (dependent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parameters)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(3)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product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properties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(output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parameters).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300" y="5604293"/>
            <a:ext cx="3273425" cy="179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i="1" spc="-10" dirty="0">
                <a:solidFill>
                  <a:srgbClr val="333333"/>
                </a:solidFill>
                <a:latin typeface="Roboto Cn"/>
                <a:cs typeface="Roboto Cn"/>
              </a:rPr>
              <a:t>Independent </a:t>
            </a:r>
            <a:r>
              <a:rPr sz="1650" b="1" i="1" dirty="0">
                <a:solidFill>
                  <a:srgbClr val="333333"/>
                </a:solidFill>
                <a:latin typeface="Roboto Cn"/>
                <a:cs typeface="Roboto Cn"/>
              </a:rPr>
              <a:t>Parameters</a:t>
            </a:r>
            <a:endParaRPr sz="1650">
              <a:latin typeface="Roboto Cn"/>
              <a:cs typeface="Roboto Cn"/>
            </a:endParaRPr>
          </a:p>
          <a:p>
            <a:pPr marL="12700" marR="5080">
              <a:lnSpc>
                <a:spcPct val="106100"/>
              </a:lnSpc>
              <a:spcBef>
                <a:spcPts val="1255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Independent parameters are the parameters that the extruder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operator has direct control over. These include the raw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material (ingredient) properties and the extrusion operation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parameters such as feed rate, barrel temperatures, screw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configurations,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screw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speeds,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die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dimensions,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others.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By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modifying the independent parameters, the operator can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achieve changes in the system parameters and final product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properties.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61129" y="479945"/>
            <a:ext cx="3369310" cy="1964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i="1" spc="-10" dirty="0">
                <a:solidFill>
                  <a:srgbClr val="333333"/>
                </a:solidFill>
                <a:latin typeface="Roboto Cn"/>
                <a:cs typeface="Roboto Cn"/>
              </a:rPr>
              <a:t>System</a:t>
            </a:r>
            <a:r>
              <a:rPr sz="1650" b="1" i="1" spc="-20" dirty="0">
                <a:solidFill>
                  <a:srgbClr val="333333"/>
                </a:solidFill>
                <a:latin typeface="Roboto Cn"/>
                <a:cs typeface="Roboto Cn"/>
              </a:rPr>
              <a:t> </a:t>
            </a:r>
            <a:r>
              <a:rPr sz="1650" b="1" i="1" dirty="0">
                <a:solidFill>
                  <a:srgbClr val="333333"/>
                </a:solidFill>
                <a:latin typeface="Roboto Cn"/>
                <a:cs typeface="Roboto Cn"/>
              </a:rPr>
              <a:t>Parameters</a:t>
            </a:r>
            <a:endParaRPr sz="1650">
              <a:latin typeface="Roboto Cn"/>
              <a:cs typeface="Roboto Cn"/>
            </a:endParaRPr>
          </a:p>
          <a:p>
            <a:pPr marL="12700" marR="5080">
              <a:lnSpc>
                <a:spcPct val="106100"/>
              </a:lnSpc>
              <a:spcBef>
                <a:spcPts val="1255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System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parameters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ones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extruder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operator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does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not have direct control over, but the operator can influence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them by changing the independent parameters. The mean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residence time, residence time distribution, back pressure,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motor torque, and specific mechanical energy being applied to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 material are the system parameters that can be measured.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These impact the final product properties, but can only be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modified indirectly through varying the independent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parameters.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61129" y="2594800"/>
            <a:ext cx="3362325" cy="1285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i="1" spc="-5" dirty="0">
                <a:solidFill>
                  <a:srgbClr val="333333"/>
                </a:solidFill>
                <a:latin typeface="Roboto Cn"/>
                <a:cs typeface="Roboto Cn"/>
              </a:rPr>
              <a:t>Product</a:t>
            </a:r>
            <a:r>
              <a:rPr sz="1650" b="1" i="1" spc="-15" dirty="0">
                <a:solidFill>
                  <a:srgbClr val="333333"/>
                </a:solidFill>
                <a:latin typeface="Roboto Cn"/>
                <a:cs typeface="Roboto Cn"/>
              </a:rPr>
              <a:t> </a:t>
            </a:r>
            <a:r>
              <a:rPr sz="1650" b="1" i="1" spc="5" dirty="0">
                <a:solidFill>
                  <a:srgbClr val="333333"/>
                </a:solidFill>
                <a:latin typeface="Roboto Cn"/>
                <a:cs typeface="Roboto Cn"/>
              </a:rPr>
              <a:t>Properties</a:t>
            </a:r>
            <a:endParaRPr sz="1650">
              <a:latin typeface="Roboto Cn"/>
              <a:cs typeface="Roboto Cn"/>
            </a:endParaRPr>
          </a:p>
          <a:p>
            <a:pPr marL="12700" marR="5080">
              <a:lnSpc>
                <a:spcPct val="106100"/>
              </a:lnSpc>
              <a:spcBef>
                <a:spcPts val="1255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Product properties are parameters that help describe the final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extruded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product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quality.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This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can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include,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physical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properties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(expansion ratio, density, etc.), chemical properties (water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absorption and solubility, etc.) and sensory properties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(crispness,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crunchiness, texture,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etc.).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1129" y="4007027"/>
            <a:ext cx="3340735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Describing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processing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MIMO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system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helps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 control the extrusion process to manufacture food products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consistently.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1129" y="4645355"/>
            <a:ext cx="3391535" cy="210185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728345">
              <a:lnSpc>
                <a:spcPts val="2140"/>
              </a:lnSpc>
              <a:spcBef>
                <a:spcPts val="335"/>
              </a:spcBef>
            </a:pP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Direct-Expanded</a:t>
            </a:r>
            <a:r>
              <a:rPr sz="1950" b="1" spc="-1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Food </a:t>
            </a:r>
            <a:r>
              <a:rPr sz="1950" b="1" spc="-5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Products</a:t>
            </a:r>
            <a:endParaRPr sz="1950">
              <a:latin typeface="Arial"/>
              <a:cs typeface="Arial"/>
            </a:endParaRPr>
          </a:p>
          <a:p>
            <a:pPr marL="12700" marR="5080">
              <a:lnSpc>
                <a:spcPct val="106100"/>
              </a:lnSpc>
              <a:spcBef>
                <a:spcPts val="114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 most common food products that are manufactured by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direct expansion phenomenon include puffed snacks, breakfast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cereals, and others. The majority of these direct-expanded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products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have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higher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percentage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carbohydrates.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major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source of these carbohydrates include cereal grains (such as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corn,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rice,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wheat),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plant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tubers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(such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potato),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pulses </a:t>
            </a:r>
            <a:r>
              <a:rPr sz="1050" spc="-2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(such as peas), among others (Aluwi et al. 2016; Harper, 1981;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Kowalski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et al. 2015).</a:t>
            </a:r>
            <a:endParaRPr sz="105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7545717"/>
            <a:ext cx="6905625" cy="190174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68300" y="9448177"/>
            <a:ext cx="21437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65" dirty="0">
                <a:solidFill>
                  <a:srgbClr val="333333"/>
                </a:solidFill>
                <a:latin typeface="Roboto Bk"/>
                <a:cs typeface="Roboto Bk"/>
              </a:rPr>
              <a:t>Figure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5.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0" dirty="0">
                <a:solidFill>
                  <a:srgbClr val="333333"/>
                </a:solidFill>
                <a:latin typeface="Roboto Bk"/>
                <a:cs typeface="Roboto Bk"/>
              </a:rPr>
              <a:t>Extrusion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5" dirty="0">
                <a:solidFill>
                  <a:srgbClr val="333333"/>
                </a:solidFill>
                <a:latin typeface="Roboto Bk"/>
                <a:cs typeface="Roboto Bk"/>
              </a:rPr>
              <a:t>process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0" dirty="0">
                <a:solidFill>
                  <a:srgbClr val="333333"/>
                </a:solidFill>
                <a:latin typeface="Roboto Bk"/>
                <a:cs typeface="Roboto Bk"/>
              </a:rPr>
              <a:t>as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50" dirty="0">
                <a:solidFill>
                  <a:srgbClr val="333333"/>
                </a:solidFill>
                <a:latin typeface="Roboto Bk"/>
                <a:cs typeface="Roboto Bk"/>
              </a:rPr>
              <a:t>a</a:t>
            </a:r>
            <a:r>
              <a:rPr sz="900" b="1" spc="-20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90" dirty="0">
                <a:solidFill>
                  <a:srgbClr val="333333"/>
                </a:solidFill>
                <a:latin typeface="Roboto Bk"/>
                <a:cs typeface="Roboto Bk"/>
              </a:rPr>
              <a:t>MIMO</a:t>
            </a:r>
            <a:r>
              <a:rPr sz="900" b="1" spc="-15" dirty="0">
                <a:solidFill>
                  <a:srgbClr val="333333"/>
                </a:solidFill>
                <a:latin typeface="Roboto Bk"/>
                <a:cs typeface="Roboto Bk"/>
              </a:rPr>
              <a:t> </a:t>
            </a:r>
            <a:r>
              <a:rPr sz="900" b="1" spc="-65" dirty="0">
                <a:solidFill>
                  <a:srgbClr val="333333"/>
                </a:solidFill>
                <a:latin typeface="Roboto Bk"/>
                <a:cs typeface="Roboto Bk"/>
              </a:rPr>
              <a:t>system.</a:t>
            </a:r>
            <a:endParaRPr sz="900">
              <a:latin typeface="Roboto Bk"/>
              <a:cs typeface="Roboto B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FS264E</a:t>
            </a:r>
            <a:r>
              <a:rPr spc="170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dirty="0"/>
              <a:t>5</a:t>
            </a:fld>
            <a:r>
              <a:rPr spc="175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extension.wsu.edu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74138" y="170180"/>
            <a:ext cx="34239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WSU</a:t>
            </a:r>
            <a:r>
              <a:rPr sz="800" b="1" spc="-1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EXTENSION</a:t>
            </a:r>
            <a:r>
              <a:rPr sz="800" b="1" spc="204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|</a:t>
            </a:r>
            <a:r>
              <a:rPr sz="800" b="1" spc="20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FOOD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EXTRUSION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PROCESSING:</a:t>
            </a:r>
            <a:r>
              <a:rPr sz="800" b="1" spc="-1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AN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OVERVIEW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FS264E</a:t>
            </a:r>
            <a:r>
              <a:rPr spc="170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dirty="0"/>
              <a:t>6</a:t>
            </a:fld>
            <a:r>
              <a:rPr spc="175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extension.wsu.edu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68300" y="456273"/>
            <a:ext cx="3380740" cy="1553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It is well researched that among the different biopolymers,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starch expands the most in extrusion (Ganjyal and Hanna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2006). Proteins generally tend to inhibit expansion due to their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inherent nature to denature and texturize during extrusion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processing (Ganjyal et al. 2004). Fibers (specifically the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insoluble fiber) are known to inhibit expansion as they do not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go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through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phase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change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when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subjected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heat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shear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like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 starches and proteins (Heldman and Hartel 1997;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Kaisangsri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et al. 2016).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300" y="2136292"/>
            <a:ext cx="3376929" cy="2232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As the melt material exits the dies, the expansion process is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initially caused by a sudden drop in pressure. This causes the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liquid water in the melt to convert to steam. The steam then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accumulates into small pockets and expands outward in all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directions, causing products to expand radially and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longitudinally from the die. After the initial expansion, the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product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continues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cool,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resulting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decrease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expansion,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predominantly in the cells around the edge of the formed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extrudate.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Various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conditions,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well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ingredients,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can be used to process and change the type of structures being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formed (Ganjyal and Hanna 2004; Wang et al. 2005). Direct-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expanded products provide a great opportunity for the food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industry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deliver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nutritious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fun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foods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to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consumers.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300" y="4471974"/>
            <a:ext cx="3376929" cy="2339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Summary</a:t>
            </a:r>
            <a:endParaRPr sz="1950">
              <a:latin typeface="Arial"/>
              <a:cs typeface="Arial"/>
            </a:endParaRPr>
          </a:p>
          <a:p>
            <a:pPr marL="12700" marR="5080">
              <a:lnSpc>
                <a:spcPct val="106100"/>
              </a:lnSpc>
              <a:spcBef>
                <a:spcPts val="118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Consumer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demand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higher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quality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products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that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have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great texture and high nutrient value is increasing. Extrusion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processing has proven to be a very practical and economical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processing tool to produce various food products that the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consumers enjoy. With its ease and flexibility, extrusion has a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great promise to continue to be a valuable processing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technology for the food industry. As research continues in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extrusion, more methods on how to utilize it effectively, and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alter it further, will continue to drive the technology forward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 expand the scope of possible products that can be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produced.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300" y="6915225"/>
            <a:ext cx="3366770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dirty="0">
                <a:solidFill>
                  <a:srgbClr val="333333"/>
                </a:solidFill>
                <a:latin typeface="Arial"/>
                <a:cs typeface="Arial"/>
              </a:rPr>
              <a:t>References</a:t>
            </a:r>
            <a:endParaRPr sz="1950">
              <a:latin typeface="Arial"/>
              <a:cs typeface="Arial"/>
            </a:endParaRPr>
          </a:p>
          <a:p>
            <a:pPr marL="12700" marR="5080">
              <a:lnSpc>
                <a:spcPct val="106100"/>
              </a:lnSpc>
              <a:spcBef>
                <a:spcPts val="118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Ainsworth,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2011.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Processing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Handbook,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429–453.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Wiley-VCH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Verlag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GmbH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&amp;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Co.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KGaA.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300" y="7854150"/>
            <a:ext cx="3392170" cy="87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Aluwi, N.A., B.-J. Gu, G.S. Dhumal, I.G. Medina-Meza, K.M.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Murphy,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G.M.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Ganjyal.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2016.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Impacts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Scarification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Degermination on the Expansion Characteristics of Select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Quinoa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Varieties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during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</a:t>
            </a:r>
            <a:r>
              <a:rPr sz="105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Processing.</a:t>
            </a:r>
            <a:r>
              <a:rPr sz="105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Journal</a:t>
            </a:r>
            <a:r>
              <a:rPr sz="1050" i="1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of </a:t>
            </a:r>
            <a:r>
              <a:rPr sz="1050" i="1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Science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300" y="8855227"/>
            <a:ext cx="3399790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Alvarez-Martinez, L., K. Kondury, and J. Harper. 1988. A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General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Model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Expansion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Extruded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Products.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Journal</a:t>
            </a:r>
            <a:r>
              <a:rPr sz="1050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of </a:t>
            </a:r>
            <a:r>
              <a:rPr sz="1050" i="1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Science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53(2):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609–615.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1129" y="456273"/>
            <a:ext cx="3343910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Berk, Z. 2009. Chapter 15 – Extrusion. In Food Process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Engineering</a:t>
            </a:r>
            <a:r>
              <a:rPr sz="105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Technology,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333–350.</a:t>
            </a:r>
            <a:r>
              <a:rPr sz="105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San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Diego: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Academic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Press.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1129" y="1117879"/>
            <a:ext cx="3125470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Eerikäinen, T., Y.H. Zhu, and P. Linko. 1994. Neural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Networks</a:t>
            </a:r>
            <a:r>
              <a:rPr sz="105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</a:t>
            </a:r>
            <a:r>
              <a:rPr sz="105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Identification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Control.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Control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5(2):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111–119.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61129" y="1779486"/>
            <a:ext cx="2955925" cy="36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Fellows,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P.J.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2009.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15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–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Processing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Technology,</a:t>
            </a:r>
            <a:r>
              <a:rPr sz="105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3rd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ed.,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456–477.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Woodhead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Publishing.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1129" y="2271357"/>
            <a:ext cx="3229610" cy="70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Ganjyal, G., N. Reddy, Y. Yang, and M. Hanna. 2004.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Biodegradable</a:t>
            </a:r>
            <a:r>
              <a:rPr sz="105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Packaging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Foams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Starch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Acetate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Blended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Corn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Stalk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Fibers.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Journal</a:t>
            </a:r>
            <a:r>
              <a:rPr sz="1050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Applied</a:t>
            </a:r>
            <a:r>
              <a:rPr sz="1050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Polymer</a:t>
            </a:r>
            <a:r>
              <a:rPr sz="1050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Science </a:t>
            </a:r>
            <a:r>
              <a:rPr sz="1050" i="1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93(6):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2627–2633.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61129" y="3102699"/>
            <a:ext cx="3429000" cy="70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Ganjyal, G.M., and M.A. Hanna. 2004. Effects of Extruder Die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Nozzle Dimensions on Expansion and Micrographic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Characterization</a:t>
            </a:r>
            <a:r>
              <a:rPr sz="105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during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Acetylated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Starch.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Starch- </a:t>
            </a:r>
            <a:r>
              <a:rPr sz="1050" i="1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Stärke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56(3?4): 108–117.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61129" y="3934041"/>
            <a:ext cx="3333115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Ganjyal, G.M., and M.A. Hanna. 2006. Role of Blowing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Agents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Expansion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High-Amylose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Starch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Acetate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During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1.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Cereal</a:t>
            </a:r>
            <a:r>
              <a:rPr sz="105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Chemistry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83(6):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577–583.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61129" y="4605363"/>
            <a:ext cx="27813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Harper,</a:t>
            </a:r>
            <a:r>
              <a:rPr sz="105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J.M.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1981.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Foods.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CRC-Press.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61129" y="4917783"/>
            <a:ext cx="3221990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Heldman, D.R., and R.W. Hartel. 1997. Food Extrusion. In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Principles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Processing,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253–283,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D.R.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Heldman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R.W.</a:t>
            </a:r>
            <a:r>
              <a:rPr sz="105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Hartel,</a:t>
            </a:r>
            <a:r>
              <a:rPr sz="105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eds.</a:t>
            </a:r>
            <a:r>
              <a:rPr sz="105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Springer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US.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61129" y="5579389"/>
            <a:ext cx="3262629" cy="87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Kaisangsri, N., R.J. Kowalski, I. Wijesekara, O.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Kerdchoechuen, N. Laohakunjit, and G.M. Ganjyal. 2016.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Carrot Pomace Enhances the Expansion and Nutritional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Quality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Corn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Starch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Extrudates.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LWT</a:t>
            </a:r>
            <a:r>
              <a:rPr sz="1050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–</a:t>
            </a:r>
            <a:r>
              <a:rPr sz="1050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Science</a:t>
            </a:r>
            <a:r>
              <a:rPr sz="1050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and </a:t>
            </a:r>
            <a:r>
              <a:rPr sz="1050" i="1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Technology</a:t>
            </a:r>
            <a:r>
              <a:rPr sz="105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68: 391–399.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61129" y="6580466"/>
            <a:ext cx="3340100" cy="70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Kowalski, R.J., C.F. Morris, and G.M. Ganjyal. 2015. Waxy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Soft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White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Wheat: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Characteristics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Thermal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Rheological Properties.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Cereal Chemistry Journal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92(2):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145–153.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1129" y="7411808"/>
            <a:ext cx="2966720" cy="70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Launay, B., and J. Lisch. 1983. Twin-Screw Extrusion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Cooking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Starches: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Flow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Behaviour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Starch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Pastes, </a:t>
            </a:r>
            <a:r>
              <a:rPr sz="1050" spc="-2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Expansion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Mechanical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Properties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Extrudates.</a:t>
            </a: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5"/>
              </a:spcBef>
            </a:pP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Journal</a:t>
            </a:r>
            <a:r>
              <a:rPr sz="1050" i="1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Engineering</a:t>
            </a:r>
            <a:r>
              <a:rPr sz="1050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2(4):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259–280.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61129" y="8243151"/>
            <a:ext cx="3014345" cy="36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Mercier,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C.,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Linko,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J.M.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Harper.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1989.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Cooking.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American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Association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Cereal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Chemists.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1129" y="8735021"/>
            <a:ext cx="3329304" cy="36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Riaz,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M.N.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2000.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Extruders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Applications.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Technomic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Pub.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74138" y="170180"/>
            <a:ext cx="34239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WSU</a:t>
            </a:r>
            <a:r>
              <a:rPr sz="800" b="1" spc="-1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EXTENSION</a:t>
            </a:r>
            <a:r>
              <a:rPr sz="800" b="1" spc="204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|</a:t>
            </a:r>
            <a:r>
              <a:rPr sz="800" b="1" spc="20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FOOD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EXTRUSION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PROCESSING:</a:t>
            </a:r>
            <a:r>
              <a:rPr sz="800" b="1" spc="-1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AN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OVERVIEW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FS264E</a:t>
            </a:r>
            <a:r>
              <a:rPr spc="170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dirty="0"/>
              <a:t>7</a:t>
            </a:fld>
            <a:r>
              <a:rPr spc="175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extension.wsu.edu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68300" y="170180"/>
            <a:ext cx="5229860" cy="165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8005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WSU</a:t>
            </a:r>
            <a:r>
              <a:rPr sz="800" b="1" spc="-1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EXTENSION</a:t>
            </a:r>
            <a:r>
              <a:rPr sz="800" b="1" spc="204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|</a:t>
            </a:r>
            <a:r>
              <a:rPr sz="800" b="1" spc="20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FOOD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EXTRUSION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PROCESSING: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AN</a:t>
            </a:r>
            <a:r>
              <a:rPr sz="800" b="1" spc="-1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OVERVIEW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Arial"/>
              <a:cs typeface="Arial"/>
            </a:endParaRPr>
          </a:p>
          <a:p>
            <a:pPr marL="12700" marR="1957070">
              <a:lnSpc>
                <a:spcPct val="106100"/>
              </a:lnSpc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Singh, S., S. Gamlath, and L. Wakeling. 2007. Nutritional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Aspects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Extrusion: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Review.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International</a:t>
            </a:r>
            <a:r>
              <a:rPr sz="1050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Journal </a:t>
            </a:r>
            <a:r>
              <a:rPr sz="1050" i="1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Food</a:t>
            </a:r>
            <a:r>
              <a:rPr sz="105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Science</a:t>
            </a:r>
            <a:r>
              <a:rPr sz="105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&amp; Technology</a:t>
            </a:r>
            <a:r>
              <a:rPr sz="1050" i="1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42(8):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916–929.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1976120">
              <a:lnSpc>
                <a:spcPct val="106100"/>
              </a:lnSpc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Wang,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L.,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G.M.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Ganjyal,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D.D.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Jones,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C.L.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Weller,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M.A.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Hanna. 2005. Modeling of Bubble Growth Dynamics and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Nonisothermal Expansion in Starch-Based Foams during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Extrusion.</a:t>
            </a:r>
            <a:r>
              <a:rPr sz="10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Advances</a:t>
            </a:r>
            <a:r>
              <a:rPr sz="1050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50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Polymer</a:t>
            </a:r>
            <a:r>
              <a:rPr sz="1050" i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i="1" dirty="0">
                <a:solidFill>
                  <a:srgbClr val="333333"/>
                </a:solidFill>
                <a:latin typeface="Times New Roman"/>
                <a:cs typeface="Times New Roman"/>
              </a:rPr>
              <a:t>Technology</a:t>
            </a:r>
            <a:r>
              <a:rPr sz="1050" i="1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24(1):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29–45.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185" y="6433756"/>
            <a:ext cx="2179633" cy="6538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8300" y="7333322"/>
            <a:ext cx="6965315" cy="2018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Copyright</a:t>
            </a:r>
            <a:r>
              <a:rPr sz="105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Washington</a:t>
            </a:r>
            <a:r>
              <a:rPr sz="105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State</a:t>
            </a:r>
            <a:r>
              <a:rPr sz="105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University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3340">
              <a:lnSpc>
                <a:spcPct val="106100"/>
              </a:lnSpc>
              <a:spcBef>
                <a:spcPts val="5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WSU Extension bulletins contain material written and produced for public distribution. Alternate formats of our educational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materials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are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available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upon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request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persons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with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disabilities.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Please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contact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Washington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State</a:t>
            </a:r>
            <a:r>
              <a:rPr sz="105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University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Extension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more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information.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106100"/>
              </a:lnSpc>
              <a:spcBef>
                <a:spcPts val="5"/>
              </a:spcBef>
            </a:pP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Issued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by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Washington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State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University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Extension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U.S.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Department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Agriculture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furtherance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Acts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May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8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and </a:t>
            </a:r>
            <a:r>
              <a:rPr sz="1050" spc="-25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June 30, 1914. Extension programs and policies are consistent with federal and state laws and regulations on nondiscrimination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regarding race, sex, religion, age, color, creed, and national or ethnic origin; physical, mental, or sensory disability; marital status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or sexual orientation; and status as a Vietnam-era or disabled veteran. Evidence of noncompliance may be reported through your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local WSU Extension office. Trade names have been used to simplify information; no endorsement is intended. Published </a:t>
            </a:r>
            <a:r>
              <a:rPr sz="1050" spc="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November</a:t>
            </a:r>
            <a:r>
              <a:rPr sz="105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33333"/>
                </a:solidFill>
                <a:latin typeface="Times New Roman"/>
                <a:cs typeface="Times New Roman"/>
              </a:rPr>
              <a:t>2017.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FS264E</a:t>
            </a:r>
            <a:r>
              <a:rPr spc="170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Page</a:t>
            </a:r>
            <a:r>
              <a:rPr spc="-10" dirty="0"/>
              <a:t> </a:t>
            </a:r>
            <a:fld id="{81D60167-4931-47E6-BA6A-407CBD079E47}" type="slidenum">
              <a:rPr dirty="0"/>
              <a:t>8</a:t>
            </a:fld>
            <a:r>
              <a:rPr spc="175" dirty="0"/>
              <a:t> </a:t>
            </a:r>
            <a:r>
              <a:rPr dirty="0"/>
              <a:t>|</a:t>
            </a:r>
            <a:r>
              <a:rPr spc="175" dirty="0"/>
              <a:t> </a:t>
            </a:r>
            <a:r>
              <a:rPr dirty="0"/>
              <a:t>extension.wsu.edu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74138" y="170180"/>
            <a:ext cx="34239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WSU</a:t>
            </a:r>
            <a:r>
              <a:rPr sz="800" b="1" spc="-1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EXTENSION</a:t>
            </a:r>
            <a:r>
              <a:rPr sz="800" b="1" spc="204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|</a:t>
            </a:r>
            <a:r>
              <a:rPr sz="800" b="1" spc="20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FOOD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EXTRUSION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PROCESSING:</a:t>
            </a:r>
            <a:r>
              <a:rPr sz="800" b="1" spc="-1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AN</a:t>
            </a:r>
            <a:r>
              <a:rPr sz="800" b="1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B2B2B2"/>
                </a:solidFill>
                <a:latin typeface="Arial"/>
                <a:cs typeface="Arial"/>
              </a:rPr>
              <a:t>OVERVIEW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3371</Words>
  <Application>Microsoft Office PowerPoint</Application>
  <PresentationFormat>Custom</PresentationFormat>
  <Paragraphs>103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Roboto Bk</vt:lpstr>
      <vt:lpstr>Roboto Cn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Dr. Asif Ahmad</cp:lastModifiedBy>
  <cp:revision>2</cp:revision>
  <dcterms:created xsi:type="dcterms:W3CDTF">2023-05-30T03:48:39Z</dcterms:created>
  <dcterms:modified xsi:type="dcterms:W3CDTF">2023-05-30T03:49:59Z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2017-11-03T00:00:00Z</vt:filetime>
  </property>
  <property fmtid="{D5CDD505-2E9C-101B-9397-08002B2CF9AE}" pid="3" name="Creator">
    <vt:lpwstr>DOMPDF</vt:lpwstr>
  </property>
  <property fmtid="{D5CDD505-2E9C-101B-9397-08002B2CF9AE}" pid="4" name="LastSaved">
    <vt:filetime>2023-05-30T00:00:00Z</vt:filetime>
  </property>
</Properties>
</file>