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Calibri" panose="020F0502020204030204" pitchFamily="34" charset="0"/>
      <p:regular r:id="rId14"/>
      <p:bold r:id="rId15"/>
      <p:italic r:id="rId16"/>
      <p:boldItalic r:id="rId17"/>
    </p:embeddedFont>
    <p:embeddedFont>
      <p:font typeface="Montserrat"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57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9608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980242"/>
            <a:ext cx="7627382" cy="3934301"/>
          </a:xfrm>
          <a:prstGeom prst="rect">
            <a:avLst/>
          </a:prstGeom>
          <a:noFill/>
          <a:ln/>
        </p:spPr>
        <p:txBody>
          <a:bodyPr wrap="square" lIns="0" tIns="0" rIns="0" bIns="0" rtlCol="0" anchor="t"/>
          <a:lstStyle/>
          <a:p>
            <a:pPr marL="0" indent="0">
              <a:lnSpc>
                <a:spcPts val="7700"/>
              </a:lnSpc>
              <a:buNone/>
            </a:pPr>
            <a:r>
              <a:rPr lang="en-US" sz="6150" b="1" dirty="0">
                <a:solidFill>
                  <a:srgbClr val="9998FF"/>
                </a:solidFill>
                <a:latin typeface="Barlow Bold" pitchFamily="34" charset="0"/>
                <a:ea typeface="Barlow Bold" pitchFamily="34" charset="-122"/>
                <a:cs typeface="Barlow Bold" pitchFamily="34" charset="-120"/>
              </a:rPr>
              <a:t>Nutritional Requirements: Factors Influencing Nutrient Needs</a:t>
            </a:r>
            <a:endParaRPr lang="en-US" sz="6150" dirty="0"/>
          </a:p>
        </p:txBody>
      </p:sp>
      <p:sp>
        <p:nvSpPr>
          <p:cNvPr id="4" name="Text 1"/>
          <p:cNvSpPr/>
          <p:nvPr/>
        </p:nvSpPr>
        <p:spPr>
          <a:xfrm>
            <a:off x="758309" y="5239464"/>
            <a:ext cx="7627382" cy="138684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Our bodies need a variety of nutrients to function properly. Understanding what factors influence our individual nutrient needs is crucial for maintaining optimal health. These factors can include age, gender, physical activity level, and pregnancy.</a:t>
            </a:r>
            <a:endParaRPr lang="en-US" sz="1700" dirty="0"/>
          </a:p>
        </p:txBody>
      </p:sp>
      <p:sp>
        <p:nvSpPr>
          <p:cNvPr id="5" name="Shape 2"/>
          <p:cNvSpPr/>
          <p:nvPr/>
        </p:nvSpPr>
        <p:spPr>
          <a:xfrm>
            <a:off x="758309" y="6886218"/>
            <a:ext cx="346591" cy="346591"/>
          </a:xfrm>
          <a:prstGeom prst="roundRect">
            <a:avLst>
              <a:gd name="adj" fmla="val 26380043"/>
            </a:avLst>
          </a:prstGeom>
          <a:solidFill>
            <a:srgbClr val="3891DA"/>
          </a:solidFill>
          <a:ln w="7620">
            <a:solidFill>
              <a:srgbClr val="FFFFFF"/>
            </a:solidFill>
            <a:prstDash val="solid"/>
          </a:ln>
        </p:spPr>
      </p:sp>
      <p:sp>
        <p:nvSpPr>
          <p:cNvPr id="6" name="Text 3"/>
          <p:cNvSpPr/>
          <p:nvPr/>
        </p:nvSpPr>
        <p:spPr>
          <a:xfrm>
            <a:off x="859512" y="7010757"/>
            <a:ext cx="144066"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Montserrat Medium" pitchFamily="34" charset="0"/>
                <a:ea typeface="Montserrat Medium" pitchFamily="34" charset="-122"/>
                <a:cs typeface="Montserrat Medium" pitchFamily="34" charset="-120"/>
              </a:rPr>
              <a:t>AA</a:t>
            </a:r>
            <a:endParaRPr lang="en-US" sz="750" dirty="0"/>
          </a:p>
        </p:txBody>
      </p:sp>
      <p:sp>
        <p:nvSpPr>
          <p:cNvPr id="7" name="Text 4"/>
          <p:cNvSpPr/>
          <p:nvPr/>
        </p:nvSpPr>
        <p:spPr>
          <a:xfrm>
            <a:off x="1213128" y="6870025"/>
            <a:ext cx="2067997" cy="379214"/>
          </a:xfrm>
          <a:prstGeom prst="rect">
            <a:avLst/>
          </a:prstGeom>
          <a:noFill/>
          <a:ln/>
        </p:spPr>
        <p:txBody>
          <a:bodyPr wrap="none" lIns="0" tIns="0" rIns="0" bIns="0" rtlCol="0" anchor="t"/>
          <a:lstStyle/>
          <a:p>
            <a:pPr marL="0" indent="0" algn="l">
              <a:lnSpc>
                <a:spcPts val="2950"/>
              </a:lnSpc>
              <a:buNone/>
            </a:pPr>
            <a:r>
              <a:rPr lang="en-US" sz="2100" b="1" dirty="0">
                <a:solidFill>
                  <a:srgbClr val="EEEFF5"/>
                </a:solidFill>
                <a:latin typeface="Montserrat Bold" pitchFamily="34" charset="0"/>
                <a:ea typeface="Montserrat Bold" pitchFamily="34" charset="-122"/>
                <a:cs typeface="Montserrat Bold" pitchFamily="34" charset="-120"/>
              </a:rPr>
              <a:t>by Asif Ahmad</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758309" y="4429958"/>
            <a:ext cx="12618006" cy="712708"/>
          </a:xfrm>
          <a:prstGeom prst="rect">
            <a:avLst/>
          </a:prstGeom>
          <a:noFill/>
          <a:ln/>
        </p:spPr>
        <p:txBody>
          <a:bodyPr wrap="non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Putting it All Together: Developing a Balanced Diet</a:t>
            </a:r>
            <a:endParaRPr lang="en-US" sz="4450" dirty="0"/>
          </a:p>
        </p:txBody>
      </p:sp>
      <p:sp>
        <p:nvSpPr>
          <p:cNvPr id="4" name="Text 1"/>
          <p:cNvSpPr/>
          <p:nvPr/>
        </p:nvSpPr>
        <p:spPr>
          <a:xfrm>
            <a:off x="758309" y="5467588"/>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Developing a balanced diet that considers individual needs and factors influencing nutritional requirements is key to achieving optimal health. Consulting with a registered dietitian or nutritionist can provide personalized guidance and support.</a:t>
            </a:r>
            <a:endParaRPr lang="en-US" sz="1700" dirty="0"/>
          </a:p>
        </p:txBody>
      </p:sp>
      <p:sp>
        <p:nvSpPr>
          <p:cNvPr id="5" name="Rectangle 4"/>
          <p:cNvSpPr/>
          <p:nvPr/>
        </p:nvSpPr>
        <p:spPr>
          <a:xfrm>
            <a:off x="12987867" y="7789333"/>
            <a:ext cx="1473200" cy="27093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Impaired glucose tolerance and insulin resistance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Increased blood cholesterol and triglycerides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Health Implications:</a:t>
            </a:r>
            <a:r>
              <a:rPr kumimoji="0" lang="en-US" altLang="en-US" sz="1800" b="0" i="0" u="none" strike="noStrike" cap="none" normalizeH="0" baseline="0" smtClean="0">
                <a:ln>
                  <a:noFill/>
                </a:ln>
                <a:solidFill>
                  <a:schemeClr val="tx1"/>
                </a:solidFill>
                <a:effectLst/>
                <a:latin typeface="Arial" panose="020B0604020202020204" pitchFamily="34" charset="0"/>
              </a:rPr>
              <a:t> Associated with risk factors for diabetes, cardiovascular disease, and metabolic syndrome. </a:t>
            </a:r>
          </a:p>
        </p:txBody>
      </p:sp>
      <p:sp>
        <p:nvSpPr>
          <p:cNvPr id="7" name="Rectangle 2"/>
          <p:cNvSpPr>
            <a:spLocks noChangeArrowheads="1"/>
          </p:cNvSpPr>
          <p:nvPr/>
        </p:nvSpPr>
        <p:spPr bwMode="auto">
          <a:xfrm>
            <a:off x="152400" y="15240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Impaired glucose tolerance and insulin resistance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Increased blood cholesterol and triglycerides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Health Implications:</a:t>
            </a:r>
            <a:r>
              <a:rPr kumimoji="0" lang="en-US" altLang="en-US" sz="1800" b="0" i="0" u="none" strike="noStrike" cap="none" normalizeH="0" baseline="0" smtClean="0">
                <a:ln>
                  <a:noFill/>
                </a:ln>
                <a:solidFill>
                  <a:schemeClr val="tx1"/>
                </a:solidFill>
                <a:effectLst/>
                <a:latin typeface="Arial" panose="020B0604020202020204" pitchFamily="34" charset="0"/>
              </a:rPr>
              <a:t> Associated with risk factors for diabetes, cardiovascular disease, and metabolic syndrome.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834629"/>
            <a:ext cx="7468553" cy="2125548"/>
          </a:xfrm>
          <a:prstGeom prst="rect">
            <a:avLst/>
          </a:prstGeom>
          <a:noFill/>
          <a:ln/>
        </p:spPr>
        <p:txBody>
          <a:bodyPr wrap="square" lIns="0" tIns="0" rIns="0" bIns="0" rtlCol="0" anchor="t"/>
          <a:lstStyle/>
          <a:p>
            <a:pPr>
              <a:lnSpc>
                <a:spcPts val="5500"/>
              </a:lnSpc>
            </a:pPr>
            <a:endParaRPr lang="en-US" sz="4400" dirty="0">
              <a:solidFill>
                <a:schemeClr val="bg1"/>
              </a:solidFill>
            </a:endParaRPr>
          </a:p>
        </p:txBody>
      </p:sp>
      <p:sp>
        <p:nvSpPr>
          <p:cNvPr id="4" name="Text 1"/>
          <p:cNvSpPr/>
          <p:nvPr/>
        </p:nvSpPr>
        <p:spPr>
          <a:xfrm>
            <a:off x="837724" y="4713684"/>
            <a:ext cx="7468553" cy="2681168"/>
          </a:xfrm>
          <a:prstGeom prst="rect">
            <a:avLst/>
          </a:prstGeom>
          <a:noFill/>
          <a:ln/>
        </p:spPr>
        <p:txBody>
          <a:bodyPr wrap="square" lIns="0" tIns="0" rIns="0" bIns="0" rtlCol="0" anchor="t"/>
          <a:lstStyle/>
          <a:p>
            <a:pPr marL="0" indent="0">
              <a:lnSpc>
                <a:spcPts val="3000"/>
              </a:lnSpc>
              <a:buNone/>
            </a:pPr>
            <a:endParaRPr lang="en-US" sz="1850" dirty="0"/>
          </a:p>
        </p:txBody>
      </p:sp>
      <p:sp>
        <p:nvSpPr>
          <p:cNvPr id="6" name="Rectangle 5"/>
          <p:cNvSpPr/>
          <p:nvPr/>
        </p:nvSpPr>
        <p:spPr>
          <a:xfrm>
            <a:off x="2104302" y="3785889"/>
            <a:ext cx="5179901" cy="1569660"/>
          </a:xfrm>
          <a:prstGeom prst="rect">
            <a:avLst/>
          </a:prstGeom>
          <a:noFill/>
        </p:spPr>
        <p:txBody>
          <a:bodyPr wrap="square" lIns="91440" tIns="45720" rIns="91440" bIns="45720">
            <a:spAutoFit/>
          </a:bodyPr>
          <a:lstStyle/>
          <a:p>
            <a:pPr algn="ctr"/>
            <a:r>
              <a:rPr lang="en-US" sz="9600" b="0" cap="none" spc="0" dirty="0" smtClean="0">
                <a:ln w="0"/>
                <a:solidFill>
                  <a:schemeClr val="bg1"/>
                </a:solidFill>
                <a:effectLst>
                  <a:outerShdw blurRad="38100" dist="19050" dir="2700000" algn="tl" rotWithShape="0">
                    <a:schemeClr val="dk1">
                      <a:alpha val="40000"/>
                    </a:schemeClr>
                  </a:outerShdw>
                </a:effectLst>
              </a:rPr>
              <a:t>THANKS</a:t>
            </a:r>
            <a:endParaRPr lang="en-US" sz="9600" b="0" cap="none" spc="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2" y="182027"/>
            <a:ext cx="1615292" cy="1600998"/>
          </a:xfrm>
          <a:prstGeom prst="rect">
            <a:avLst/>
          </a:prstGeom>
        </p:spPr>
      </p:pic>
      <p:sp>
        <p:nvSpPr>
          <p:cNvPr id="7" name="Rectangle 6"/>
          <p:cNvSpPr/>
          <p:nvPr/>
        </p:nvSpPr>
        <p:spPr>
          <a:xfrm>
            <a:off x="2497367" y="5174871"/>
            <a:ext cx="4393769" cy="1077218"/>
          </a:xfrm>
          <a:prstGeom prst="rect">
            <a:avLst/>
          </a:prstGeom>
        </p:spPr>
        <p:txBody>
          <a:bodyPr wrap="square">
            <a:spAutoFit/>
          </a:bodyPr>
          <a:lstStyle/>
          <a:p>
            <a:pPr algn="just"/>
            <a:r>
              <a:rPr lang="en-US" sz="1600" dirty="0" smtClean="0">
                <a:solidFill>
                  <a:srgbClr val="00B0F0"/>
                </a:solidFill>
              </a:rPr>
              <a:t>Prof. Dr. Asif Ahmad, Director Institute of Food and Nutritional Sciences, PMAS-Arid Agriculture University Rawalpindi</a:t>
            </a:r>
          </a:p>
          <a:p>
            <a:r>
              <a:rPr lang="en-US" sz="1600" dirty="0">
                <a:solidFill>
                  <a:srgbClr val="00B0F0"/>
                </a:solidFill>
              </a:rPr>
              <a:t>a</a:t>
            </a:r>
            <a:r>
              <a:rPr lang="en-US" sz="1600" dirty="0" smtClean="0">
                <a:solidFill>
                  <a:srgbClr val="00B0F0"/>
                </a:solidFill>
              </a:rPr>
              <a:t>sifahmad_1@yahoo.com</a:t>
            </a:r>
            <a:endParaRPr lang="en-US" sz="1600" dirty="0">
              <a:solidFill>
                <a:srgbClr val="00B0F0"/>
              </a:solidFill>
            </a:endParaRPr>
          </a:p>
        </p:txBody>
      </p:sp>
    </p:spTree>
    <p:extLst>
      <p:ext uri="{BB962C8B-B14F-4D97-AF65-F5344CB8AC3E}">
        <p14:creationId xmlns:p14="http://schemas.microsoft.com/office/powerpoint/2010/main" val="379443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54725" y="514350"/>
            <a:ext cx="10143411" cy="615315"/>
          </a:xfrm>
          <a:prstGeom prst="rect">
            <a:avLst/>
          </a:prstGeom>
          <a:noFill/>
          <a:ln/>
        </p:spPr>
        <p:txBody>
          <a:bodyPr wrap="none" lIns="0" tIns="0" rIns="0" bIns="0" rtlCol="0" anchor="t"/>
          <a:lstStyle/>
          <a:p>
            <a:pPr marL="0" indent="0">
              <a:lnSpc>
                <a:spcPts val="4800"/>
              </a:lnSpc>
              <a:buNone/>
            </a:pPr>
            <a:r>
              <a:rPr lang="en-US" sz="3850" b="1" dirty="0">
                <a:solidFill>
                  <a:srgbClr val="9998FF"/>
                </a:solidFill>
                <a:latin typeface="Barlow Bold" pitchFamily="34" charset="0"/>
                <a:ea typeface="Barlow Bold" pitchFamily="34" charset="-122"/>
                <a:cs typeface="Barlow Bold" pitchFamily="34" charset="-120"/>
              </a:rPr>
              <a:t>Age: Changing Needs Throughout the Lifespan</a:t>
            </a:r>
            <a:endParaRPr lang="en-US" sz="3850" dirty="0"/>
          </a:p>
        </p:txBody>
      </p:sp>
      <p:sp>
        <p:nvSpPr>
          <p:cNvPr id="3" name="Shape 1"/>
          <p:cNvSpPr/>
          <p:nvPr/>
        </p:nvSpPr>
        <p:spPr>
          <a:xfrm>
            <a:off x="923806" y="1503759"/>
            <a:ext cx="22860" cy="6213158"/>
          </a:xfrm>
          <a:prstGeom prst="roundRect">
            <a:avLst>
              <a:gd name="adj" fmla="val 736524"/>
            </a:avLst>
          </a:prstGeom>
          <a:solidFill>
            <a:srgbClr val="60646A"/>
          </a:solidFill>
          <a:ln/>
        </p:spPr>
      </p:sp>
      <p:sp>
        <p:nvSpPr>
          <p:cNvPr id="4" name="Shape 2"/>
          <p:cNvSpPr/>
          <p:nvPr/>
        </p:nvSpPr>
        <p:spPr>
          <a:xfrm>
            <a:off x="1122819" y="1913096"/>
            <a:ext cx="654725" cy="22860"/>
          </a:xfrm>
          <a:prstGeom prst="roundRect">
            <a:avLst>
              <a:gd name="adj" fmla="val 736524"/>
            </a:avLst>
          </a:prstGeom>
          <a:solidFill>
            <a:srgbClr val="60646A"/>
          </a:solidFill>
          <a:ln/>
        </p:spPr>
      </p:sp>
      <p:sp>
        <p:nvSpPr>
          <p:cNvPr id="5" name="Shape 3"/>
          <p:cNvSpPr/>
          <p:nvPr/>
        </p:nvSpPr>
        <p:spPr>
          <a:xfrm>
            <a:off x="724793" y="1714143"/>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6" name="Text 4"/>
          <p:cNvSpPr/>
          <p:nvPr/>
        </p:nvSpPr>
        <p:spPr>
          <a:xfrm>
            <a:off x="882908" y="1776889"/>
            <a:ext cx="104537"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1</a:t>
            </a:r>
            <a:endParaRPr lang="en-US" sz="2300" dirty="0"/>
          </a:p>
        </p:txBody>
      </p:sp>
      <p:sp>
        <p:nvSpPr>
          <p:cNvPr id="7" name="Text 5"/>
          <p:cNvSpPr/>
          <p:nvPr/>
        </p:nvSpPr>
        <p:spPr>
          <a:xfrm>
            <a:off x="1964055" y="1690807"/>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Infancy</a:t>
            </a:r>
            <a:endParaRPr lang="en-US" sz="1900" dirty="0"/>
          </a:p>
        </p:txBody>
      </p:sp>
      <p:sp>
        <p:nvSpPr>
          <p:cNvPr id="8" name="Text 6"/>
          <p:cNvSpPr/>
          <p:nvPr/>
        </p:nvSpPr>
        <p:spPr>
          <a:xfrm>
            <a:off x="1964055" y="2110502"/>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Rapid growth and development require high levels of energy, protein, and essential nutrients.</a:t>
            </a:r>
            <a:endParaRPr lang="en-US" sz="1450" dirty="0"/>
          </a:p>
        </p:txBody>
      </p:sp>
      <p:sp>
        <p:nvSpPr>
          <p:cNvPr id="9" name="Shape 7"/>
          <p:cNvSpPr/>
          <p:nvPr/>
        </p:nvSpPr>
        <p:spPr>
          <a:xfrm>
            <a:off x="1122819" y="3193137"/>
            <a:ext cx="654725" cy="22860"/>
          </a:xfrm>
          <a:prstGeom prst="roundRect">
            <a:avLst>
              <a:gd name="adj" fmla="val 736524"/>
            </a:avLst>
          </a:prstGeom>
          <a:solidFill>
            <a:srgbClr val="60646A"/>
          </a:solidFill>
          <a:ln/>
        </p:spPr>
      </p:sp>
      <p:sp>
        <p:nvSpPr>
          <p:cNvPr id="10" name="Shape 8"/>
          <p:cNvSpPr/>
          <p:nvPr/>
        </p:nvSpPr>
        <p:spPr>
          <a:xfrm>
            <a:off x="724793" y="2994184"/>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11" name="Text 9"/>
          <p:cNvSpPr/>
          <p:nvPr/>
        </p:nvSpPr>
        <p:spPr>
          <a:xfrm>
            <a:off x="852547" y="3056930"/>
            <a:ext cx="165378"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2</a:t>
            </a:r>
            <a:endParaRPr lang="en-US" sz="2300" dirty="0"/>
          </a:p>
        </p:txBody>
      </p:sp>
      <p:sp>
        <p:nvSpPr>
          <p:cNvPr id="12" name="Text 10"/>
          <p:cNvSpPr/>
          <p:nvPr/>
        </p:nvSpPr>
        <p:spPr>
          <a:xfrm>
            <a:off x="1964055" y="2970848"/>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Childhood</a:t>
            </a:r>
            <a:endParaRPr lang="en-US" sz="1900" dirty="0"/>
          </a:p>
        </p:txBody>
      </p:sp>
      <p:sp>
        <p:nvSpPr>
          <p:cNvPr id="13" name="Text 11"/>
          <p:cNvSpPr/>
          <p:nvPr/>
        </p:nvSpPr>
        <p:spPr>
          <a:xfrm>
            <a:off x="1964055" y="3390543"/>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Continued growth and development, with increased needs for energy, iron, and calcium.</a:t>
            </a:r>
            <a:endParaRPr lang="en-US" sz="1450" dirty="0"/>
          </a:p>
        </p:txBody>
      </p:sp>
      <p:sp>
        <p:nvSpPr>
          <p:cNvPr id="14" name="Shape 12"/>
          <p:cNvSpPr/>
          <p:nvPr/>
        </p:nvSpPr>
        <p:spPr>
          <a:xfrm>
            <a:off x="1122819" y="4473178"/>
            <a:ext cx="654725" cy="22860"/>
          </a:xfrm>
          <a:prstGeom prst="roundRect">
            <a:avLst>
              <a:gd name="adj" fmla="val 736524"/>
            </a:avLst>
          </a:prstGeom>
          <a:solidFill>
            <a:srgbClr val="60646A"/>
          </a:solidFill>
          <a:ln/>
        </p:spPr>
      </p:sp>
      <p:sp>
        <p:nvSpPr>
          <p:cNvPr id="15" name="Shape 13"/>
          <p:cNvSpPr/>
          <p:nvPr/>
        </p:nvSpPr>
        <p:spPr>
          <a:xfrm>
            <a:off x="724793" y="4274225"/>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16" name="Text 14"/>
          <p:cNvSpPr/>
          <p:nvPr/>
        </p:nvSpPr>
        <p:spPr>
          <a:xfrm>
            <a:off x="855405" y="4336971"/>
            <a:ext cx="159544"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3</a:t>
            </a:r>
            <a:endParaRPr lang="en-US" sz="2300" dirty="0"/>
          </a:p>
        </p:txBody>
      </p:sp>
      <p:sp>
        <p:nvSpPr>
          <p:cNvPr id="17" name="Text 15"/>
          <p:cNvSpPr/>
          <p:nvPr/>
        </p:nvSpPr>
        <p:spPr>
          <a:xfrm>
            <a:off x="1964055" y="4250888"/>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Adolescence</a:t>
            </a:r>
            <a:endParaRPr lang="en-US" sz="1900" dirty="0"/>
          </a:p>
        </p:txBody>
      </p:sp>
      <p:sp>
        <p:nvSpPr>
          <p:cNvPr id="18" name="Text 16"/>
          <p:cNvSpPr/>
          <p:nvPr/>
        </p:nvSpPr>
        <p:spPr>
          <a:xfrm>
            <a:off x="1964055" y="4670584"/>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Puberty and rapid growth necessitate high energy intake and increased needs for calcium, iron, and zinc.</a:t>
            </a:r>
            <a:endParaRPr lang="en-US" sz="1450" dirty="0"/>
          </a:p>
        </p:txBody>
      </p:sp>
      <p:sp>
        <p:nvSpPr>
          <p:cNvPr id="19" name="Shape 17"/>
          <p:cNvSpPr/>
          <p:nvPr/>
        </p:nvSpPr>
        <p:spPr>
          <a:xfrm>
            <a:off x="1122819" y="5753219"/>
            <a:ext cx="654725" cy="22860"/>
          </a:xfrm>
          <a:prstGeom prst="roundRect">
            <a:avLst>
              <a:gd name="adj" fmla="val 736524"/>
            </a:avLst>
          </a:prstGeom>
          <a:solidFill>
            <a:srgbClr val="60646A"/>
          </a:solidFill>
          <a:ln/>
        </p:spPr>
      </p:sp>
      <p:sp>
        <p:nvSpPr>
          <p:cNvPr id="20" name="Shape 18"/>
          <p:cNvSpPr/>
          <p:nvPr/>
        </p:nvSpPr>
        <p:spPr>
          <a:xfrm>
            <a:off x="724793" y="5554266"/>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21" name="Text 19"/>
          <p:cNvSpPr/>
          <p:nvPr/>
        </p:nvSpPr>
        <p:spPr>
          <a:xfrm>
            <a:off x="845880" y="5617012"/>
            <a:ext cx="178713"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4</a:t>
            </a:r>
            <a:endParaRPr lang="en-US" sz="2300" dirty="0"/>
          </a:p>
        </p:txBody>
      </p:sp>
      <p:sp>
        <p:nvSpPr>
          <p:cNvPr id="22" name="Text 20"/>
          <p:cNvSpPr/>
          <p:nvPr/>
        </p:nvSpPr>
        <p:spPr>
          <a:xfrm>
            <a:off x="1964055" y="5530929"/>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Adulthood</a:t>
            </a:r>
            <a:endParaRPr lang="en-US" sz="1900" dirty="0"/>
          </a:p>
        </p:txBody>
      </p:sp>
      <p:sp>
        <p:nvSpPr>
          <p:cNvPr id="23" name="Text 21"/>
          <p:cNvSpPr/>
          <p:nvPr/>
        </p:nvSpPr>
        <p:spPr>
          <a:xfrm>
            <a:off x="1964055" y="5950625"/>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Maintenance of body functions and some decline in nutrient needs, with an emphasis on bone health and overall well-being.</a:t>
            </a:r>
            <a:endParaRPr lang="en-US" sz="1450" dirty="0"/>
          </a:p>
        </p:txBody>
      </p:sp>
      <p:sp>
        <p:nvSpPr>
          <p:cNvPr id="24" name="Shape 22"/>
          <p:cNvSpPr/>
          <p:nvPr/>
        </p:nvSpPr>
        <p:spPr>
          <a:xfrm>
            <a:off x="1122819" y="7033260"/>
            <a:ext cx="654725" cy="22860"/>
          </a:xfrm>
          <a:prstGeom prst="roundRect">
            <a:avLst>
              <a:gd name="adj" fmla="val 736524"/>
            </a:avLst>
          </a:prstGeom>
          <a:solidFill>
            <a:srgbClr val="60646A"/>
          </a:solidFill>
          <a:ln/>
        </p:spPr>
      </p:sp>
      <p:sp>
        <p:nvSpPr>
          <p:cNvPr id="25" name="Shape 23"/>
          <p:cNvSpPr/>
          <p:nvPr/>
        </p:nvSpPr>
        <p:spPr>
          <a:xfrm>
            <a:off x="724793" y="6834307"/>
            <a:ext cx="420886" cy="420886"/>
          </a:xfrm>
          <a:prstGeom prst="roundRect">
            <a:avLst>
              <a:gd name="adj" fmla="val 40004"/>
            </a:avLst>
          </a:prstGeom>
          <a:solidFill>
            <a:srgbClr val="282C32"/>
          </a:solidFill>
          <a:ln/>
          <a:effectLst>
            <a:outerShdw blurRad="45720" dist="22860" dir="13500000" algn="bl" rotWithShape="0">
              <a:srgbClr val="FFFFFF">
                <a:alpha val="10000"/>
              </a:srgbClr>
            </a:outerShdw>
          </a:effectLst>
        </p:spPr>
      </p:sp>
      <p:sp>
        <p:nvSpPr>
          <p:cNvPr id="26" name="Text 24"/>
          <p:cNvSpPr/>
          <p:nvPr/>
        </p:nvSpPr>
        <p:spPr>
          <a:xfrm>
            <a:off x="855643" y="6897052"/>
            <a:ext cx="159187" cy="295394"/>
          </a:xfrm>
          <a:prstGeom prst="rect">
            <a:avLst/>
          </a:prstGeom>
          <a:noFill/>
          <a:ln/>
        </p:spPr>
        <p:txBody>
          <a:bodyPr wrap="none" lIns="0" tIns="0" rIns="0" bIns="0" rtlCol="0" anchor="t"/>
          <a:lstStyle/>
          <a:p>
            <a:pPr marL="0" indent="0" algn="ctr">
              <a:lnSpc>
                <a:spcPts val="2300"/>
              </a:lnSpc>
              <a:buNone/>
            </a:pPr>
            <a:r>
              <a:rPr lang="en-US" sz="2300" b="1" dirty="0">
                <a:solidFill>
                  <a:srgbClr val="EEEFF5"/>
                </a:solidFill>
                <a:latin typeface="Barlow Bold" pitchFamily="34" charset="0"/>
                <a:ea typeface="Barlow Bold" pitchFamily="34" charset="-122"/>
                <a:cs typeface="Barlow Bold" pitchFamily="34" charset="-120"/>
              </a:rPr>
              <a:t>5</a:t>
            </a:r>
            <a:endParaRPr lang="en-US" sz="2300" dirty="0"/>
          </a:p>
        </p:txBody>
      </p:sp>
      <p:sp>
        <p:nvSpPr>
          <p:cNvPr id="27" name="Text 25"/>
          <p:cNvSpPr/>
          <p:nvPr/>
        </p:nvSpPr>
        <p:spPr>
          <a:xfrm>
            <a:off x="1964055" y="6810970"/>
            <a:ext cx="2461498" cy="307538"/>
          </a:xfrm>
          <a:prstGeom prst="rect">
            <a:avLst/>
          </a:prstGeom>
          <a:noFill/>
          <a:ln/>
        </p:spPr>
        <p:txBody>
          <a:bodyPr wrap="none" lIns="0" tIns="0" rIns="0" bIns="0" rtlCol="0" anchor="t"/>
          <a:lstStyle/>
          <a:p>
            <a:pPr marL="0" indent="0" algn="l">
              <a:lnSpc>
                <a:spcPts val="2400"/>
              </a:lnSpc>
              <a:buNone/>
            </a:pPr>
            <a:r>
              <a:rPr lang="en-US" sz="1900" b="1" dirty="0">
                <a:solidFill>
                  <a:srgbClr val="EEEFF5"/>
                </a:solidFill>
                <a:latin typeface="Barlow Bold" pitchFamily="34" charset="0"/>
                <a:ea typeface="Barlow Bold" pitchFamily="34" charset="-122"/>
                <a:cs typeface="Barlow Bold" pitchFamily="34" charset="-120"/>
              </a:rPr>
              <a:t>Older Adulthood</a:t>
            </a:r>
            <a:endParaRPr lang="en-US" sz="1900" dirty="0"/>
          </a:p>
        </p:txBody>
      </p:sp>
      <p:sp>
        <p:nvSpPr>
          <p:cNvPr id="28" name="Text 26"/>
          <p:cNvSpPr/>
          <p:nvPr/>
        </p:nvSpPr>
        <p:spPr>
          <a:xfrm>
            <a:off x="1964055" y="7230666"/>
            <a:ext cx="12011620" cy="299204"/>
          </a:xfrm>
          <a:prstGeom prst="rect">
            <a:avLst/>
          </a:prstGeom>
          <a:noFill/>
          <a:ln/>
        </p:spPr>
        <p:txBody>
          <a:bodyPr wrap="none" lIns="0" tIns="0" rIns="0" bIns="0" rtlCol="0" anchor="t"/>
          <a:lstStyle/>
          <a:p>
            <a:pPr marL="0" indent="0" algn="l">
              <a:lnSpc>
                <a:spcPts val="2350"/>
              </a:lnSpc>
              <a:buNone/>
            </a:pPr>
            <a:r>
              <a:rPr lang="en-US" sz="1450" dirty="0">
                <a:solidFill>
                  <a:srgbClr val="EEEFF5"/>
                </a:solidFill>
                <a:latin typeface="Montserrat" pitchFamily="34" charset="0"/>
                <a:ea typeface="Montserrat" pitchFamily="34" charset="-122"/>
                <a:cs typeface="Montserrat" pitchFamily="34" charset="-120"/>
              </a:rPr>
              <a:t>Decreased metabolism, increased risk of nutrient deficiencies, and the need for a balanced diet tailored to specific needs.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2583775"/>
            <a:ext cx="11573113" cy="712708"/>
          </a:xfrm>
          <a:prstGeom prst="rect">
            <a:avLst/>
          </a:prstGeom>
          <a:noFill/>
          <a:ln/>
        </p:spPr>
        <p:txBody>
          <a:bodyPr wrap="non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Gender: Differences in Nutrient Requirements</a:t>
            </a:r>
            <a:endParaRPr lang="en-US" sz="4450" dirty="0"/>
          </a:p>
        </p:txBody>
      </p:sp>
      <p:sp>
        <p:nvSpPr>
          <p:cNvPr id="3" name="Text 1"/>
          <p:cNvSpPr/>
          <p:nvPr/>
        </p:nvSpPr>
        <p:spPr>
          <a:xfrm>
            <a:off x="758309" y="38379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9998FF"/>
                </a:solidFill>
                <a:latin typeface="Barlow Bold" pitchFamily="34" charset="0"/>
                <a:ea typeface="Barlow Bold" pitchFamily="34" charset="-122"/>
                <a:cs typeface="Barlow Bold" pitchFamily="34" charset="-120"/>
              </a:rPr>
              <a:t>Women</a:t>
            </a:r>
            <a:endParaRPr lang="en-US" sz="2200" dirty="0"/>
          </a:p>
        </p:txBody>
      </p:sp>
      <p:sp>
        <p:nvSpPr>
          <p:cNvPr id="4" name="Text 2"/>
          <p:cNvSpPr/>
          <p:nvPr/>
        </p:nvSpPr>
        <p:spPr>
          <a:xfrm>
            <a:off x="758309" y="4410789"/>
            <a:ext cx="6292572" cy="104013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Higher iron needs due to menstruation and pregnancy, increased calcium requirements for bone health, and specific nutrient needs during different life stages.</a:t>
            </a:r>
            <a:endParaRPr lang="en-US" sz="1700" dirty="0"/>
          </a:p>
        </p:txBody>
      </p:sp>
      <p:sp>
        <p:nvSpPr>
          <p:cNvPr id="5" name="Text 3"/>
          <p:cNvSpPr/>
          <p:nvPr/>
        </p:nvSpPr>
        <p:spPr>
          <a:xfrm>
            <a:off x="7587139" y="38379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9998FF"/>
                </a:solidFill>
                <a:latin typeface="Barlow Bold" pitchFamily="34" charset="0"/>
                <a:ea typeface="Barlow Bold" pitchFamily="34" charset="-122"/>
                <a:cs typeface="Barlow Bold" pitchFamily="34" charset="-120"/>
              </a:rPr>
              <a:t>Men</a:t>
            </a:r>
            <a:endParaRPr lang="en-US" sz="2200" dirty="0"/>
          </a:p>
        </p:txBody>
      </p:sp>
      <p:sp>
        <p:nvSpPr>
          <p:cNvPr id="6" name="Text 4"/>
          <p:cNvSpPr/>
          <p:nvPr/>
        </p:nvSpPr>
        <p:spPr>
          <a:xfrm>
            <a:off x="7587139" y="4410789"/>
            <a:ext cx="6292572" cy="104013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Generally higher energy needs due to greater muscle mass, specific nutrient needs for testosterone production, and overall health considerations.</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70748" y="2466499"/>
            <a:ext cx="4944904" cy="3296603"/>
          </a:xfrm>
          <a:prstGeom prst="rect">
            <a:avLst/>
          </a:prstGeom>
        </p:spPr>
      </p:pic>
      <p:sp>
        <p:nvSpPr>
          <p:cNvPr id="4" name="Text 0"/>
          <p:cNvSpPr/>
          <p:nvPr/>
        </p:nvSpPr>
        <p:spPr>
          <a:xfrm>
            <a:off x="6244709" y="1009888"/>
            <a:ext cx="7627382" cy="1425416"/>
          </a:xfrm>
          <a:prstGeom prst="rect">
            <a:avLst/>
          </a:prstGeom>
          <a:noFill/>
          <a:ln/>
        </p:spPr>
        <p:txBody>
          <a:bodyPr wrap="squar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Physical Activity: Impact on Nutrient Needs</a:t>
            </a:r>
            <a:endParaRPr lang="en-US" sz="4450" dirty="0"/>
          </a:p>
        </p:txBody>
      </p:sp>
      <p:sp>
        <p:nvSpPr>
          <p:cNvPr id="5" name="Shape 1"/>
          <p:cNvSpPr/>
          <p:nvPr/>
        </p:nvSpPr>
        <p:spPr>
          <a:xfrm>
            <a:off x="6244709" y="3003947"/>
            <a:ext cx="487442" cy="487442"/>
          </a:xfrm>
          <a:prstGeom prst="roundRect">
            <a:avLst>
              <a:gd name="adj" fmla="val 40004"/>
            </a:avLst>
          </a:prstGeom>
          <a:solidFill>
            <a:srgbClr val="282C32"/>
          </a:solidFill>
          <a:ln/>
          <a:effectLst>
            <a:outerShdw blurRad="53340" dist="26670" dir="13500000" algn="bl" rotWithShape="0">
              <a:srgbClr val="FFFFFF">
                <a:alpha val="10000"/>
              </a:srgbClr>
            </a:outerShdw>
          </a:effectLst>
        </p:spPr>
      </p:sp>
      <p:sp>
        <p:nvSpPr>
          <p:cNvPr id="6" name="Text 2"/>
          <p:cNvSpPr/>
          <p:nvPr/>
        </p:nvSpPr>
        <p:spPr>
          <a:xfrm>
            <a:off x="6427827" y="3076575"/>
            <a:ext cx="121087" cy="342067"/>
          </a:xfrm>
          <a:prstGeom prst="rect">
            <a:avLst/>
          </a:prstGeom>
          <a:noFill/>
          <a:ln/>
        </p:spPr>
        <p:txBody>
          <a:bodyPr wrap="none" lIns="0" tIns="0" rIns="0" bIns="0" rtlCol="0" anchor="t"/>
          <a:lstStyle/>
          <a:p>
            <a:pPr marL="0" indent="0" algn="ctr">
              <a:lnSpc>
                <a:spcPts val="2650"/>
              </a:lnSpc>
              <a:buNone/>
            </a:pPr>
            <a:r>
              <a:rPr lang="en-US" sz="2650" b="1" dirty="0">
                <a:solidFill>
                  <a:srgbClr val="EEEFF5"/>
                </a:solidFill>
                <a:latin typeface="Barlow Bold" pitchFamily="34" charset="0"/>
                <a:ea typeface="Barlow Bold" pitchFamily="34" charset="-122"/>
                <a:cs typeface="Barlow Bold" pitchFamily="34" charset="-120"/>
              </a:rPr>
              <a:t>1</a:t>
            </a:r>
            <a:endParaRPr lang="en-US" sz="2650" dirty="0"/>
          </a:p>
        </p:txBody>
      </p:sp>
      <p:sp>
        <p:nvSpPr>
          <p:cNvPr id="7" name="Text 3"/>
          <p:cNvSpPr/>
          <p:nvPr/>
        </p:nvSpPr>
        <p:spPr>
          <a:xfrm>
            <a:off x="6948726" y="3003947"/>
            <a:ext cx="3001447" cy="712470"/>
          </a:xfrm>
          <a:prstGeom prst="rect">
            <a:avLst/>
          </a:prstGeom>
          <a:noFill/>
          <a:ln/>
        </p:spPr>
        <p:txBody>
          <a:bodyPr wrap="squar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Increased Energy Needs</a:t>
            </a:r>
            <a:endParaRPr lang="en-US" sz="2200" dirty="0"/>
          </a:p>
        </p:txBody>
      </p:sp>
      <p:sp>
        <p:nvSpPr>
          <p:cNvPr id="8" name="Text 4"/>
          <p:cNvSpPr/>
          <p:nvPr/>
        </p:nvSpPr>
        <p:spPr>
          <a:xfrm>
            <a:off x="6948726" y="3846314"/>
            <a:ext cx="3001447" cy="173355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Physical activity burns calories, requiring higher energy intake to fuel exercise and support muscle recovery.</a:t>
            </a:r>
            <a:endParaRPr lang="en-US" sz="1700" dirty="0"/>
          </a:p>
        </p:txBody>
      </p:sp>
      <p:sp>
        <p:nvSpPr>
          <p:cNvPr id="9" name="Shape 5"/>
          <p:cNvSpPr/>
          <p:nvPr/>
        </p:nvSpPr>
        <p:spPr>
          <a:xfrm>
            <a:off x="10166747" y="3003947"/>
            <a:ext cx="487442" cy="487442"/>
          </a:xfrm>
          <a:prstGeom prst="roundRect">
            <a:avLst>
              <a:gd name="adj" fmla="val 40004"/>
            </a:avLst>
          </a:prstGeom>
          <a:solidFill>
            <a:srgbClr val="282C32"/>
          </a:solidFill>
          <a:ln/>
          <a:effectLst>
            <a:outerShdw blurRad="53340" dist="26670" dir="13500000" algn="bl" rotWithShape="0">
              <a:srgbClr val="FFFFFF">
                <a:alpha val="10000"/>
              </a:srgbClr>
            </a:outerShdw>
          </a:effectLst>
        </p:spPr>
      </p:sp>
      <p:sp>
        <p:nvSpPr>
          <p:cNvPr id="10" name="Text 6"/>
          <p:cNvSpPr/>
          <p:nvPr/>
        </p:nvSpPr>
        <p:spPr>
          <a:xfrm>
            <a:off x="10314623" y="3076575"/>
            <a:ext cx="191572" cy="342067"/>
          </a:xfrm>
          <a:prstGeom prst="rect">
            <a:avLst/>
          </a:prstGeom>
          <a:noFill/>
          <a:ln/>
        </p:spPr>
        <p:txBody>
          <a:bodyPr wrap="none" lIns="0" tIns="0" rIns="0" bIns="0" rtlCol="0" anchor="t"/>
          <a:lstStyle/>
          <a:p>
            <a:pPr marL="0" indent="0" algn="ctr">
              <a:lnSpc>
                <a:spcPts val="2650"/>
              </a:lnSpc>
              <a:buNone/>
            </a:pPr>
            <a:r>
              <a:rPr lang="en-US" sz="2650" b="1" dirty="0">
                <a:solidFill>
                  <a:srgbClr val="EEEFF5"/>
                </a:solidFill>
                <a:latin typeface="Barlow Bold" pitchFamily="34" charset="0"/>
                <a:ea typeface="Barlow Bold" pitchFamily="34" charset="-122"/>
                <a:cs typeface="Barlow Bold" pitchFamily="34" charset="-120"/>
              </a:rPr>
              <a:t>2</a:t>
            </a:r>
            <a:endParaRPr lang="en-US" sz="2650" dirty="0"/>
          </a:p>
        </p:txBody>
      </p:sp>
      <p:sp>
        <p:nvSpPr>
          <p:cNvPr id="11" name="Text 7"/>
          <p:cNvSpPr/>
          <p:nvPr/>
        </p:nvSpPr>
        <p:spPr>
          <a:xfrm>
            <a:off x="10870763" y="3003947"/>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Essential Nutrients</a:t>
            </a:r>
            <a:endParaRPr lang="en-US" sz="2200" dirty="0"/>
          </a:p>
        </p:txBody>
      </p:sp>
      <p:sp>
        <p:nvSpPr>
          <p:cNvPr id="12" name="Text 8"/>
          <p:cNvSpPr/>
          <p:nvPr/>
        </p:nvSpPr>
        <p:spPr>
          <a:xfrm>
            <a:off x="10870763" y="3490079"/>
            <a:ext cx="3001447" cy="173355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Increased needs for protein to build and repair muscle tissue, carbohydrates for energy, and electrolytes for fluid balance.</a:t>
            </a:r>
            <a:endParaRPr lang="en-US" sz="1700" dirty="0"/>
          </a:p>
        </p:txBody>
      </p:sp>
      <p:sp>
        <p:nvSpPr>
          <p:cNvPr id="13" name="Shape 9"/>
          <p:cNvSpPr/>
          <p:nvPr/>
        </p:nvSpPr>
        <p:spPr>
          <a:xfrm>
            <a:off x="6244709" y="6040160"/>
            <a:ext cx="487442" cy="487442"/>
          </a:xfrm>
          <a:prstGeom prst="roundRect">
            <a:avLst>
              <a:gd name="adj" fmla="val 40004"/>
            </a:avLst>
          </a:prstGeom>
          <a:solidFill>
            <a:srgbClr val="282C32"/>
          </a:solidFill>
          <a:ln/>
          <a:effectLst>
            <a:outerShdw blurRad="53340" dist="26670" dir="13500000" algn="bl" rotWithShape="0">
              <a:srgbClr val="FFFFFF">
                <a:alpha val="10000"/>
              </a:srgbClr>
            </a:outerShdw>
          </a:effectLst>
        </p:spPr>
      </p:sp>
      <p:sp>
        <p:nvSpPr>
          <p:cNvPr id="14" name="Text 10"/>
          <p:cNvSpPr/>
          <p:nvPr/>
        </p:nvSpPr>
        <p:spPr>
          <a:xfrm>
            <a:off x="6396037" y="6112788"/>
            <a:ext cx="184666" cy="342067"/>
          </a:xfrm>
          <a:prstGeom prst="rect">
            <a:avLst/>
          </a:prstGeom>
          <a:noFill/>
          <a:ln/>
        </p:spPr>
        <p:txBody>
          <a:bodyPr wrap="none" lIns="0" tIns="0" rIns="0" bIns="0" rtlCol="0" anchor="t"/>
          <a:lstStyle/>
          <a:p>
            <a:pPr marL="0" indent="0" algn="ctr">
              <a:lnSpc>
                <a:spcPts val="2650"/>
              </a:lnSpc>
              <a:buNone/>
            </a:pPr>
            <a:r>
              <a:rPr lang="en-US" sz="2650" b="1" dirty="0">
                <a:solidFill>
                  <a:srgbClr val="EEEFF5"/>
                </a:solidFill>
                <a:latin typeface="Barlow Bold" pitchFamily="34" charset="0"/>
                <a:ea typeface="Barlow Bold" pitchFamily="34" charset="-122"/>
                <a:cs typeface="Barlow Bold" pitchFamily="34" charset="-120"/>
              </a:rPr>
              <a:t>3</a:t>
            </a:r>
            <a:endParaRPr lang="en-US" sz="2650" dirty="0"/>
          </a:p>
        </p:txBody>
      </p:sp>
      <p:sp>
        <p:nvSpPr>
          <p:cNvPr id="15" name="Text 11"/>
          <p:cNvSpPr/>
          <p:nvPr/>
        </p:nvSpPr>
        <p:spPr>
          <a:xfrm>
            <a:off x="6948726" y="604016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Hydration</a:t>
            </a:r>
            <a:endParaRPr lang="en-US" sz="2200" dirty="0"/>
          </a:p>
        </p:txBody>
      </p:sp>
      <p:sp>
        <p:nvSpPr>
          <p:cNvPr id="16" name="Text 12"/>
          <p:cNvSpPr/>
          <p:nvPr/>
        </p:nvSpPr>
        <p:spPr>
          <a:xfrm>
            <a:off x="6948726" y="6526292"/>
            <a:ext cx="6923365" cy="69342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Adequate fluid intake is crucial for maintaining performance and preventing dehydration during physical activity.</a:t>
            </a:r>
            <a:endParaRPr lang="en-US" sz="1700" dirty="0"/>
          </a:p>
        </p:txBody>
      </p:sp>
      <p:sp>
        <p:nvSpPr>
          <p:cNvPr id="17" name="Rectangle 16"/>
          <p:cNvSpPr/>
          <p:nvPr/>
        </p:nvSpPr>
        <p:spPr>
          <a:xfrm>
            <a:off x="12987867" y="7789333"/>
            <a:ext cx="1473200" cy="270934"/>
          </a:xfrm>
          <a:prstGeom prst="rect">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67214" y="445651"/>
            <a:ext cx="7631906" cy="533162"/>
          </a:xfrm>
          <a:prstGeom prst="rect">
            <a:avLst/>
          </a:prstGeom>
          <a:noFill/>
          <a:ln/>
        </p:spPr>
        <p:txBody>
          <a:bodyPr wrap="none" lIns="0" tIns="0" rIns="0" bIns="0" rtlCol="0" anchor="t"/>
          <a:lstStyle/>
          <a:p>
            <a:pPr marL="0" indent="0">
              <a:lnSpc>
                <a:spcPts val="4150"/>
              </a:lnSpc>
              <a:buNone/>
            </a:pPr>
            <a:r>
              <a:rPr lang="en-US" sz="3350" b="1" dirty="0">
                <a:solidFill>
                  <a:srgbClr val="9998FF"/>
                </a:solidFill>
                <a:latin typeface="Barlow Bold" pitchFamily="34" charset="0"/>
                <a:ea typeface="Barlow Bold" pitchFamily="34" charset="-122"/>
                <a:cs typeface="Barlow Bold" pitchFamily="34" charset="-120"/>
              </a:rPr>
              <a:t>Pregnancy: Increased Nutrient Demands</a:t>
            </a:r>
            <a:endParaRPr lang="en-US" sz="3350" dirty="0"/>
          </a:p>
        </p:txBody>
      </p:sp>
      <p:pic>
        <p:nvPicPr>
          <p:cNvPr id="3" name="Image 0" descr="preencoded.png"/>
          <p:cNvPicPr>
            <a:picLocks noChangeAspect="1"/>
          </p:cNvPicPr>
          <p:nvPr/>
        </p:nvPicPr>
        <p:blipFill>
          <a:blip r:embed="rId3"/>
          <a:stretch>
            <a:fillRect/>
          </a:stretch>
        </p:blipFill>
        <p:spPr>
          <a:xfrm>
            <a:off x="567214" y="1302901"/>
            <a:ext cx="810339" cy="1296710"/>
          </a:xfrm>
          <a:prstGeom prst="rect">
            <a:avLst/>
          </a:prstGeom>
        </p:spPr>
      </p:pic>
      <p:sp>
        <p:nvSpPr>
          <p:cNvPr id="4" name="Text 1"/>
          <p:cNvSpPr/>
          <p:nvPr/>
        </p:nvSpPr>
        <p:spPr>
          <a:xfrm>
            <a:off x="1620679" y="1464945"/>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Energy</a:t>
            </a:r>
            <a:endParaRPr lang="en-US" sz="1650" dirty="0"/>
          </a:p>
        </p:txBody>
      </p:sp>
      <p:sp>
        <p:nvSpPr>
          <p:cNvPr id="5" name="Text 2"/>
          <p:cNvSpPr/>
          <p:nvPr/>
        </p:nvSpPr>
        <p:spPr>
          <a:xfrm>
            <a:off x="1620679" y="1828562"/>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Increased energy needs to support fetal growth and development, as well as physiological changes in the mother.</a:t>
            </a:r>
            <a:endParaRPr lang="en-US" sz="1250" dirty="0"/>
          </a:p>
        </p:txBody>
      </p:sp>
      <p:pic>
        <p:nvPicPr>
          <p:cNvPr id="6" name="Image 1" descr="preencoded.png"/>
          <p:cNvPicPr>
            <a:picLocks noChangeAspect="1"/>
          </p:cNvPicPr>
          <p:nvPr/>
        </p:nvPicPr>
        <p:blipFill>
          <a:blip r:embed="rId4"/>
          <a:stretch>
            <a:fillRect/>
          </a:stretch>
        </p:blipFill>
        <p:spPr>
          <a:xfrm>
            <a:off x="567214" y="2599611"/>
            <a:ext cx="810339" cy="1296710"/>
          </a:xfrm>
          <a:prstGeom prst="rect">
            <a:avLst/>
          </a:prstGeom>
        </p:spPr>
      </p:pic>
      <p:sp>
        <p:nvSpPr>
          <p:cNvPr id="7" name="Text 3"/>
          <p:cNvSpPr/>
          <p:nvPr/>
        </p:nvSpPr>
        <p:spPr>
          <a:xfrm>
            <a:off x="1620679" y="2761655"/>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Protein</a:t>
            </a:r>
            <a:endParaRPr lang="en-US" sz="1650" dirty="0"/>
          </a:p>
        </p:txBody>
      </p:sp>
      <p:sp>
        <p:nvSpPr>
          <p:cNvPr id="8" name="Text 4"/>
          <p:cNvSpPr/>
          <p:nvPr/>
        </p:nvSpPr>
        <p:spPr>
          <a:xfrm>
            <a:off x="1620679" y="3125272"/>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Essential for fetal growth and development, placenta formation, and increased blood volume.</a:t>
            </a:r>
            <a:endParaRPr lang="en-US" sz="1250" dirty="0"/>
          </a:p>
        </p:txBody>
      </p:sp>
      <p:pic>
        <p:nvPicPr>
          <p:cNvPr id="9" name="Image 2" descr="preencoded.png"/>
          <p:cNvPicPr>
            <a:picLocks noChangeAspect="1"/>
          </p:cNvPicPr>
          <p:nvPr/>
        </p:nvPicPr>
        <p:blipFill>
          <a:blip r:embed="rId5"/>
          <a:stretch>
            <a:fillRect/>
          </a:stretch>
        </p:blipFill>
        <p:spPr>
          <a:xfrm>
            <a:off x="567214" y="3896320"/>
            <a:ext cx="810339" cy="1296710"/>
          </a:xfrm>
          <a:prstGeom prst="rect">
            <a:avLst/>
          </a:prstGeom>
        </p:spPr>
      </p:pic>
      <p:sp>
        <p:nvSpPr>
          <p:cNvPr id="10" name="Text 5"/>
          <p:cNvSpPr/>
          <p:nvPr/>
        </p:nvSpPr>
        <p:spPr>
          <a:xfrm>
            <a:off x="1620679" y="4058364"/>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Iron</a:t>
            </a:r>
            <a:endParaRPr lang="en-US" sz="1650" dirty="0"/>
          </a:p>
        </p:txBody>
      </p:sp>
      <p:sp>
        <p:nvSpPr>
          <p:cNvPr id="11" name="Text 6"/>
          <p:cNvSpPr/>
          <p:nvPr/>
        </p:nvSpPr>
        <p:spPr>
          <a:xfrm>
            <a:off x="1620679" y="4421981"/>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Increased iron needs to support increased blood volume and fetal growth, preventing iron deficiency anemia.</a:t>
            </a:r>
            <a:endParaRPr lang="en-US" sz="1250" dirty="0"/>
          </a:p>
        </p:txBody>
      </p:sp>
      <p:pic>
        <p:nvPicPr>
          <p:cNvPr id="12" name="Image 3" descr="preencoded.png"/>
          <p:cNvPicPr>
            <a:picLocks noChangeAspect="1"/>
          </p:cNvPicPr>
          <p:nvPr/>
        </p:nvPicPr>
        <p:blipFill>
          <a:blip r:embed="rId6"/>
          <a:stretch>
            <a:fillRect/>
          </a:stretch>
        </p:blipFill>
        <p:spPr>
          <a:xfrm>
            <a:off x="567214" y="5193030"/>
            <a:ext cx="810339" cy="1296710"/>
          </a:xfrm>
          <a:prstGeom prst="rect">
            <a:avLst/>
          </a:prstGeom>
        </p:spPr>
      </p:pic>
      <p:sp>
        <p:nvSpPr>
          <p:cNvPr id="13" name="Text 7"/>
          <p:cNvSpPr/>
          <p:nvPr/>
        </p:nvSpPr>
        <p:spPr>
          <a:xfrm>
            <a:off x="1620679" y="5355074"/>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Calcium</a:t>
            </a:r>
            <a:endParaRPr lang="en-US" sz="1650" dirty="0"/>
          </a:p>
        </p:txBody>
      </p:sp>
      <p:sp>
        <p:nvSpPr>
          <p:cNvPr id="14" name="Text 8"/>
          <p:cNvSpPr/>
          <p:nvPr/>
        </p:nvSpPr>
        <p:spPr>
          <a:xfrm>
            <a:off x="1620679" y="5718691"/>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Essential for fetal bone development and maintaining maternal bone health during pregnancy.</a:t>
            </a:r>
            <a:endParaRPr lang="en-US" sz="1250" dirty="0"/>
          </a:p>
        </p:txBody>
      </p:sp>
      <p:pic>
        <p:nvPicPr>
          <p:cNvPr id="15" name="Image 4" descr="preencoded.png"/>
          <p:cNvPicPr>
            <a:picLocks noChangeAspect="1"/>
          </p:cNvPicPr>
          <p:nvPr/>
        </p:nvPicPr>
        <p:blipFill>
          <a:blip r:embed="rId7"/>
          <a:stretch>
            <a:fillRect/>
          </a:stretch>
        </p:blipFill>
        <p:spPr>
          <a:xfrm>
            <a:off x="567214" y="6489740"/>
            <a:ext cx="810339" cy="1296710"/>
          </a:xfrm>
          <a:prstGeom prst="rect">
            <a:avLst/>
          </a:prstGeom>
        </p:spPr>
      </p:pic>
      <p:sp>
        <p:nvSpPr>
          <p:cNvPr id="16" name="Text 9"/>
          <p:cNvSpPr/>
          <p:nvPr/>
        </p:nvSpPr>
        <p:spPr>
          <a:xfrm>
            <a:off x="1620679" y="6651784"/>
            <a:ext cx="2132767" cy="266462"/>
          </a:xfrm>
          <a:prstGeom prst="rect">
            <a:avLst/>
          </a:prstGeom>
          <a:noFill/>
          <a:ln/>
        </p:spPr>
        <p:txBody>
          <a:bodyPr wrap="none" lIns="0" tIns="0" rIns="0" bIns="0" rtlCol="0" anchor="t"/>
          <a:lstStyle/>
          <a:p>
            <a:pPr marL="0" indent="0" algn="l">
              <a:lnSpc>
                <a:spcPts val="2050"/>
              </a:lnSpc>
              <a:buNone/>
            </a:pPr>
            <a:r>
              <a:rPr lang="en-US" sz="1650" b="1" dirty="0">
                <a:solidFill>
                  <a:srgbClr val="EEEFF5"/>
                </a:solidFill>
                <a:latin typeface="Barlow Bold" pitchFamily="34" charset="0"/>
                <a:ea typeface="Barlow Bold" pitchFamily="34" charset="-122"/>
                <a:cs typeface="Barlow Bold" pitchFamily="34" charset="-120"/>
              </a:rPr>
              <a:t>Folic Acid</a:t>
            </a:r>
            <a:endParaRPr lang="en-US" sz="1650" dirty="0"/>
          </a:p>
        </p:txBody>
      </p:sp>
      <p:sp>
        <p:nvSpPr>
          <p:cNvPr id="17" name="Text 10"/>
          <p:cNvSpPr/>
          <p:nvPr/>
        </p:nvSpPr>
        <p:spPr>
          <a:xfrm>
            <a:off x="1620679" y="7015401"/>
            <a:ext cx="12442508" cy="259199"/>
          </a:xfrm>
          <a:prstGeom prst="rect">
            <a:avLst/>
          </a:prstGeom>
          <a:noFill/>
          <a:ln/>
        </p:spPr>
        <p:txBody>
          <a:bodyPr wrap="none" lIns="0" tIns="0" rIns="0" bIns="0" rtlCol="0" anchor="t"/>
          <a:lstStyle/>
          <a:p>
            <a:pPr marL="0" indent="0" algn="l">
              <a:lnSpc>
                <a:spcPts val="2000"/>
              </a:lnSpc>
              <a:buNone/>
            </a:pPr>
            <a:r>
              <a:rPr lang="en-US" sz="1250" dirty="0">
                <a:solidFill>
                  <a:srgbClr val="EEEFF5"/>
                </a:solidFill>
                <a:latin typeface="Montserrat" pitchFamily="34" charset="0"/>
                <a:ea typeface="Montserrat" pitchFamily="34" charset="-122"/>
                <a:cs typeface="Montserrat" pitchFamily="34" charset="-120"/>
              </a:rPr>
              <a:t>Crucial for neural tube development in the fetus, preventing birth defects.</a:t>
            </a:r>
            <a:endParaRPr lang="en-US" sz="1250" dirty="0"/>
          </a:p>
        </p:txBody>
      </p:sp>
      <p:sp>
        <p:nvSpPr>
          <p:cNvPr id="18" name="Rectangle 17"/>
          <p:cNvSpPr/>
          <p:nvPr/>
        </p:nvSpPr>
        <p:spPr>
          <a:xfrm>
            <a:off x="12987867" y="7789333"/>
            <a:ext cx="1473200" cy="270934"/>
          </a:xfrm>
          <a:prstGeom prst="rect">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9228" y="1060728"/>
            <a:ext cx="7698343" cy="1358741"/>
          </a:xfrm>
          <a:prstGeom prst="rect">
            <a:avLst/>
          </a:prstGeom>
          <a:noFill/>
          <a:ln/>
        </p:spPr>
        <p:txBody>
          <a:bodyPr wrap="square" lIns="0" tIns="0" rIns="0" bIns="0" rtlCol="0" anchor="t"/>
          <a:lstStyle/>
          <a:p>
            <a:pPr marL="0" indent="0">
              <a:lnSpc>
                <a:spcPts val="5300"/>
              </a:lnSpc>
              <a:buNone/>
            </a:pPr>
            <a:r>
              <a:rPr lang="en-US" sz="4250" b="1" dirty="0">
                <a:solidFill>
                  <a:srgbClr val="9998FF"/>
                </a:solidFill>
                <a:latin typeface="Barlow Bold" pitchFamily="34" charset="0"/>
                <a:ea typeface="Barlow Bold" pitchFamily="34" charset="-122"/>
                <a:cs typeface="Barlow Bold" pitchFamily="34" charset="-120"/>
              </a:rPr>
              <a:t>Dietary Guidelines for Healthy Eating</a:t>
            </a:r>
            <a:endParaRPr lang="en-US" sz="4250" dirty="0"/>
          </a:p>
        </p:txBody>
      </p:sp>
      <p:sp>
        <p:nvSpPr>
          <p:cNvPr id="4" name="Shape 1"/>
          <p:cNvSpPr/>
          <p:nvPr/>
        </p:nvSpPr>
        <p:spPr>
          <a:xfrm>
            <a:off x="6209228" y="2729151"/>
            <a:ext cx="7698343" cy="4439603"/>
          </a:xfrm>
          <a:prstGeom prst="roundRect">
            <a:avLst>
              <a:gd name="adj" fmla="val 4187"/>
            </a:avLst>
          </a:prstGeom>
          <a:noFill/>
          <a:ln w="7620">
            <a:solidFill>
              <a:srgbClr val="FFFFFF">
                <a:alpha val="24000"/>
              </a:srgbClr>
            </a:solidFill>
            <a:prstDash val="solid"/>
          </a:ln>
        </p:spPr>
      </p:sp>
      <p:sp>
        <p:nvSpPr>
          <p:cNvPr id="5" name="Shape 2"/>
          <p:cNvSpPr/>
          <p:nvPr/>
        </p:nvSpPr>
        <p:spPr>
          <a:xfrm>
            <a:off x="6216848" y="2736771"/>
            <a:ext cx="7683103" cy="1254442"/>
          </a:xfrm>
          <a:prstGeom prst="rect">
            <a:avLst/>
          </a:prstGeom>
          <a:solidFill>
            <a:srgbClr val="FFFFFF">
              <a:alpha val="4000"/>
            </a:srgbClr>
          </a:solidFill>
          <a:ln/>
        </p:spPr>
      </p:sp>
      <p:sp>
        <p:nvSpPr>
          <p:cNvPr id="6" name="Text 3"/>
          <p:cNvSpPr/>
          <p:nvPr/>
        </p:nvSpPr>
        <p:spPr>
          <a:xfrm>
            <a:off x="6423303" y="2868216"/>
            <a:ext cx="2717363" cy="339566"/>
          </a:xfrm>
          <a:prstGeom prst="rect">
            <a:avLst/>
          </a:prstGeom>
          <a:noFill/>
          <a:ln/>
        </p:spPr>
        <p:txBody>
          <a:bodyPr wrap="none" lIns="0" tIns="0" rIns="0" bIns="0" rtlCol="0" anchor="t"/>
          <a:lstStyle/>
          <a:p>
            <a:pPr marL="0" indent="0">
              <a:lnSpc>
                <a:spcPts val="2650"/>
              </a:lnSpc>
              <a:buNone/>
            </a:pPr>
            <a:r>
              <a:rPr lang="en-US" sz="2100" b="1" dirty="0">
                <a:solidFill>
                  <a:srgbClr val="9998FF"/>
                </a:solidFill>
                <a:latin typeface="Barlow Bold" pitchFamily="34" charset="0"/>
                <a:ea typeface="Barlow Bold" pitchFamily="34" charset="-122"/>
                <a:cs typeface="Barlow Bold" pitchFamily="34" charset="-120"/>
              </a:rPr>
              <a:t>Variety</a:t>
            </a:r>
            <a:endParaRPr lang="en-US" sz="2100" dirty="0"/>
          </a:p>
        </p:txBody>
      </p:sp>
      <p:sp>
        <p:nvSpPr>
          <p:cNvPr id="7" name="Text 4"/>
          <p:cNvSpPr/>
          <p:nvPr/>
        </p:nvSpPr>
        <p:spPr>
          <a:xfrm>
            <a:off x="10268664" y="2868216"/>
            <a:ext cx="3424833" cy="991553"/>
          </a:xfrm>
          <a:prstGeom prst="rect">
            <a:avLst/>
          </a:prstGeom>
          <a:noFill/>
          <a:ln/>
        </p:spPr>
        <p:txBody>
          <a:bodyPr wrap="square" lIns="0" tIns="0" rIns="0" bIns="0" rtlCol="0" anchor="t"/>
          <a:lstStyle/>
          <a:p>
            <a:pPr marL="0" indent="0">
              <a:lnSpc>
                <a:spcPts val="2600"/>
              </a:lnSpc>
              <a:buNone/>
            </a:pPr>
            <a:r>
              <a:rPr lang="en-US" sz="1600" dirty="0">
                <a:solidFill>
                  <a:srgbClr val="EEEFF5"/>
                </a:solidFill>
                <a:latin typeface="Montserrat" pitchFamily="34" charset="0"/>
                <a:ea typeface="Montserrat" pitchFamily="34" charset="-122"/>
                <a:cs typeface="Montserrat" pitchFamily="34" charset="-120"/>
              </a:rPr>
              <a:t>Consume a wide range of fruits, vegetables, whole grains, lean proteins, and healthy fats.</a:t>
            </a:r>
            <a:endParaRPr lang="en-US" sz="1600" dirty="0"/>
          </a:p>
        </p:txBody>
      </p:sp>
      <p:sp>
        <p:nvSpPr>
          <p:cNvPr id="8" name="Shape 5"/>
          <p:cNvSpPr/>
          <p:nvPr/>
        </p:nvSpPr>
        <p:spPr>
          <a:xfrm>
            <a:off x="6216848" y="3991213"/>
            <a:ext cx="7683103" cy="1915478"/>
          </a:xfrm>
          <a:prstGeom prst="rect">
            <a:avLst/>
          </a:prstGeom>
          <a:solidFill>
            <a:srgbClr val="000000">
              <a:alpha val="4000"/>
            </a:srgbClr>
          </a:solidFill>
          <a:ln/>
        </p:spPr>
      </p:sp>
      <p:sp>
        <p:nvSpPr>
          <p:cNvPr id="9" name="Text 6"/>
          <p:cNvSpPr/>
          <p:nvPr/>
        </p:nvSpPr>
        <p:spPr>
          <a:xfrm>
            <a:off x="6423303" y="4122658"/>
            <a:ext cx="2717363" cy="339566"/>
          </a:xfrm>
          <a:prstGeom prst="rect">
            <a:avLst/>
          </a:prstGeom>
          <a:noFill/>
          <a:ln/>
        </p:spPr>
        <p:txBody>
          <a:bodyPr wrap="none" lIns="0" tIns="0" rIns="0" bIns="0" rtlCol="0" anchor="t"/>
          <a:lstStyle/>
          <a:p>
            <a:pPr marL="0" indent="0">
              <a:lnSpc>
                <a:spcPts val="2650"/>
              </a:lnSpc>
              <a:buNone/>
            </a:pPr>
            <a:r>
              <a:rPr lang="en-US" sz="2100" b="1" dirty="0">
                <a:solidFill>
                  <a:srgbClr val="9998FF"/>
                </a:solidFill>
                <a:latin typeface="Barlow Bold" pitchFamily="34" charset="0"/>
                <a:ea typeface="Barlow Bold" pitchFamily="34" charset="-122"/>
                <a:cs typeface="Barlow Bold" pitchFamily="34" charset="-120"/>
              </a:rPr>
              <a:t>Balance</a:t>
            </a:r>
            <a:endParaRPr lang="en-US" sz="2100" dirty="0"/>
          </a:p>
        </p:txBody>
      </p:sp>
      <p:sp>
        <p:nvSpPr>
          <p:cNvPr id="10" name="Text 7"/>
          <p:cNvSpPr/>
          <p:nvPr/>
        </p:nvSpPr>
        <p:spPr>
          <a:xfrm>
            <a:off x="10268664" y="4122658"/>
            <a:ext cx="3424833" cy="1652588"/>
          </a:xfrm>
          <a:prstGeom prst="rect">
            <a:avLst/>
          </a:prstGeom>
          <a:noFill/>
          <a:ln/>
        </p:spPr>
        <p:txBody>
          <a:bodyPr wrap="square" lIns="0" tIns="0" rIns="0" bIns="0" rtlCol="0" anchor="t"/>
          <a:lstStyle/>
          <a:p>
            <a:pPr marL="0" indent="0">
              <a:lnSpc>
                <a:spcPts val="2600"/>
              </a:lnSpc>
              <a:buNone/>
            </a:pPr>
            <a:r>
              <a:rPr lang="en-US" sz="1600" dirty="0">
                <a:solidFill>
                  <a:srgbClr val="EEEFF5"/>
                </a:solidFill>
                <a:latin typeface="Montserrat" pitchFamily="34" charset="0"/>
                <a:ea typeface="Montserrat" pitchFamily="34" charset="-122"/>
                <a:cs typeface="Montserrat" pitchFamily="34" charset="-120"/>
              </a:rPr>
              <a:t>Choose a balanced combination of macronutrients (carbohydrates, proteins, and fats) to meet energy needs and support optimal health.</a:t>
            </a:r>
            <a:endParaRPr lang="en-US" sz="1600" dirty="0"/>
          </a:p>
        </p:txBody>
      </p:sp>
      <p:sp>
        <p:nvSpPr>
          <p:cNvPr id="11" name="Shape 8"/>
          <p:cNvSpPr/>
          <p:nvPr/>
        </p:nvSpPr>
        <p:spPr>
          <a:xfrm>
            <a:off x="6216848" y="5906691"/>
            <a:ext cx="7683103" cy="1254442"/>
          </a:xfrm>
          <a:prstGeom prst="rect">
            <a:avLst/>
          </a:prstGeom>
          <a:solidFill>
            <a:srgbClr val="FFFFFF">
              <a:alpha val="4000"/>
            </a:srgbClr>
          </a:solidFill>
          <a:ln/>
        </p:spPr>
      </p:sp>
      <p:sp>
        <p:nvSpPr>
          <p:cNvPr id="12" name="Text 9"/>
          <p:cNvSpPr/>
          <p:nvPr/>
        </p:nvSpPr>
        <p:spPr>
          <a:xfrm>
            <a:off x="6423303" y="6038136"/>
            <a:ext cx="2717363" cy="339566"/>
          </a:xfrm>
          <a:prstGeom prst="rect">
            <a:avLst/>
          </a:prstGeom>
          <a:noFill/>
          <a:ln/>
        </p:spPr>
        <p:txBody>
          <a:bodyPr wrap="none" lIns="0" tIns="0" rIns="0" bIns="0" rtlCol="0" anchor="t"/>
          <a:lstStyle/>
          <a:p>
            <a:pPr marL="0" indent="0">
              <a:lnSpc>
                <a:spcPts val="2650"/>
              </a:lnSpc>
              <a:buNone/>
            </a:pPr>
            <a:r>
              <a:rPr lang="en-US" sz="2100" b="1" dirty="0">
                <a:solidFill>
                  <a:srgbClr val="9998FF"/>
                </a:solidFill>
                <a:latin typeface="Barlow Bold" pitchFamily="34" charset="0"/>
                <a:ea typeface="Barlow Bold" pitchFamily="34" charset="-122"/>
                <a:cs typeface="Barlow Bold" pitchFamily="34" charset="-120"/>
              </a:rPr>
              <a:t>Moderation</a:t>
            </a:r>
            <a:endParaRPr lang="en-US" sz="2100" dirty="0"/>
          </a:p>
        </p:txBody>
      </p:sp>
      <p:sp>
        <p:nvSpPr>
          <p:cNvPr id="13" name="Text 10"/>
          <p:cNvSpPr/>
          <p:nvPr/>
        </p:nvSpPr>
        <p:spPr>
          <a:xfrm>
            <a:off x="10268664" y="6038136"/>
            <a:ext cx="3424833" cy="991553"/>
          </a:xfrm>
          <a:prstGeom prst="rect">
            <a:avLst/>
          </a:prstGeom>
          <a:noFill/>
          <a:ln/>
        </p:spPr>
        <p:txBody>
          <a:bodyPr wrap="square" lIns="0" tIns="0" rIns="0" bIns="0" rtlCol="0" anchor="t"/>
          <a:lstStyle/>
          <a:p>
            <a:pPr marL="0" indent="0">
              <a:lnSpc>
                <a:spcPts val="2600"/>
              </a:lnSpc>
              <a:buNone/>
            </a:pPr>
            <a:r>
              <a:rPr lang="en-US" sz="1600" dirty="0">
                <a:solidFill>
                  <a:srgbClr val="EEEFF5"/>
                </a:solidFill>
                <a:latin typeface="Montserrat" pitchFamily="34" charset="0"/>
                <a:ea typeface="Montserrat" pitchFamily="34" charset="-122"/>
                <a:cs typeface="Montserrat" pitchFamily="34" charset="-120"/>
              </a:rPr>
              <a:t>Enjoy foods in moderation, limiting processed foods, sugary drinks, and unhealthy fats.</a:t>
            </a:r>
            <a:endParaRPr lang="en-US" sz="1600" dirty="0"/>
          </a:p>
        </p:txBody>
      </p:sp>
      <p:sp>
        <p:nvSpPr>
          <p:cNvPr id="14" name="Rectangle 13"/>
          <p:cNvSpPr/>
          <p:nvPr/>
        </p:nvSpPr>
        <p:spPr>
          <a:xfrm>
            <a:off x="12987867" y="7789333"/>
            <a:ext cx="1473200" cy="270934"/>
          </a:xfrm>
          <a:prstGeom prst="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chemeClr val="bg1">
            <a:alpha val="88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651867"/>
            <a:ext cx="7627382" cy="1425416"/>
          </a:xfrm>
          <a:prstGeom prst="rect">
            <a:avLst/>
          </a:prstGeom>
          <a:noFill/>
          <a:ln/>
        </p:spPr>
        <p:txBody>
          <a:bodyPr wrap="square" lIns="0" tIns="0" rIns="0" bIns="0" rtlCol="0" anchor="t"/>
          <a:lstStyle/>
          <a:p>
            <a:pPr marL="0" indent="0">
              <a:lnSpc>
                <a:spcPts val="5600"/>
              </a:lnSpc>
              <a:buNone/>
            </a:pPr>
            <a:r>
              <a:rPr lang="en-US" sz="4000" b="1" dirty="0">
                <a:solidFill>
                  <a:srgbClr val="9998FF"/>
                </a:solidFill>
                <a:latin typeface="Barlow Bold" pitchFamily="34" charset="0"/>
                <a:ea typeface="Barlow Bold" pitchFamily="34" charset="-122"/>
                <a:cs typeface="Barlow Bold" pitchFamily="34" charset="-120"/>
              </a:rPr>
              <a:t>Macronutrients: Carbohydrates, Proteins, Fats</a:t>
            </a:r>
            <a:endParaRPr lang="en-US" sz="4000" dirty="0"/>
          </a:p>
        </p:txBody>
      </p:sp>
      <p:sp>
        <p:nvSpPr>
          <p:cNvPr id="4" name="Shape 1"/>
          <p:cNvSpPr/>
          <p:nvPr/>
        </p:nvSpPr>
        <p:spPr>
          <a:xfrm>
            <a:off x="6082129" y="2618779"/>
            <a:ext cx="3705463" cy="3346252"/>
          </a:xfrm>
          <a:prstGeom prst="roundRect">
            <a:avLst>
              <a:gd name="adj" fmla="val 5827"/>
            </a:avLst>
          </a:prstGeom>
          <a:solidFill>
            <a:srgbClr val="282C32"/>
          </a:solidFill>
          <a:ln/>
          <a:effectLst>
            <a:outerShdw blurRad="53340" dist="26670" dir="13500000" algn="bl" rotWithShape="0">
              <a:srgbClr val="FFFFFF">
                <a:alpha val="10000"/>
              </a:srgbClr>
            </a:outerShdw>
          </a:effectLst>
        </p:spPr>
      </p:sp>
      <p:sp>
        <p:nvSpPr>
          <p:cNvPr id="5" name="Text 2"/>
          <p:cNvSpPr/>
          <p:nvPr/>
        </p:nvSpPr>
        <p:spPr>
          <a:xfrm>
            <a:off x="6461284" y="26187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Carbohydrates</a:t>
            </a:r>
            <a:endParaRPr lang="en-US" sz="2200" dirty="0"/>
          </a:p>
        </p:txBody>
      </p:sp>
      <p:sp>
        <p:nvSpPr>
          <p:cNvPr id="6" name="Text 3"/>
          <p:cNvSpPr/>
          <p:nvPr/>
        </p:nvSpPr>
        <p:spPr>
          <a:xfrm>
            <a:off x="6461284" y="3104912"/>
            <a:ext cx="3272314" cy="208026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Provide energy for the body, particularly for physical activity and brain function. Choose whole grains, fruits, and vegetables over refined carbohydrates.</a:t>
            </a:r>
            <a:endParaRPr lang="en-US" sz="1700" dirty="0"/>
          </a:p>
        </p:txBody>
      </p:sp>
      <p:sp>
        <p:nvSpPr>
          <p:cNvPr id="7" name="Shape 4"/>
          <p:cNvSpPr/>
          <p:nvPr/>
        </p:nvSpPr>
        <p:spPr>
          <a:xfrm>
            <a:off x="10166747" y="2402205"/>
            <a:ext cx="3705463" cy="3346252"/>
          </a:xfrm>
          <a:prstGeom prst="roundRect">
            <a:avLst>
              <a:gd name="adj" fmla="val 5827"/>
            </a:avLst>
          </a:prstGeom>
          <a:solidFill>
            <a:srgbClr val="282C32"/>
          </a:solidFill>
          <a:ln/>
          <a:effectLst>
            <a:outerShdw blurRad="53340" dist="26670" dir="13500000" algn="bl" rotWithShape="0">
              <a:srgbClr val="FFFFFF">
                <a:alpha val="10000"/>
              </a:srgbClr>
            </a:outerShdw>
          </a:effectLst>
        </p:spPr>
      </p:sp>
      <p:sp>
        <p:nvSpPr>
          <p:cNvPr id="8" name="Text 5"/>
          <p:cNvSpPr/>
          <p:nvPr/>
        </p:nvSpPr>
        <p:spPr>
          <a:xfrm>
            <a:off x="10383322" y="2618780"/>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Proteins</a:t>
            </a:r>
            <a:endParaRPr lang="en-US" sz="2200" dirty="0"/>
          </a:p>
        </p:txBody>
      </p:sp>
      <p:sp>
        <p:nvSpPr>
          <p:cNvPr id="9" name="Text 6"/>
          <p:cNvSpPr/>
          <p:nvPr/>
        </p:nvSpPr>
        <p:spPr>
          <a:xfrm>
            <a:off x="10383322" y="3104912"/>
            <a:ext cx="3272314" cy="242697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Essential for building and repairing tissues, making enzymes and hormones, and supporting immune function. Choose lean protein sources such as fish, poultry, beans, and lentils.</a:t>
            </a:r>
            <a:endParaRPr lang="en-US" sz="1700" dirty="0"/>
          </a:p>
        </p:txBody>
      </p:sp>
      <p:sp>
        <p:nvSpPr>
          <p:cNvPr id="10" name="Shape 7"/>
          <p:cNvSpPr/>
          <p:nvPr/>
        </p:nvSpPr>
        <p:spPr>
          <a:xfrm>
            <a:off x="6244709" y="5965031"/>
            <a:ext cx="7627382" cy="1612702"/>
          </a:xfrm>
          <a:prstGeom prst="roundRect">
            <a:avLst>
              <a:gd name="adj" fmla="val 12091"/>
            </a:avLst>
          </a:prstGeom>
          <a:solidFill>
            <a:srgbClr val="282C32"/>
          </a:solidFill>
          <a:ln/>
          <a:effectLst>
            <a:outerShdw blurRad="53340" dist="26670" dir="13500000" algn="bl" rotWithShape="0">
              <a:srgbClr val="FFFFFF">
                <a:alpha val="10000"/>
              </a:srgbClr>
            </a:outerShdw>
          </a:effectLst>
        </p:spPr>
      </p:sp>
      <p:sp>
        <p:nvSpPr>
          <p:cNvPr id="11" name="Text 8"/>
          <p:cNvSpPr/>
          <p:nvPr/>
        </p:nvSpPr>
        <p:spPr>
          <a:xfrm>
            <a:off x="6461284" y="6181606"/>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EEEFF5"/>
                </a:solidFill>
                <a:latin typeface="Barlow Bold" pitchFamily="34" charset="0"/>
                <a:ea typeface="Barlow Bold" pitchFamily="34" charset="-122"/>
                <a:cs typeface="Barlow Bold" pitchFamily="34" charset="-120"/>
              </a:rPr>
              <a:t>Fats</a:t>
            </a:r>
            <a:endParaRPr lang="en-US" sz="2200" dirty="0"/>
          </a:p>
        </p:txBody>
      </p:sp>
      <p:sp>
        <p:nvSpPr>
          <p:cNvPr id="12" name="Text 9"/>
          <p:cNvSpPr/>
          <p:nvPr/>
        </p:nvSpPr>
        <p:spPr>
          <a:xfrm>
            <a:off x="6461284" y="6667738"/>
            <a:ext cx="7194233" cy="69342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Provide energy, insulation, and protection for organs. Choose healthy fats like those found in avocados, nuts, seeds, and olive oil.</a:t>
            </a:r>
            <a:endParaRPr lang="en-US" sz="1700" dirty="0"/>
          </a:p>
        </p:txBody>
      </p:sp>
      <p:sp>
        <p:nvSpPr>
          <p:cNvPr id="13" name="Rectangle 12"/>
          <p:cNvSpPr/>
          <p:nvPr/>
        </p:nvSpPr>
        <p:spPr>
          <a:xfrm>
            <a:off x="12970933" y="7823200"/>
            <a:ext cx="1507067" cy="254000"/>
          </a:xfrm>
          <a:prstGeom prst="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8309" y="1750695"/>
            <a:ext cx="7627382" cy="1425416"/>
          </a:xfrm>
          <a:prstGeom prst="rect">
            <a:avLst/>
          </a:prstGeom>
          <a:noFill/>
          <a:ln/>
        </p:spPr>
        <p:txBody>
          <a:bodyPr wrap="squar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Micronutrients: Vitamins and Minerals</a:t>
            </a:r>
            <a:endParaRPr lang="en-US" sz="4450" dirty="0"/>
          </a:p>
        </p:txBody>
      </p:sp>
      <p:pic>
        <p:nvPicPr>
          <p:cNvPr id="4" name="Image 1" descr="preencoded.png"/>
          <p:cNvPicPr>
            <a:picLocks noChangeAspect="1"/>
          </p:cNvPicPr>
          <p:nvPr/>
        </p:nvPicPr>
        <p:blipFill>
          <a:blip r:embed="rId4"/>
          <a:stretch>
            <a:fillRect/>
          </a:stretch>
        </p:blipFill>
        <p:spPr>
          <a:xfrm>
            <a:off x="758309" y="3501033"/>
            <a:ext cx="541615" cy="541615"/>
          </a:xfrm>
          <a:prstGeom prst="rect">
            <a:avLst/>
          </a:prstGeom>
        </p:spPr>
      </p:pic>
      <p:sp>
        <p:nvSpPr>
          <p:cNvPr id="5" name="Text 1"/>
          <p:cNvSpPr/>
          <p:nvPr/>
        </p:nvSpPr>
        <p:spPr>
          <a:xfrm>
            <a:off x="758309" y="425922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EEEFF5"/>
                </a:solidFill>
                <a:latin typeface="Barlow Bold" pitchFamily="34" charset="0"/>
                <a:ea typeface="Barlow Bold" pitchFamily="34" charset="-122"/>
                <a:cs typeface="Barlow Bold" pitchFamily="34" charset="-120"/>
              </a:rPr>
              <a:t>Vitamins</a:t>
            </a:r>
            <a:endParaRPr lang="en-US" sz="2200" dirty="0"/>
          </a:p>
        </p:txBody>
      </p:sp>
      <p:sp>
        <p:nvSpPr>
          <p:cNvPr id="6" name="Text 2"/>
          <p:cNvSpPr/>
          <p:nvPr/>
        </p:nvSpPr>
        <p:spPr>
          <a:xfrm>
            <a:off x="758309" y="4745355"/>
            <a:ext cx="3651171" cy="1733550"/>
          </a:xfrm>
          <a:prstGeom prst="rect">
            <a:avLst/>
          </a:prstGeom>
          <a:noFill/>
          <a:ln/>
        </p:spPr>
        <p:txBody>
          <a:bodyPr wrap="square" lIns="0" tIns="0" rIns="0" bIns="0" rtlCol="0" anchor="t"/>
          <a:lstStyle/>
          <a:p>
            <a:pPr marL="0" indent="0" algn="l">
              <a:lnSpc>
                <a:spcPts val="2700"/>
              </a:lnSpc>
              <a:buNone/>
            </a:pPr>
            <a:r>
              <a:rPr lang="en-US" sz="1700" dirty="0">
                <a:solidFill>
                  <a:srgbClr val="EEEFF5"/>
                </a:solidFill>
                <a:latin typeface="Montserrat" pitchFamily="34" charset="0"/>
                <a:ea typeface="Montserrat" pitchFamily="34" charset="-122"/>
                <a:cs typeface="Montserrat" pitchFamily="34" charset="-120"/>
              </a:rPr>
              <a:t>Essential for various bodily functions, including energy production, cell growth, and immune system function. Obtained through a diverse diet.</a:t>
            </a:r>
            <a:endParaRPr lang="en-US" sz="1700" dirty="0"/>
          </a:p>
        </p:txBody>
      </p:sp>
      <p:pic>
        <p:nvPicPr>
          <p:cNvPr id="7" name="Image 2" descr="preencoded.png"/>
          <p:cNvPicPr>
            <a:picLocks noChangeAspect="1"/>
          </p:cNvPicPr>
          <p:nvPr/>
        </p:nvPicPr>
        <p:blipFill>
          <a:blip r:embed="rId5"/>
          <a:stretch>
            <a:fillRect/>
          </a:stretch>
        </p:blipFill>
        <p:spPr>
          <a:xfrm>
            <a:off x="4734401" y="3501033"/>
            <a:ext cx="541615" cy="541615"/>
          </a:xfrm>
          <a:prstGeom prst="rect">
            <a:avLst/>
          </a:prstGeom>
        </p:spPr>
      </p:pic>
      <p:sp>
        <p:nvSpPr>
          <p:cNvPr id="8" name="Text 3"/>
          <p:cNvSpPr/>
          <p:nvPr/>
        </p:nvSpPr>
        <p:spPr>
          <a:xfrm>
            <a:off x="4734401" y="425922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EEEFF5"/>
                </a:solidFill>
                <a:latin typeface="Barlow Bold" pitchFamily="34" charset="0"/>
                <a:ea typeface="Barlow Bold" pitchFamily="34" charset="-122"/>
                <a:cs typeface="Barlow Bold" pitchFamily="34" charset="-120"/>
              </a:rPr>
              <a:t>Minerals</a:t>
            </a:r>
            <a:endParaRPr lang="en-US" sz="2200" dirty="0"/>
          </a:p>
        </p:txBody>
      </p:sp>
      <p:sp>
        <p:nvSpPr>
          <p:cNvPr id="9" name="Text 4"/>
          <p:cNvSpPr/>
          <p:nvPr/>
        </p:nvSpPr>
        <p:spPr>
          <a:xfrm>
            <a:off x="4734401" y="4745355"/>
            <a:ext cx="3651290" cy="1733550"/>
          </a:xfrm>
          <a:prstGeom prst="rect">
            <a:avLst/>
          </a:prstGeom>
          <a:noFill/>
          <a:ln/>
        </p:spPr>
        <p:txBody>
          <a:bodyPr wrap="square" lIns="0" tIns="0" rIns="0" bIns="0" rtlCol="0" anchor="t"/>
          <a:lstStyle/>
          <a:p>
            <a:pPr marL="0" indent="0" algn="l">
              <a:lnSpc>
                <a:spcPts val="2700"/>
              </a:lnSpc>
              <a:buNone/>
            </a:pPr>
            <a:r>
              <a:rPr lang="en-US" sz="1700" dirty="0">
                <a:solidFill>
                  <a:srgbClr val="EEEFF5"/>
                </a:solidFill>
                <a:latin typeface="Montserrat" pitchFamily="34" charset="0"/>
                <a:ea typeface="Montserrat" pitchFamily="34" charset="-122"/>
                <a:cs typeface="Montserrat" pitchFamily="34" charset="-120"/>
              </a:rPr>
              <a:t>Play crucial roles in various bodily processes, including bone health, fluid balance, and nerve function. Found in fruits, vegetables, whole grains, and dairy products.</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pic>
        <p:nvPicPr>
          <p:cNvPr id="3" name="Image 1" descr="preencoded.png"/>
          <p:cNvPicPr>
            <a:picLocks noChangeAspect="1"/>
          </p:cNvPicPr>
          <p:nvPr/>
        </p:nvPicPr>
        <p:blipFill>
          <a:blip r:embed="rId4"/>
          <a:stretch>
            <a:fillRect/>
          </a:stretch>
        </p:blipFill>
        <p:spPr>
          <a:xfrm>
            <a:off x="6517600" y="270748"/>
            <a:ext cx="1595080" cy="2166699"/>
          </a:xfrm>
          <a:prstGeom prst="rect">
            <a:avLst/>
          </a:prstGeom>
        </p:spPr>
      </p:pic>
      <p:sp>
        <p:nvSpPr>
          <p:cNvPr id="4" name="Text 0"/>
          <p:cNvSpPr/>
          <p:nvPr/>
        </p:nvSpPr>
        <p:spPr>
          <a:xfrm>
            <a:off x="758309" y="4603313"/>
            <a:ext cx="6531293" cy="712708"/>
          </a:xfrm>
          <a:prstGeom prst="rect">
            <a:avLst/>
          </a:prstGeom>
          <a:noFill/>
          <a:ln/>
        </p:spPr>
        <p:txBody>
          <a:bodyPr wrap="none" lIns="0" tIns="0" rIns="0" bIns="0" rtlCol="0" anchor="t"/>
          <a:lstStyle/>
          <a:p>
            <a:pPr marL="0" indent="0">
              <a:lnSpc>
                <a:spcPts val="5600"/>
              </a:lnSpc>
              <a:buNone/>
            </a:pPr>
            <a:r>
              <a:rPr lang="en-US" sz="4450" b="1" dirty="0">
                <a:solidFill>
                  <a:srgbClr val="9998FF"/>
                </a:solidFill>
                <a:latin typeface="Barlow Bold" pitchFamily="34" charset="0"/>
                <a:ea typeface="Barlow Bold" pitchFamily="34" charset="-122"/>
                <a:cs typeface="Barlow Bold" pitchFamily="34" charset="-120"/>
              </a:rPr>
              <a:t>Hydration and Fluid Intake</a:t>
            </a:r>
            <a:endParaRPr lang="en-US" sz="4450" dirty="0"/>
          </a:p>
        </p:txBody>
      </p:sp>
      <p:sp>
        <p:nvSpPr>
          <p:cNvPr id="5" name="Text 1"/>
          <p:cNvSpPr/>
          <p:nvPr/>
        </p:nvSpPr>
        <p:spPr>
          <a:xfrm>
            <a:off x="758309" y="5640943"/>
            <a:ext cx="13113782" cy="693420"/>
          </a:xfrm>
          <a:prstGeom prst="rect">
            <a:avLst/>
          </a:prstGeom>
          <a:noFill/>
          <a:ln/>
        </p:spPr>
        <p:txBody>
          <a:bodyPr wrap="square" lIns="0" tIns="0" rIns="0" bIns="0" rtlCol="0" anchor="t"/>
          <a:lstStyle/>
          <a:p>
            <a:pPr marL="0" indent="0">
              <a:lnSpc>
                <a:spcPts val="2700"/>
              </a:lnSpc>
              <a:buNone/>
            </a:pPr>
            <a:r>
              <a:rPr lang="en-US" sz="1700" dirty="0">
                <a:solidFill>
                  <a:srgbClr val="EEEFF5"/>
                </a:solidFill>
                <a:latin typeface="Montserrat" pitchFamily="34" charset="0"/>
                <a:ea typeface="Montserrat" pitchFamily="34" charset="-122"/>
                <a:cs typeface="Montserrat" pitchFamily="34" charset="-120"/>
              </a:rPr>
              <a:t>Water is essential for life. It plays a vital role in numerous bodily functions, including temperature regulation, nutrient transport, and waste removal. Staying hydrated is crucial for maintaining overall health and well-being.</a:t>
            </a:r>
            <a:endParaRPr lang="en-US" sz="1700" dirty="0"/>
          </a:p>
        </p:txBody>
      </p:sp>
      <p:sp>
        <p:nvSpPr>
          <p:cNvPr id="6" name="Rectangle 5"/>
          <p:cNvSpPr/>
          <p:nvPr/>
        </p:nvSpPr>
        <p:spPr>
          <a:xfrm>
            <a:off x="12987867" y="7789333"/>
            <a:ext cx="1473200" cy="270934"/>
          </a:xfrm>
          <a:prstGeom prst="rect">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772</Words>
  <Application>Microsoft Office PowerPoint</Application>
  <PresentationFormat>Custom</PresentationFormat>
  <Paragraphs>89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Montserrat Bold</vt:lpstr>
      <vt:lpstr>Montserrat Medium</vt:lpstr>
      <vt:lpstr>Montserrat</vt:lpstr>
      <vt:lpstr>Arial</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Asif</cp:lastModifiedBy>
  <cp:revision>5</cp:revision>
  <dcterms:created xsi:type="dcterms:W3CDTF">2024-10-19T05:02:47Z</dcterms:created>
  <dcterms:modified xsi:type="dcterms:W3CDTF">2024-11-02T08:30:38Z</dcterms:modified>
</cp:coreProperties>
</file>