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7" r:id="rId4"/>
    <p:sldId id="278" r:id="rId5"/>
    <p:sldId id="279" r:id="rId6"/>
    <p:sldId id="257" r:id="rId7"/>
    <p:sldId id="258" r:id="rId8"/>
    <p:sldId id="259" r:id="rId9"/>
    <p:sldId id="262" r:id="rId10"/>
    <p:sldId id="263" r:id="rId11"/>
    <p:sldId id="260" r:id="rId12"/>
    <p:sldId id="261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8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793E-7C92-42C2-B3B6-8D4F2E67ADEE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EE13D-1A7F-4460-9225-7B307B9D0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65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793E-7C92-42C2-B3B6-8D4F2E67ADEE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EE13D-1A7F-4460-9225-7B307B9D0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8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793E-7C92-42C2-B3B6-8D4F2E67ADEE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EE13D-1A7F-4460-9225-7B307B9D0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174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793E-7C92-42C2-B3B6-8D4F2E67ADEE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EE13D-1A7F-4460-9225-7B307B9D0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643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793E-7C92-42C2-B3B6-8D4F2E67ADEE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EE13D-1A7F-4460-9225-7B307B9D0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626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793E-7C92-42C2-B3B6-8D4F2E67ADEE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EE13D-1A7F-4460-9225-7B307B9D0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989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793E-7C92-42C2-B3B6-8D4F2E67ADEE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EE13D-1A7F-4460-9225-7B307B9D0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02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793E-7C92-42C2-B3B6-8D4F2E67ADEE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EE13D-1A7F-4460-9225-7B307B9D0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732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793E-7C92-42C2-B3B6-8D4F2E67ADEE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EE13D-1A7F-4460-9225-7B307B9D0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130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793E-7C92-42C2-B3B6-8D4F2E67ADEE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EE13D-1A7F-4460-9225-7B307B9D0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769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793E-7C92-42C2-B3B6-8D4F2E67ADEE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EE13D-1A7F-4460-9225-7B307B9D0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31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E793E-7C92-42C2-B3B6-8D4F2E67ADEE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EE13D-1A7F-4460-9225-7B307B9D0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738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lthline.com/nutrition/what-are-macronutrients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icalnewstoday.com/articles/what-are-macronutrients#vs-micronutrients" TargetMode="External"/><Relationship Id="rId2" Type="http://schemas.openxmlformats.org/officeDocument/2006/relationships/hyperlink" Target="https://www.medicalnewstoday.com/articles/what-are-macronutrient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healthline.com/nutrition/what-are-macronutrient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Macro Nutrients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Asif Ahmad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665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 descr="Image result for macronutrients cheat she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6" descr="Image result for macronutrients cheat shee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775" y="1406287"/>
            <a:ext cx="4596832" cy="3452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459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Macronutrients Diet Pl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510" y="291674"/>
            <a:ext cx="6201772" cy="4182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7678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Proteins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0" y="1997839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dirty="0" smtClean="0">
                <a:solidFill>
                  <a:srgbClr val="111111"/>
                </a:solidFill>
                <a:effectLst/>
                <a:latin typeface="-apple-system"/>
              </a:rPr>
              <a:t>1. Proteins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111111"/>
                </a:solidFill>
                <a:effectLst/>
                <a:latin typeface="-apple-system"/>
              </a:rPr>
              <a:t>Function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-apple-system"/>
              </a:rPr>
              <a:t>: Build and repair tissues, make enzymes and hormones.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111111"/>
                </a:solidFill>
                <a:effectLst/>
                <a:latin typeface="-apple-system"/>
              </a:rPr>
              <a:t>Caloric Value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-apple-system"/>
              </a:rPr>
              <a:t>: 4 calories per gram.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111111"/>
                </a:solidFill>
                <a:effectLst/>
                <a:latin typeface="-apple-system"/>
              </a:rPr>
              <a:t>Sources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-apple-system"/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111111"/>
                </a:solidFill>
                <a:effectLst/>
                <a:latin typeface="-apple-system"/>
              </a:rPr>
              <a:t>Animal-Based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-apple-system"/>
              </a:rPr>
              <a:t>: Lean beef, chicken breast, turkey, fish (salmon, tuna), eggs, dairy (Greek yogurt, cottage cheese).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111111"/>
                </a:solidFill>
                <a:effectLst/>
                <a:latin typeface="-apple-system"/>
              </a:rPr>
              <a:t>Plant-Based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-apple-system"/>
              </a:rPr>
              <a:t>: Lentils, chickpeas, beans, tofu, tempeh, quinoa, nuts, and seeds.</a:t>
            </a:r>
            <a:endParaRPr lang="en-US" b="0" i="0" dirty="0">
              <a:solidFill>
                <a:srgbClr val="111111"/>
              </a:solidFill>
              <a:effectLst/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2345031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Carbohydrates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Function</a:t>
            </a:r>
            <a:r>
              <a:rPr lang="en-US" dirty="0"/>
              <a:t>: Provide energy, especially for the brain and muscles during exercise.</a:t>
            </a:r>
          </a:p>
          <a:p>
            <a:r>
              <a:rPr lang="en-US" b="1" dirty="0"/>
              <a:t>Caloric Value</a:t>
            </a:r>
            <a:r>
              <a:rPr lang="en-US" dirty="0"/>
              <a:t>: 4 calories per gram.</a:t>
            </a:r>
          </a:p>
          <a:p>
            <a:r>
              <a:rPr lang="en-US" b="1" dirty="0"/>
              <a:t>Sources</a:t>
            </a:r>
            <a:r>
              <a:rPr lang="en-US" dirty="0"/>
              <a:t>:</a:t>
            </a:r>
          </a:p>
          <a:p>
            <a:pPr lvl="1"/>
            <a:r>
              <a:rPr lang="en-US" b="1" dirty="0"/>
              <a:t>Simple Carbs</a:t>
            </a:r>
            <a:r>
              <a:rPr lang="en-US" dirty="0"/>
              <a:t>: Fruits, honey, milk, sugar.</a:t>
            </a:r>
          </a:p>
          <a:p>
            <a:pPr lvl="1"/>
            <a:r>
              <a:rPr lang="en-US" b="1" dirty="0"/>
              <a:t>Complex Carbs</a:t>
            </a:r>
            <a:r>
              <a:rPr lang="en-US" dirty="0"/>
              <a:t>: Whole grains (oats, brown rice, quinoa), vegetables, legumes, starchy foods (potatoes, sweet potatoes).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303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 Fats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Function</a:t>
            </a:r>
            <a:r>
              <a:rPr lang="en-US" dirty="0"/>
              <a:t>: Store energy, protect organs, support cell growth, keep cholesterol and blood pressure under control.</a:t>
            </a:r>
          </a:p>
          <a:p>
            <a:r>
              <a:rPr lang="en-US" b="1" dirty="0"/>
              <a:t>Caloric Value</a:t>
            </a:r>
            <a:r>
              <a:rPr lang="en-US" dirty="0"/>
              <a:t>: 9 calories per gram.</a:t>
            </a:r>
          </a:p>
          <a:p>
            <a:r>
              <a:rPr lang="en-US" b="1" dirty="0"/>
              <a:t>Sources</a:t>
            </a:r>
            <a:r>
              <a:rPr lang="en-US" dirty="0"/>
              <a:t>:</a:t>
            </a:r>
          </a:p>
          <a:p>
            <a:pPr lvl="1"/>
            <a:r>
              <a:rPr lang="en-US" b="1" dirty="0"/>
              <a:t>Healthy Fats</a:t>
            </a:r>
            <a:r>
              <a:rPr lang="en-US" dirty="0"/>
              <a:t>: Avocado, nuts (almonds, walnuts), seeds (chia, flax), olive oil, fatty fish (salmon, mackerel).</a:t>
            </a:r>
          </a:p>
          <a:p>
            <a:pPr lvl="1"/>
            <a:r>
              <a:rPr lang="en-US" b="1" dirty="0"/>
              <a:t>Saturated Fats</a:t>
            </a:r>
            <a:r>
              <a:rPr lang="en-US" dirty="0"/>
              <a:t>: Butter, cheese, red meat, coconut oil.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829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Combination Foods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Protein </a:t>
            </a:r>
            <a:r>
              <a:rPr lang="en-US" b="1" dirty="0"/>
              <a:t>&amp; Carbs</a:t>
            </a:r>
            <a:r>
              <a:rPr lang="en-US" dirty="0"/>
              <a:t>: Low-fat yogurt with fruit, oats with milk, beans with rice.</a:t>
            </a:r>
          </a:p>
          <a:p>
            <a:r>
              <a:rPr lang="en-US" b="1" dirty="0"/>
              <a:t>Protein &amp; Fats</a:t>
            </a:r>
            <a:r>
              <a:rPr lang="en-US" dirty="0"/>
              <a:t>: Eggs, salmon, nuts, and seeds.</a:t>
            </a:r>
          </a:p>
          <a:p>
            <a:r>
              <a:rPr lang="en-US" b="1" dirty="0"/>
              <a:t>Carbs &amp; Fats</a:t>
            </a:r>
            <a:r>
              <a:rPr lang="en-US" dirty="0"/>
              <a:t>: Avocado toast, nuts, and seeds.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374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Tips for Tracking Macros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Use </a:t>
            </a:r>
            <a:r>
              <a:rPr lang="en-US" b="1" dirty="0"/>
              <a:t>a Food Scale</a:t>
            </a:r>
            <a:r>
              <a:rPr lang="en-US" dirty="0"/>
              <a:t>: For accurate measurement.</a:t>
            </a:r>
          </a:p>
          <a:p>
            <a:r>
              <a:rPr lang="en-US" b="1" dirty="0"/>
              <a:t>Read Nutrition Labels</a:t>
            </a:r>
            <a:r>
              <a:rPr lang="en-US" dirty="0"/>
              <a:t>: To understand the macronutrient content.</a:t>
            </a:r>
          </a:p>
          <a:p>
            <a:r>
              <a:rPr lang="en-US" b="1" dirty="0"/>
              <a:t>Use Apps</a:t>
            </a:r>
            <a:r>
              <a:rPr lang="en-US" dirty="0"/>
              <a:t>: Like </a:t>
            </a:r>
            <a:r>
              <a:rPr lang="en-US" dirty="0">
                <a:solidFill>
                  <a:srgbClr val="FF0000"/>
                </a:solidFill>
              </a:rPr>
              <a:t>MyFitnessPal</a:t>
            </a:r>
            <a:r>
              <a:rPr lang="en-US" dirty="0"/>
              <a:t> to track your intake.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425588"/>
            <a:ext cx="6105046" cy="343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2988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Determine Your Total Daily Energy Expenditure (TDEE</a:t>
            </a:r>
            <a:r>
              <a:rPr lang="en-US" sz="4000" b="1" dirty="0" smtClean="0"/>
              <a:t>)</a:t>
            </a:r>
            <a:br>
              <a:rPr lang="en-US" sz="4000" b="1" dirty="0" smtClean="0"/>
            </a:br>
            <a:r>
              <a:rPr lang="en-US" b="1" dirty="0" smtClean="0">
                <a:solidFill>
                  <a:srgbClr val="FF0000"/>
                </a:solidFill>
              </a:rPr>
              <a:t>Step 1: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Step 1: Calculate Basal Metabolic Rate (BMR)</a:t>
            </a:r>
          </a:p>
          <a:p>
            <a:r>
              <a:rPr lang="en-US" dirty="0" smtClean="0"/>
              <a:t>The BMR is the number of calories your body needs at rest. You can use the Mifflin-St Jeor Equation:</a:t>
            </a:r>
          </a:p>
          <a:p>
            <a:r>
              <a:rPr lang="en-US" b="1" dirty="0" smtClean="0"/>
              <a:t>For </a:t>
            </a:r>
            <a:r>
              <a:rPr lang="en-US" b="1" dirty="0" err="1" smtClean="0"/>
              <a:t>Men</a:t>
            </a:r>
            <a:r>
              <a:rPr lang="en-US" dirty="0" err="1" smtClean="0"/>
              <a:t>:BMR</a:t>
            </a:r>
            <a:r>
              <a:rPr lang="en-US" dirty="0" smtClean="0"/>
              <a:t>=10×weight (kg)+6.25×height (cm)−5×age (years)+5</a:t>
            </a:r>
          </a:p>
          <a:p>
            <a:r>
              <a:rPr lang="en-US" b="1" dirty="0" smtClean="0"/>
              <a:t>For </a:t>
            </a:r>
            <a:r>
              <a:rPr lang="en-US" b="1" dirty="0" err="1" smtClean="0"/>
              <a:t>Women</a:t>
            </a:r>
            <a:r>
              <a:rPr lang="en-US" dirty="0" err="1" smtClean="0"/>
              <a:t>:BMR</a:t>
            </a:r>
            <a:r>
              <a:rPr lang="en-US" dirty="0" smtClean="0"/>
              <a:t>=10×weight (kg)+6.25×height (cm)−5×age (years)−161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6759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STEP 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Step 2: Adjust for Activity Level</a:t>
            </a:r>
          </a:p>
          <a:p>
            <a:r>
              <a:rPr lang="en-US" dirty="0"/>
              <a:t>Multiply your BMR by an activity factor:</a:t>
            </a:r>
          </a:p>
          <a:p>
            <a:r>
              <a:rPr lang="en-US" dirty="0"/>
              <a:t>Sedentary (little or no exercise): BMR × 1.2</a:t>
            </a:r>
          </a:p>
          <a:p>
            <a:r>
              <a:rPr lang="en-US" dirty="0"/>
              <a:t>Lightly active (light exercise/sports 1-3 days/week): BMR × 1.375</a:t>
            </a:r>
          </a:p>
          <a:p>
            <a:r>
              <a:rPr lang="en-US" dirty="0"/>
              <a:t>Moderately active (moderate exercise/sports 3-5 days/week): BMR × 1.55</a:t>
            </a:r>
          </a:p>
          <a:p>
            <a:r>
              <a:rPr lang="en-US" dirty="0"/>
              <a:t>Very active (hard exercise/sports 6-7 days a week): BMR × 1.725</a:t>
            </a:r>
          </a:p>
          <a:p>
            <a:r>
              <a:rPr lang="en-US" dirty="0"/>
              <a:t>Super active (very hard exercise/physical job): BMR × 1.9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2479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Understanding 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-apple-system"/>
              </a:rPr>
              <a:t>Your Macronutrient Ratios</a:t>
            </a:r>
            <a:br>
              <a:rPr lang="en-US" b="1" i="0" dirty="0" smtClean="0">
                <a:solidFill>
                  <a:srgbClr val="111111"/>
                </a:solidFill>
                <a:effectLst/>
                <a:latin typeface="-apple-system"/>
              </a:rPr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2321846"/>
            <a:ext cx="718782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dirty="0" smtClean="0">
                <a:solidFill>
                  <a:srgbClr val="111111"/>
                </a:solidFill>
                <a:effectLst/>
                <a:latin typeface="-apple-system"/>
              </a:rPr>
              <a:t>2. Set Your Macronutrient Ratios</a:t>
            </a:r>
          </a:p>
          <a:p>
            <a:r>
              <a:rPr lang="en-US" b="0" i="0" dirty="0" smtClean="0">
                <a:solidFill>
                  <a:srgbClr val="111111"/>
                </a:solidFill>
                <a:effectLst/>
                <a:latin typeface="-apple-system"/>
              </a:rPr>
              <a:t>The typical macronutrient distribution ranges are: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111111"/>
                </a:solidFill>
                <a:effectLst/>
                <a:latin typeface="-apple-system"/>
              </a:rPr>
              <a:t>Proteins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-apple-system"/>
              </a:rPr>
              <a:t>: 10-35% of total calories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111111"/>
                </a:solidFill>
                <a:effectLst/>
                <a:latin typeface="-apple-system"/>
              </a:rPr>
              <a:t>Carbohydrates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-apple-system"/>
              </a:rPr>
              <a:t>: 45-65% of total calories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111111"/>
                </a:solidFill>
                <a:effectLst/>
                <a:latin typeface="-apple-system"/>
              </a:rPr>
              <a:t>Fats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-apple-system"/>
              </a:rPr>
              <a:t>: 20-35% of total calories</a:t>
            </a:r>
            <a:endParaRPr lang="en-US" b="0" i="0" dirty="0">
              <a:solidFill>
                <a:srgbClr val="111111"/>
              </a:solidFill>
              <a:effectLst/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3473533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Definition of Macronutrients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Definition of Macronutrients</a:t>
            </a:r>
          </a:p>
          <a:p>
            <a:r>
              <a:rPr lang="en-US" dirty="0"/>
              <a:t>Macronutrients are nutrients that your body needs in large amounts to function optimally. They provide the energy necessary for growth, metabolism, and other bodily functions. </a:t>
            </a:r>
            <a:r>
              <a:rPr lang="en-US" dirty="0">
                <a:hlinkClick r:id="rId2"/>
              </a:rPr>
              <a:t>The three main types of macronutrients are carbohydrates, proteins, and fats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94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3. Calculate Macronutrient Needs</a:t>
            </a:r>
          </a:p>
          <a:p>
            <a:r>
              <a:rPr lang="en-US" dirty="0"/>
              <a:t>Using your TDEE and chosen macronutrient ratios, you can calculate the grams of each macronutrient you need per day.</a:t>
            </a:r>
          </a:p>
          <a:p>
            <a:r>
              <a:rPr lang="en-US" b="1" dirty="0"/>
              <a:t>Example Calculation</a:t>
            </a:r>
          </a:p>
          <a:p>
            <a:r>
              <a:rPr lang="en-US" dirty="0"/>
              <a:t>Let’s say your TDEE is 2500 calories, and you choose the following ratios:</a:t>
            </a:r>
          </a:p>
          <a:p>
            <a:r>
              <a:rPr lang="en-US" b="1" dirty="0"/>
              <a:t>Proteins</a:t>
            </a:r>
            <a:r>
              <a:rPr lang="en-US" dirty="0"/>
              <a:t>: 30%</a:t>
            </a:r>
          </a:p>
          <a:p>
            <a:r>
              <a:rPr lang="en-US" b="1" dirty="0"/>
              <a:t>Carbohydrates</a:t>
            </a:r>
            <a:r>
              <a:rPr lang="en-US" dirty="0"/>
              <a:t>: 50%</a:t>
            </a:r>
          </a:p>
          <a:p>
            <a:r>
              <a:rPr lang="en-US" b="1" dirty="0"/>
              <a:t>Fats</a:t>
            </a:r>
            <a:r>
              <a:rPr lang="en-US" dirty="0"/>
              <a:t>: 20%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2650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Proteins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Calories from protein: ( 2500 \times 0.30 = 750 ) calories</a:t>
            </a:r>
          </a:p>
          <a:p>
            <a:pPr lvl="1"/>
            <a:r>
              <a:rPr lang="en-US" dirty="0"/>
              <a:t>Grams of protein: ( \</a:t>
            </a:r>
            <a:r>
              <a:rPr lang="en-US" dirty="0" err="1"/>
              <a:t>frac</a:t>
            </a:r>
            <a:r>
              <a:rPr lang="en-US" dirty="0"/>
              <a:t>{750}{4} = 187.5 ) grams</a:t>
            </a:r>
          </a:p>
          <a:p>
            <a:r>
              <a:rPr lang="en-US" b="1" dirty="0"/>
              <a:t>Carbohydrates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Calories from carbs: ( 2500 \times 0.50 = 1250 ) calories</a:t>
            </a:r>
          </a:p>
          <a:p>
            <a:pPr lvl="1"/>
            <a:r>
              <a:rPr lang="en-US" dirty="0"/>
              <a:t>Grams of carbs: ( \</a:t>
            </a:r>
            <a:r>
              <a:rPr lang="en-US" dirty="0" err="1"/>
              <a:t>frac</a:t>
            </a:r>
            <a:r>
              <a:rPr lang="en-US" dirty="0"/>
              <a:t>{1250}{4} = 312.5 ) grams</a:t>
            </a:r>
          </a:p>
          <a:p>
            <a:r>
              <a:rPr lang="en-US" b="1" dirty="0"/>
              <a:t>Fats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Calories from fats: ( 2500 \times 0.20 = 500 ) calories</a:t>
            </a:r>
          </a:p>
          <a:p>
            <a:pPr lvl="1"/>
            <a:r>
              <a:rPr lang="en-US" dirty="0"/>
              <a:t>Grams of fats: ( \</a:t>
            </a:r>
            <a:r>
              <a:rPr lang="en-US" dirty="0" err="1"/>
              <a:t>frac</a:t>
            </a:r>
            <a:r>
              <a:rPr lang="en-US" dirty="0"/>
              <a:t>{500}{9} \</a:t>
            </a:r>
            <a:r>
              <a:rPr lang="en-US" dirty="0" err="1"/>
              <a:t>approx</a:t>
            </a:r>
            <a:r>
              <a:rPr lang="en-US" dirty="0"/>
              <a:t> 55.6 ) grams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4005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Adjustments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4. Adjust Based on Goals</a:t>
            </a:r>
          </a:p>
          <a:p>
            <a:r>
              <a:rPr lang="en-US" b="1" dirty="0"/>
              <a:t>Weight Loss</a:t>
            </a:r>
            <a:r>
              <a:rPr lang="en-US" dirty="0"/>
              <a:t>: Reduce your TDEE by 500-1000 calories/day for a safe weight loss of 0.5-1 kg per week.</a:t>
            </a:r>
          </a:p>
          <a:p>
            <a:r>
              <a:rPr lang="en-US" b="1" dirty="0"/>
              <a:t>Muscle Gain</a:t>
            </a:r>
            <a:r>
              <a:rPr lang="en-US" dirty="0"/>
              <a:t>: Increase your TDEE by 250-500 calories/day.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7710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Tools and Apps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41157"/>
          </a:xfrm>
        </p:spPr>
        <p:txBody>
          <a:bodyPr/>
          <a:lstStyle/>
          <a:p>
            <a:r>
              <a:rPr lang="en-US" b="1" dirty="0"/>
              <a:t>Tools and Apps</a:t>
            </a:r>
          </a:p>
          <a:p>
            <a:r>
              <a:rPr lang="en-US" b="1" dirty="0"/>
              <a:t>MyFitnessPal</a:t>
            </a:r>
            <a:r>
              <a:rPr lang="en-US" dirty="0"/>
              <a:t>: For tracking your food intake and macros.</a:t>
            </a:r>
          </a:p>
          <a:p>
            <a:r>
              <a:rPr lang="en-US" b="1" dirty="0" err="1"/>
              <a:t>Cronometer</a:t>
            </a:r>
            <a:r>
              <a:rPr lang="en-US" dirty="0"/>
              <a:t>: For detailed nutrient tracking.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665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Task – Practice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Explore some Nutrition APPS </a:t>
            </a:r>
            <a:r>
              <a:rPr lang="en-US" dirty="0" smtClean="0"/>
              <a:t>For tracking your food intake and macros, work with these apps.</a:t>
            </a:r>
          </a:p>
          <a:p>
            <a:pPr marL="0" indent="0">
              <a:buNone/>
            </a:pPr>
            <a:r>
              <a:rPr lang="en-US" dirty="0" smtClean="0"/>
              <a:t>e.g.</a:t>
            </a:r>
          </a:p>
          <a:p>
            <a:r>
              <a:rPr lang="en-US" b="1" dirty="0" smtClean="0"/>
              <a:t>MyFitnessPal</a:t>
            </a:r>
            <a:r>
              <a:rPr lang="en-US" dirty="0" smtClean="0"/>
              <a:t>: For tracking your food intake and macros.</a:t>
            </a:r>
          </a:p>
          <a:p>
            <a:r>
              <a:rPr lang="en-US" b="1" dirty="0" err="1" smtClean="0"/>
              <a:t>Cronometer</a:t>
            </a:r>
            <a:r>
              <a:rPr lang="en-US" dirty="0" smtClean="0"/>
              <a:t>: For detailed nutrient tracking.</a:t>
            </a:r>
          </a:p>
          <a:p>
            <a:r>
              <a:rPr lang="en-US" dirty="0" smtClean="0"/>
              <a:t>………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3884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Importance of Macronutrients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Importance of Macronutrients</a:t>
            </a:r>
          </a:p>
          <a:p>
            <a:r>
              <a:rPr lang="en-US" dirty="0"/>
              <a:t>Each macronutrient plays a unique role in maintaining health and supporting bodily functions. 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Suggested Reading: Follow these links:</a:t>
            </a:r>
            <a:endParaRPr lang="en-US" dirty="0">
              <a:solidFill>
                <a:srgbClr val="FF0000"/>
              </a:solidFill>
              <a:hlinkClick r:id="rId2"/>
            </a:endParaRPr>
          </a:p>
          <a:p>
            <a:r>
              <a:rPr lang="en-US" dirty="0" smtClean="0">
                <a:hlinkClick r:id="rId2"/>
              </a:rPr>
              <a:t>A </a:t>
            </a:r>
            <a:r>
              <a:rPr lang="en-US" dirty="0">
                <a:hlinkClick r:id="rId2"/>
              </a:rPr>
              <a:t>balanced intake of carbohydrates, proteins, and fats is crucial for overall well-being</a:t>
            </a:r>
            <a:r>
              <a:rPr lang="en-US" baseline="30000" dirty="0">
                <a:hlinkClick r:id="rId2"/>
              </a:rPr>
              <a:t>2</a:t>
            </a:r>
            <a:r>
              <a:rPr lang="en-US" dirty="0" smtClean="0"/>
              <a:t>. (</a:t>
            </a:r>
            <a:r>
              <a:rPr lang="en-US" sz="1400" dirty="0" smtClean="0">
                <a:hlinkClick r:id="rId3"/>
              </a:rPr>
              <a:t>Macronutrients: Definition, importance, and food sources (medicalnewstoday.com)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>
                <a:hlinkClick r:id="rId4"/>
              </a:rPr>
              <a:t>Would you like more detailed information on any specific macronutrient or its sources? </a:t>
            </a:r>
            <a:r>
              <a:rPr lang="en-US" baseline="30000" dirty="0">
                <a:hlinkClick r:id="rId4"/>
              </a:rPr>
              <a:t>1</a:t>
            </a:r>
            <a:r>
              <a:rPr lang="en-US" dirty="0"/>
              <a:t>: </a:t>
            </a:r>
            <a:r>
              <a:rPr lang="en-US" dirty="0" err="1">
                <a:hlinkClick r:id="rId4"/>
              </a:rPr>
              <a:t>Healthline</a:t>
            </a:r>
            <a:r>
              <a:rPr lang="en-US" dirty="0">
                <a:hlinkClick r:id="rId4"/>
              </a:rPr>
              <a:t> </a:t>
            </a:r>
            <a:r>
              <a:rPr lang="en-US" baseline="30000" dirty="0">
                <a:hlinkClick r:id="rId2"/>
              </a:rPr>
              <a:t>2</a:t>
            </a:r>
            <a:r>
              <a:rPr lang="en-US" dirty="0"/>
              <a:t>: </a:t>
            </a:r>
            <a:r>
              <a:rPr lang="en-US" dirty="0">
                <a:hlinkClick r:id="rId2"/>
              </a:rPr>
              <a:t>Medical News </a:t>
            </a:r>
            <a:r>
              <a:rPr lang="en-US" dirty="0" smtClean="0">
                <a:hlinkClick r:id="rId2"/>
              </a:rPr>
              <a:t>Today</a:t>
            </a:r>
            <a:endParaRPr lang="en-US" dirty="0" smtClean="0"/>
          </a:p>
          <a:p>
            <a:r>
              <a:rPr lang="en-US" dirty="0"/>
              <a:t>IIFYM, or “</a:t>
            </a:r>
            <a:r>
              <a:rPr lang="en-US" b="1" dirty="0"/>
              <a:t>If It Fits Your Macros</a:t>
            </a:r>
            <a:r>
              <a:rPr lang="en-US" dirty="0"/>
              <a:t>,” is a type of flexible dieting that helps people lose weight without feeling overly restricted. Rather than focusing on calories, IIFYM tracks macronutrients instead — namely protein, fat and carbohydrates</a:t>
            </a:r>
            <a:r>
              <a:rPr lang="en-US" dirty="0" smtClean="0"/>
              <a:t>. (</a:t>
            </a:r>
            <a:r>
              <a:rPr lang="en-US" sz="2200" dirty="0"/>
              <a:t>www.healthline.com/nutrition/iifym-guide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393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Macro Nutrients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Types of Macronutrients</a:t>
            </a:r>
          </a:p>
          <a:p>
            <a:r>
              <a:rPr lang="en-US" b="1" dirty="0"/>
              <a:t>1. Carbohydrates</a:t>
            </a:r>
          </a:p>
          <a:p>
            <a:r>
              <a:rPr lang="en-US" b="1" dirty="0"/>
              <a:t>Function</a:t>
            </a:r>
            <a:r>
              <a:rPr lang="en-US" dirty="0"/>
              <a:t>: Carbohydrates are the body’s primary source of energy. They are broken down into glucose, which fuels your brain and muscles.</a:t>
            </a:r>
          </a:p>
          <a:p>
            <a:r>
              <a:rPr lang="en-US" b="1" dirty="0"/>
              <a:t>Caloric Value</a:t>
            </a:r>
            <a:r>
              <a:rPr lang="en-US" dirty="0"/>
              <a:t>: 4 calories per gram.</a:t>
            </a:r>
          </a:p>
          <a:p>
            <a:r>
              <a:rPr lang="en-US" b="1" dirty="0"/>
              <a:t>Sources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Whole grains (brown rice, oats, barley)</a:t>
            </a:r>
          </a:p>
          <a:p>
            <a:pPr lvl="1"/>
            <a:r>
              <a:rPr lang="en-US" dirty="0"/>
              <a:t>Vegetables (potatoes, corn, peas)</a:t>
            </a:r>
          </a:p>
          <a:p>
            <a:pPr lvl="1"/>
            <a:r>
              <a:rPr lang="en-US" dirty="0"/>
              <a:t>Fruits (bananas, apples, mangoes)</a:t>
            </a:r>
          </a:p>
          <a:p>
            <a:pPr lvl="1"/>
            <a:r>
              <a:rPr lang="en-US" dirty="0"/>
              <a:t>Legumes (beans, lentils, chickpeas)</a:t>
            </a:r>
          </a:p>
          <a:p>
            <a:pPr lvl="1"/>
            <a:r>
              <a:rPr lang="en-US" dirty="0"/>
              <a:t>Dairy products (milk, yogurt)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742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Proteins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Function</a:t>
            </a:r>
            <a:r>
              <a:rPr lang="en-US" dirty="0"/>
              <a:t>: Proteins are essential for building and repairing tissues, making enzymes and hormones, and supporting immune function.</a:t>
            </a:r>
          </a:p>
          <a:p>
            <a:r>
              <a:rPr lang="en-US" b="1" dirty="0"/>
              <a:t>Caloric Value</a:t>
            </a:r>
            <a:r>
              <a:rPr lang="en-US" dirty="0"/>
              <a:t>: 4 calories per gram.</a:t>
            </a:r>
          </a:p>
          <a:p>
            <a:r>
              <a:rPr lang="en-US" b="1" dirty="0"/>
              <a:t>Sources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Poultry (chicken, turkey)</a:t>
            </a:r>
          </a:p>
          <a:p>
            <a:pPr lvl="1"/>
            <a:r>
              <a:rPr lang="en-US" dirty="0"/>
              <a:t>Eggs</a:t>
            </a:r>
          </a:p>
          <a:p>
            <a:pPr lvl="1"/>
            <a:r>
              <a:rPr lang="en-US" dirty="0"/>
              <a:t>Red meat (beef, lamb, pork)</a:t>
            </a:r>
          </a:p>
          <a:p>
            <a:pPr lvl="1"/>
            <a:r>
              <a:rPr lang="en-US" dirty="0"/>
              <a:t>Seafood (salmon, shrimp, cod)</a:t>
            </a:r>
          </a:p>
          <a:p>
            <a:pPr lvl="1"/>
            <a:r>
              <a:rPr lang="en-US" dirty="0"/>
              <a:t>Dairy products (milk, cheese, yogurt)</a:t>
            </a:r>
          </a:p>
          <a:p>
            <a:pPr lvl="1"/>
            <a:r>
              <a:rPr lang="en-US" dirty="0"/>
              <a:t>Plant-based sources (tofu, edamame, nuts, seeds)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583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Fats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Fats</a:t>
            </a:r>
          </a:p>
          <a:p>
            <a:r>
              <a:rPr lang="en-US" b="1" dirty="0"/>
              <a:t>Function</a:t>
            </a:r>
            <a:r>
              <a:rPr lang="en-US" dirty="0"/>
              <a:t>: Fats provide a concentrated source of energy, support cell growth, protect organs, and help absorb certain vitamins.</a:t>
            </a:r>
          </a:p>
          <a:p>
            <a:r>
              <a:rPr lang="en-US" b="1" dirty="0"/>
              <a:t>Caloric Value</a:t>
            </a:r>
            <a:r>
              <a:rPr lang="en-US" dirty="0"/>
              <a:t>: 9 calories per gram.</a:t>
            </a:r>
          </a:p>
          <a:p>
            <a:r>
              <a:rPr lang="en-US" b="1" dirty="0"/>
              <a:t>Sources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Healthy fats (avocados, nuts, seeds, olive oil)</a:t>
            </a:r>
          </a:p>
          <a:p>
            <a:pPr lvl="1"/>
            <a:r>
              <a:rPr lang="en-US" dirty="0"/>
              <a:t>Fatty fish (salmon, mackerel)</a:t>
            </a:r>
          </a:p>
          <a:p>
            <a:pPr lvl="1"/>
            <a:r>
              <a:rPr lang="en-US" dirty="0"/>
              <a:t>Dairy products (full-fat yogurt, cheese)</a:t>
            </a:r>
          </a:p>
          <a:p>
            <a:pPr lvl="1"/>
            <a:r>
              <a:rPr lang="en-US" dirty="0"/>
              <a:t>Coconut products (coconut oil, fresh coconut)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099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 Nutrients in Food</a:t>
            </a:r>
            <a:endParaRPr lang="en-US" dirty="0"/>
          </a:p>
        </p:txBody>
      </p:sp>
      <p:pic>
        <p:nvPicPr>
          <p:cNvPr id="1026" name="Picture 2" descr="- ️Macro Cheat Sheet ️by @corebodyfitness . ️Follow @corebodyfitnes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5248" y="1787857"/>
            <a:ext cx="5085164" cy="5085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2775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utoShape 2" descr="Image result for Macronutrients Diet Pl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262" y="1690688"/>
            <a:ext cx="5050576" cy="5075956"/>
          </a:xfrm>
          <a:prstGeom prst="rect">
            <a:avLst/>
          </a:prstGeom>
        </p:spPr>
      </p:pic>
      <p:sp>
        <p:nvSpPr>
          <p:cNvPr id="6" name="AutoShape 4" descr="Image result for Macronutrients Diet Pla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4875" y="3499797"/>
            <a:ext cx="3330191" cy="2164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726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Mixed Nutrients</a:t>
            </a:r>
            <a:endParaRPr lang="en-US" dirty="0"/>
          </a:p>
        </p:txBody>
      </p:sp>
      <p:pic>
        <p:nvPicPr>
          <p:cNvPr id="3074" name="Picture 2" descr="Image result for Macronutrients Diet Pl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7384" y="2384898"/>
            <a:ext cx="6381703" cy="4270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2968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 Nutrients Cheat sheet</a:t>
            </a:r>
            <a:endParaRPr lang="en-US" dirty="0"/>
          </a:p>
        </p:txBody>
      </p:sp>
      <p:pic>
        <p:nvPicPr>
          <p:cNvPr id="4" name="Picture 4" descr="Image result for Macronutrients Cheat Sheet. Size: 208 x 208. Source: www.livelifeactive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8694" y="2180774"/>
            <a:ext cx="3925106" cy="3925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001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987</Words>
  <Application>Microsoft Office PowerPoint</Application>
  <PresentationFormat>Widescreen</PresentationFormat>
  <Paragraphs>122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-apple-system</vt:lpstr>
      <vt:lpstr>Arial</vt:lpstr>
      <vt:lpstr>Calibri</vt:lpstr>
      <vt:lpstr>Calibri Light</vt:lpstr>
      <vt:lpstr>Office Theme</vt:lpstr>
      <vt:lpstr>Macro Nutrients</vt:lpstr>
      <vt:lpstr>Definition of Macronutrients </vt:lpstr>
      <vt:lpstr>Types of Macro Nutrients</vt:lpstr>
      <vt:lpstr>Proteins </vt:lpstr>
      <vt:lpstr>Fats </vt:lpstr>
      <vt:lpstr>Macro Nutrients in Food</vt:lpstr>
      <vt:lpstr>PowerPoint Presentation</vt:lpstr>
      <vt:lpstr>Mixed Nutrients</vt:lpstr>
      <vt:lpstr>Macro Nutrients Cheat sheet</vt:lpstr>
      <vt:lpstr>PowerPoint Presentation</vt:lpstr>
      <vt:lpstr>PowerPoint Presentation</vt:lpstr>
      <vt:lpstr>Proteins</vt:lpstr>
      <vt:lpstr>2. Carbohydrates</vt:lpstr>
      <vt:lpstr>3. Fats </vt:lpstr>
      <vt:lpstr>Combination Foods </vt:lpstr>
      <vt:lpstr>Tips for Tracking Macros </vt:lpstr>
      <vt:lpstr>Determine Your Total Daily Energy Expenditure (TDEE) Step 1: </vt:lpstr>
      <vt:lpstr>STEP 2</vt:lpstr>
      <vt:lpstr>Understanding Your Macronutrient Ratios </vt:lpstr>
      <vt:lpstr>PowerPoint Presentation</vt:lpstr>
      <vt:lpstr>Calculations</vt:lpstr>
      <vt:lpstr>Adjustments</vt:lpstr>
      <vt:lpstr>Tools and Apps </vt:lpstr>
      <vt:lpstr>Home Task – Practice Exercise</vt:lpstr>
      <vt:lpstr>Importance of Macronutrients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Macro Nutrients</dc:title>
  <dc:creator>REVIEWER</dc:creator>
  <cp:lastModifiedBy>REVIEWER</cp:lastModifiedBy>
  <cp:revision>16</cp:revision>
  <dcterms:created xsi:type="dcterms:W3CDTF">2024-10-06T07:47:57Z</dcterms:created>
  <dcterms:modified xsi:type="dcterms:W3CDTF">2024-10-06T08:29:35Z</dcterms:modified>
</cp:coreProperties>
</file>