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776491-1672-4D31-9230-0D659F045CF5}" type="datetimeFigureOut">
              <a:rPr lang="en-US" smtClean="0"/>
              <a:t>4/2/2023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8CBE4-21E0-49FD-917D-B2CBD7AE36CE}" type="slidenum">
              <a:rPr lang="en-US" smtClean="0"/>
              <a:t>‹#›</a:t>
            </a:fld>
            <a:endParaRPr lang="en-US"/>
          </a:p>
        </p:txBody>
      </p:sp>
    </p:spTree>
    <p:extLst>
      <p:ext uri="{BB962C8B-B14F-4D97-AF65-F5344CB8AC3E}">
        <p14:creationId xmlns:p14="http://schemas.microsoft.com/office/powerpoint/2010/main" val="2798779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776491-1672-4D31-9230-0D659F045CF5}" type="datetimeFigureOut">
              <a:rPr lang="en-US" smtClean="0"/>
              <a:t>4/2/2023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8CBE4-21E0-49FD-917D-B2CBD7AE36CE}" type="slidenum">
              <a:rPr lang="en-US" smtClean="0"/>
              <a:t>‹#›</a:t>
            </a:fld>
            <a:endParaRPr lang="en-US"/>
          </a:p>
        </p:txBody>
      </p:sp>
    </p:spTree>
    <p:extLst>
      <p:ext uri="{BB962C8B-B14F-4D97-AF65-F5344CB8AC3E}">
        <p14:creationId xmlns:p14="http://schemas.microsoft.com/office/powerpoint/2010/main" val="164391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776491-1672-4D31-9230-0D659F045CF5}" type="datetimeFigureOut">
              <a:rPr lang="en-US" smtClean="0"/>
              <a:t>4/2/2023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8CBE4-21E0-49FD-917D-B2CBD7AE36CE}" type="slidenum">
              <a:rPr lang="en-US" smtClean="0"/>
              <a:t>‹#›</a:t>
            </a:fld>
            <a:endParaRPr lang="en-US"/>
          </a:p>
        </p:txBody>
      </p:sp>
    </p:spTree>
    <p:extLst>
      <p:ext uri="{BB962C8B-B14F-4D97-AF65-F5344CB8AC3E}">
        <p14:creationId xmlns:p14="http://schemas.microsoft.com/office/powerpoint/2010/main" val="2359874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776491-1672-4D31-9230-0D659F045CF5}" type="datetimeFigureOut">
              <a:rPr lang="en-US" smtClean="0"/>
              <a:t>4/2/2023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8CBE4-21E0-49FD-917D-B2CBD7AE36CE}" type="slidenum">
              <a:rPr lang="en-US" smtClean="0"/>
              <a:t>‹#›</a:t>
            </a:fld>
            <a:endParaRPr lang="en-US"/>
          </a:p>
        </p:txBody>
      </p:sp>
    </p:spTree>
    <p:extLst>
      <p:ext uri="{BB962C8B-B14F-4D97-AF65-F5344CB8AC3E}">
        <p14:creationId xmlns:p14="http://schemas.microsoft.com/office/powerpoint/2010/main" val="1566691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776491-1672-4D31-9230-0D659F045CF5}" type="datetimeFigureOut">
              <a:rPr lang="en-US" smtClean="0"/>
              <a:t>4/2/2023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8CBE4-21E0-49FD-917D-B2CBD7AE36CE}" type="slidenum">
              <a:rPr lang="en-US" smtClean="0"/>
              <a:t>‹#›</a:t>
            </a:fld>
            <a:endParaRPr lang="en-US"/>
          </a:p>
        </p:txBody>
      </p:sp>
    </p:spTree>
    <p:extLst>
      <p:ext uri="{BB962C8B-B14F-4D97-AF65-F5344CB8AC3E}">
        <p14:creationId xmlns:p14="http://schemas.microsoft.com/office/powerpoint/2010/main" val="1728161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776491-1672-4D31-9230-0D659F045CF5}" type="datetimeFigureOut">
              <a:rPr lang="en-US" smtClean="0"/>
              <a:t>4/2/2023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8CBE4-21E0-49FD-917D-B2CBD7AE36CE}" type="slidenum">
              <a:rPr lang="en-US" smtClean="0"/>
              <a:t>‹#›</a:t>
            </a:fld>
            <a:endParaRPr lang="en-US"/>
          </a:p>
        </p:txBody>
      </p:sp>
    </p:spTree>
    <p:extLst>
      <p:ext uri="{BB962C8B-B14F-4D97-AF65-F5344CB8AC3E}">
        <p14:creationId xmlns:p14="http://schemas.microsoft.com/office/powerpoint/2010/main" val="1220946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776491-1672-4D31-9230-0D659F045CF5}" type="datetimeFigureOut">
              <a:rPr lang="en-US" smtClean="0"/>
              <a:t>4/2/2023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48CBE4-21E0-49FD-917D-B2CBD7AE36CE}" type="slidenum">
              <a:rPr lang="en-US" smtClean="0"/>
              <a:t>‹#›</a:t>
            </a:fld>
            <a:endParaRPr lang="en-US"/>
          </a:p>
        </p:txBody>
      </p:sp>
    </p:spTree>
    <p:extLst>
      <p:ext uri="{BB962C8B-B14F-4D97-AF65-F5344CB8AC3E}">
        <p14:creationId xmlns:p14="http://schemas.microsoft.com/office/powerpoint/2010/main" val="251684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776491-1672-4D31-9230-0D659F045CF5}" type="datetimeFigureOut">
              <a:rPr lang="en-US" smtClean="0"/>
              <a:t>4/2/2023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48CBE4-21E0-49FD-917D-B2CBD7AE36CE}" type="slidenum">
              <a:rPr lang="en-US" smtClean="0"/>
              <a:t>‹#›</a:t>
            </a:fld>
            <a:endParaRPr lang="en-US"/>
          </a:p>
        </p:txBody>
      </p:sp>
    </p:spTree>
    <p:extLst>
      <p:ext uri="{BB962C8B-B14F-4D97-AF65-F5344CB8AC3E}">
        <p14:creationId xmlns:p14="http://schemas.microsoft.com/office/powerpoint/2010/main" val="3456707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76491-1672-4D31-9230-0D659F045CF5}" type="datetimeFigureOut">
              <a:rPr lang="en-US" smtClean="0"/>
              <a:t>4/2/2023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48CBE4-21E0-49FD-917D-B2CBD7AE36CE}" type="slidenum">
              <a:rPr lang="en-US" smtClean="0"/>
              <a:t>‹#›</a:t>
            </a:fld>
            <a:endParaRPr lang="en-US"/>
          </a:p>
        </p:txBody>
      </p:sp>
    </p:spTree>
    <p:extLst>
      <p:ext uri="{BB962C8B-B14F-4D97-AF65-F5344CB8AC3E}">
        <p14:creationId xmlns:p14="http://schemas.microsoft.com/office/powerpoint/2010/main" val="245004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776491-1672-4D31-9230-0D659F045CF5}" type="datetimeFigureOut">
              <a:rPr lang="en-US" smtClean="0"/>
              <a:t>4/2/2023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8CBE4-21E0-49FD-917D-B2CBD7AE36CE}" type="slidenum">
              <a:rPr lang="en-US" smtClean="0"/>
              <a:t>‹#›</a:t>
            </a:fld>
            <a:endParaRPr lang="en-US"/>
          </a:p>
        </p:txBody>
      </p:sp>
    </p:spTree>
    <p:extLst>
      <p:ext uri="{BB962C8B-B14F-4D97-AF65-F5344CB8AC3E}">
        <p14:creationId xmlns:p14="http://schemas.microsoft.com/office/powerpoint/2010/main" val="1807158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776491-1672-4D31-9230-0D659F045CF5}" type="datetimeFigureOut">
              <a:rPr lang="en-US" smtClean="0"/>
              <a:t>4/2/2023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8CBE4-21E0-49FD-917D-B2CBD7AE36CE}" type="slidenum">
              <a:rPr lang="en-US" smtClean="0"/>
              <a:t>‹#›</a:t>
            </a:fld>
            <a:endParaRPr lang="en-US"/>
          </a:p>
        </p:txBody>
      </p:sp>
    </p:spTree>
    <p:extLst>
      <p:ext uri="{BB962C8B-B14F-4D97-AF65-F5344CB8AC3E}">
        <p14:creationId xmlns:p14="http://schemas.microsoft.com/office/powerpoint/2010/main" val="3412799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776491-1672-4D31-9230-0D659F045CF5}" type="datetimeFigureOut">
              <a:rPr lang="en-US" smtClean="0"/>
              <a:t>4/2/2023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48CBE4-21E0-49FD-917D-B2CBD7AE36CE}" type="slidenum">
              <a:rPr lang="en-US" smtClean="0"/>
              <a:t>‹#›</a:t>
            </a:fld>
            <a:endParaRPr lang="en-US"/>
          </a:p>
        </p:txBody>
      </p:sp>
    </p:spTree>
    <p:extLst>
      <p:ext uri="{BB962C8B-B14F-4D97-AF65-F5344CB8AC3E}">
        <p14:creationId xmlns:p14="http://schemas.microsoft.com/office/powerpoint/2010/main" val="501527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Decaffeination" TargetMode="External"/><Relationship Id="rId13" Type="http://schemas.openxmlformats.org/officeDocument/2006/relationships/hyperlink" Target="https://en.wikipedia.org/wiki/Supercritical_carbon_dioxide" TargetMode="External"/><Relationship Id="rId3" Type="http://schemas.openxmlformats.org/officeDocument/2006/relationships/hyperlink" Target="https://en.wikipedia.org/wiki/Solvent" TargetMode="External"/><Relationship Id="rId7" Type="http://schemas.openxmlformats.org/officeDocument/2006/relationships/hyperlink" Target="https://en.wikipedia.org/wiki/Analytical_chemistry" TargetMode="External"/><Relationship Id="rId12" Type="http://schemas.openxmlformats.org/officeDocument/2006/relationships/hyperlink" Target="https://en.wikipedia.org/wiki/Methanol" TargetMode="External"/><Relationship Id="rId2" Type="http://schemas.openxmlformats.org/officeDocument/2006/relationships/hyperlink" Target="https://en.wikipedia.org/wiki/Supercritical_fluid" TargetMode="External"/><Relationship Id="rId16" Type="http://schemas.openxmlformats.org/officeDocument/2006/relationships/hyperlink" Target="https://en.wikipedia.org/wiki/Bar_(unit)" TargetMode="External"/><Relationship Id="rId1" Type="http://schemas.openxmlformats.org/officeDocument/2006/relationships/slideLayout" Target="../slideLayouts/slideLayout2.xml"/><Relationship Id="rId6" Type="http://schemas.openxmlformats.org/officeDocument/2006/relationships/hyperlink" Target="https://en.wikipedia.org/wiki/Sample_preparation_(analytical_chemistry)" TargetMode="External"/><Relationship Id="rId11" Type="http://schemas.openxmlformats.org/officeDocument/2006/relationships/hyperlink" Target="https://en.wikipedia.org/wiki/Ethanol" TargetMode="External"/><Relationship Id="rId5" Type="http://schemas.openxmlformats.org/officeDocument/2006/relationships/hyperlink" Target="https://en.wikipedia.org/wiki/Liquid" TargetMode="External"/><Relationship Id="rId15" Type="http://schemas.openxmlformats.org/officeDocument/2006/relationships/hyperlink" Target="https://en.wikipedia.org/wiki/Critical_pressure" TargetMode="External"/><Relationship Id="rId10" Type="http://schemas.openxmlformats.org/officeDocument/2006/relationships/hyperlink" Target="https://en.wikipedia.org/wiki/Carbon_dioxide" TargetMode="External"/><Relationship Id="rId4" Type="http://schemas.openxmlformats.org/officeDocument/2006/relationships/hyperlink" Target="https://en.wikipedia.org/wiki/Solid" TargetMode="External"/><Relationship Id="rId9" Type="http://schemas.openxmlformats.org/officeDocument/2006/relationships/hyperlink" Target="https://en.wikipedia.org/wiki/Essential_oil" TargetMode="External"/><Relationship Id="rId14" Type="http://schemas.openxmlformats.org/officeDocument/2006/relationships/hyperlink" Target="https://en.wikipedia.org/wiki/Critical_temperatur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Supercritical_fluid_extraction#cite_note-1" TargetMode="External"/><Relationship Id="rId2" Type="http://schemas.openxmlformats.org/officeDocument/2006/relationships/hyperlink" Target="https://en.wikipedia.org/wiki/Extraction_(fragr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Surface_tension" TargetMode="External"/><Relationship Id="rId2" Type="http://schemas.openxmlformats.org/officeDocument/2006/relationships/hyperlink" Target="https://en.wikipedia.org/wiki/Diffusion" TargetMode="External"/><Relationship Id="rId1" Type="http://schemas.openxmlformats.org/officeDocument/2006/relationships/slideLayout" Target="../slideLayouts/slideLayout2.xml"/><Relationship Id="rId4" Type="http://schemas.openxmlformats.org/officeDocument/2006/relationships/hyperlink" Target="https://en.wikipedia.org/wiki/Viscosity"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Diaphragm_pump" TargetMode="External"/><Relationship Id="rId2" Type="http://schemas.openxmlformats.org/officeDocument/2006/relationships/hyperlink" Target="https://en.wikipedia.org/wiki/Syringe_pum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Phase_(matter)" TargetMode="External"/><Relationship Id="rId2" Type="http://schemas.openxmlformats.org/officeDocument/2006/relationships/hyperlink" Target="https://en.wikipedia.org/wiki/Pressure_vessel" TargetMode="External"/><Relationship Id="rId1" Type="http://schemas.openxmlformats.org/officeDocument/2006/relationships/slideLayout" Target="../slideLayouts/slideLayout2.xml"/><Relationship Id="rId4" Type="http://schemas.openxmlformats.org/officeDocument/2006/relationships/hyperlink" Target="https://en.wikipedia.org/wiki/Supercritical_fluid_extraction#cite_note-4"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Supercritical Fluid extraction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59832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SFE</a:t>
            </a:r>
            <a:endParaRPr lang="en-US" dirty="0"/>
          </a:p>
        </p:txBody>
      </p:sp>
      <p:sp>
        <p:nvSpPr>
          <p:cNvPr id="3" name="Content Placeholder 2"/>
          <p:cNvSpPr>
            <a:spLocks noGrp="1"/>
          </p:cNvSpPr>
          <p:nvPr>
            <p:ph idx="1"/>
          </p:nvPr>
        </p:nvSpPr>
        <p:spPr/>
        <p:txBody>
          <a:bodyPr>
            <a:normAutofit fontScale="92500" lnSpcReduction="10000"/>
          </a:bodyPr>
          <a:lstStyle/>
          <a:p>
            <a:r>
              <a:rPr lang="en-US" dirty="0"/>
              <a:t>Supercritical fluid extraction (SFE) is the process of separating one component (the </a:t>
            </a:r>
            <a:r>
              <a:rPr lang="en-US" dirty="0" err="1"/>
              <a:t>extractant</a:t>
            </a:r>
            <a:r>
              <a:rPr lang="en-US" dirty="0"/>
              <a:t>) from another (the matrix) using </a:t>
            </a:r>
            <a:r>
              <a:rPr lang="en-US" dirty="0">
                <a:hlinkClick r:id="rId2" tooltip="Supercritical fluid"/>
              </a:rPr>
              <a:t>supercritical fluids</a:t>
            </a:r>
            <a:r>
              <a:rPr lang="en-US" dirty="0"/>
              <a:t> as the extracting </a:t>
            </a:r>
            <a:r>
              <a:rPr lang="en-US" dirty="0">
                <a:hlinkClick r:id="rId3" tooltip="Solvent"/>
              </a:rPr>
              <a:t>solvent</a:t>
            </a:r>
            <a:r>
              <a:rPr lang="en-US" dirty="0"/>
              <a:t>. Extraction is usually from a </a:t>
            </a:r>
            <a:r>
              <a:rPr lang="en-US" dirty="0">
                <a:hlinkClick r:id="rId4" tooltip="Solid"/>
              </a:rPr>
              <a:t>solid</a:t>
            </a:r>
            <a:r>
              <a:rPr lang="en-US" dirty="0"/>
              <a:t> matrix, but can also be from </a:t>
            </a:r>
            <a:r>
              <a:rPr lang="en-US" dirty="0">
                <a:hlinkClick r:id="rId5" tooltip="Liquid"/>
              </a:rPr>
              <a:t>liquids</a:t>
            </a:r>
            <a:r>
              <a:rPr lang="en-US" dirty="0"/>
              <a:t>. SFE can be used as a </a:t>
            </a:r>
            <a:r>
              <a:rPr lang="en-US" dirty="0">
                <a:hlinkClick r:id="rId6" tooltip="Sample preparation (analytical chemistry)"/>
              </a:rPr>
              <a:t>sample preparation</a:t>
            </a:r>
            <a:r>
              <a:rPr lang="en-US" dirty="0"/>
              <a:t> step for </a:t>
            </a:r>
            <a:r>
              <a:rPr lang="en-US" dirty="0">
                <a:hlinkClick r:id="rId7" tooltip="Analytical chemistry"/>
              </a:rPr>
              <a:t>analytical</a:t>
            </a:r>
            <a:r>
              <a:rPr lang="en-US" dirty="0"/>
              <a:t> purposes, or on a larger scale to either strip unwanted material from a product (e.g. </a:t>
            </a:r>
            <a:r>
              <a:rPr lang="en-US" dirty="0">
                <a:hlinkClick r:id="rId8" tooltip="Decaffeination"/>
              </a:rPr>
              <a:t>decaffeination</a:t>
            </a:r>
            <a:r>
              <a:rPr lang="en-US" dirty="0"/>
              <a:t>) or collect a desired product (e.g. </a:t>
            </a:r>
            <a:r>
              <a:rPr lang="en-US" dirty="0">
                <a:hlinkClick r:id="rId9" tooltip="Essential oil"/>
              </a:rPr>
              <a:t>essential oils</a:t>
            </a:r>
            <a:r>
              <a:rPr lang="en-US" dirty="0"/>
              <a:t>). These essential oils can include limonene and other straight solvents. </a:t>
            </a:r>
            <a:r>
              <a:rPr lang="en-US" dirty="0">
                <a:hlinkClick r:id="rId10" tooltip="Carbon dioxide"/>
              </a:rPr>
              <a:t>Carbon dioxide</a:t>
            </a:r>
            <a:r>
              <a:rPr lang="en-US" dirty="0"/>
              <a:t> (CO2) is the most used supercritical fluid, sometimes modified by co-solvents such as </a:t>
            </a:r>
            <a:r>
              <a:rPr lang="en-US" dirty="0">
                <a:hlinkClick r:id="rId11" tooltip="Ethanol"/>
              </a:rPr>
              <a:t>ethanol</a:t>
            </a:r>
            <a:r>
              <a:rPr lang="en-US" dirty="0"/>
              <a:t> or </a:t>
            </a:r>
            <a:r>
              <a:rPr lang="en-US" dirty="0">
                <a:hlinkClick r:id="rId12" tooltip="Methanol"/>
              </a:rPr>
              <a:t>methanol</a:t>
            </a:r>
            <a:r>
              <a:rPr lang="en-US" dirty="0"/>
              <a:t>. Extraction conditions for </a:t>
            </a:r>
            <a:r>
              <a:rPr lang="en-US" dirty="0">
                <a:hlinkClick r:id="rId13" tooltip="Supercritical carbon dioxide"/>
              </a:rPr>
              <a:t>supercritical carbon dioxide</a:t>
            </a:r>
            <a:r>
              <a:rPr lang="en-US" dirty="0"/>
              <a:t> are above the </a:t>
            </a:r>
            <a:r>
              <a:rPr lang="en-US" dirty="0">
                <a:hlinkClick r:id="rId14" tooltip="Critical temperature"/>
              </a:rPr>
              <a:t>critical temperature</a:t>
            </a:r>
            <a:r>
              <a:rPr lang="en-US" dirty="0"/>
              <a:t> of 31 °C and </a:t>
            </a:r>
            <a:r>
              <a:rPr lang="en-US" dirty="0">
                <a:hlinkClick r:id="rId15" tooltip="Critical pressure"/>
              </a:rPr>
              <a:t>critical pressure</a:t>
            </a:r>
            <a:r>
              <a:rPr lang="en-US" dirty="0"/>
              <a:t> of 74 </a:t>
            </a:r>
            <a:r>
              <a:rPr lang="en-US" dirty="0">
                <a:hlinkClick r:id="rId16" tooltip="Bar (unit)"/>
              </a:rPr>
              <a:t>bar</a:t>
            </a:r>
            <a:r>
              <a:rPr lang="en-US" dirty="0"/>
              <a:t>. Addition of modifiers may slightly alter this. The discussion below will mainly refer to extraction with CO2, except where specified.</a:t>
            </a:r>
            <a:endParaRPr lang="en-US" dirty="0"/>
          </a:p>
        </p:txBody>
      </p:sp>
    </p:spTree>
    <p:extLst>
      <p:ext uri="{BB962C8B-B14F-4D97-AF65-F5344CB8AC3E}">
        <p14:creationId xmlns:p14="http://schemas.microsoft.com/office/powerpoint/2010/main" val="2242281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Selectivity</a:t>
            </a:r>
            <a:endParaRPr lang="en-US" dirty="0"/>
          </a:p>
        </p:txBody>
      </p:sp>
      <p:sp>
        <p:nvSpPr>
          <p:cNvPr id="3" name="Content Placeholder 2"/>
          <p:cNvSpPr>
            <a:spLocks noGrp="1"/>
          </p:cNvSpPr>
          <p:nvPr>
            <p:ph idx="1"/>
          </p:nvPr>
        </p:nvSpPr>
        <p:spPr/>
        <p:txBody>
          <a:bodyPr/>
          <a:lstStyle/>
          <a:p>
            <a:r>
              <a:rPr lang="en-US" dirty="0"/>
              <a:t>The properties of the supercritical fluid can be altered by varying the pressure and temperature, allowing selective extraction. For example, volatile oils can be </a:t>
            </a:r>
            <a:r>
              <a:rPr lang="en-US" dirty="0">
                <a:hlinkClick r:id="rId2" tooltip="Extraction (fragrance)"/>
              </a:rPr>
              <a:t>extracted</a:t>
            </a:r>
            <a:r>
              <a:rPr lang="en-US" dirty="0"/>
              <a:t> from a plant with low pressures (100 bar), whereas liquid extraction would also remove lipids. Lipids can be removed using pure CO</a:t>
            </a:r>
            <a:r>
              <a:rPr lang="en-US" baseline="-25000" dirty="0"/>
              <a:t>2</a:t>
            </a:r>
            <a:r>
              <a:rPr lang="en-US" dirty="0"/>
              <a:t> at higher pressures, and then phospholipids can be removed by adding ethanol to the solvent.</a:t>
            </a:r>
            <a:r>
              <a:rPr lang="en-US" baseline="30000" dirty="0">
                <a:hlinkClick r:id="rId3"/>
              </a:rPr>
              <a:t>[1]</a:t>
            </a:r>
            <a:r>
              <a:rPr lang="en-US" dirty="0"/>
              <a:t> The same principle can be used to extract polyphenols and unsaturated fatty acids separately from wine wastes</a:t>
            </a:r>
          </a:p>
        </p:txBody>
      </p:sp>
    </p:spTree>
    <p:extLst>
      <p:ext uri="{BB962C8B-B14F-4D97-AF65-F5344CB8AC3E}">
        <p14:creationId xmlns:p14="http://schemas.microsoft.com/office/powerpoint/2010/main" val="4017121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Speed</a:t>
            </a:r>
            <a:endParaRPr lang="en-US" dirty="0"/>
          </a:p>
        </p:txBody>
      </p:sp>
      <p:sp>
        <p:nvSpPr>
          <p:cNvPr id="3" name="Content Placeholder 2"/>
          <p:cNvSpPr>
            <a:spLocks noGrp="1"/>
          </p:cNvSpPr>
          <p:nvPr>
            <p:ph idx="1"/>
          </p:nvPr>
        </p:nvSpPr>
        <p:spPr/>
        <p:txBody>
          <a:bodyPr/>
          <a:lstStyle/>
          <a:p>
            <a:pPr marL="0" indent="0">
              <a:buNone/>
            </a:pPr>
            <a:endParaRPr lang="en-US" b="1" dirty="0"/>
          </a:p>
          <a:p>
            <a:r>
              <a:rPr lang="en-US" dirty="0"/>
              <a:t>Extraction is a </a:t>
            </a:r>
            <a:r>
              <a:rPr lang="en-US" dirty="0">
                <a:hlinkClick r:id="rId2" tooltip="Diffusion"/>
              </a:rPr>
              <a:t>diffusion</a:t>
            </a:r>
            <a:r>
              <a:rPr lang="en-US" dirty="0"/>
              <a:t>-based process, in which the solvent is required to diffuse into the matrix and the extracted material to diffuse out of the matrix into the solvent. Diffusivities are much faster in supercritical fluids than in liquids, and therefore extraction can occur faster. In addition, due to the lack of </a:t>
            </a:r>
            <a:r>
              <a:rPr lang="en-US" dirty="0">
                <a:hlinkClick r:id="rId3" tooltip="Surface tension"/>
              </a:rPr>
              <a:t>surface tension</a:t>
            </a:r>
            <a:r>
              <a:rPr lang="en-US" dirty="0"/>
              <a:t> and negligible </a:t>
            </a:r>
            <a:r>
              <a:rPr lang="en-US" dirty="0">
                <a:hlinkClick r:id="rId4" tooltip="Viscosity"/>
              </a:rPr>
              <a:t>viscosities</a:t>
            </a:r>
            <a:r>
              <a:rPr lang="en-US" dirty="0"/>
              <a:t> compared to liquids, the solvent can penetrate more into the matrix inaccessible to liquids. An extraction using an organic liquid may take several hours, whereas supercritical fluid extraction can be completed in 10 to 60 minutes</a:t>
            </a:r>
          </a:p>
        </p:txBody>
      </p:sp>
    </p:spTree>
    <p:extLst>
      <p:ext uri="{BB962C8B-B14F-4D97-AF65-F5344CB8AC3E}">
        <p14:creationId xmlns:p14="http://schemas.microsoft.com/office/powerpoint/2010/main" val="3706898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lstStyle/>
          <a:p>
            <a:r>
              <a:rPr lang="en-US" dirty="0"/>
              <a:t>The system must contain a pump for the CO</a:t>
            </a:r>
            <a:r>
              <a:rPr lang="en-US" baseline="-25000" dirty="0"/>
              <a:t>2</a:t>
            </a:r>
            <a:r>
              <a:rPr lang="en-US" dirty="0"/>
              <a:t>, a pressure cell to contain the sample, a means of maintaining pressure in the system and a collecting vessel. The liquid is pumped to a heating zone, where it is heated to supercritical conditions. It then passes into the extraction vessel, where it rapidly diffuses into the solid matrix and dissolves the material to be extracted. The dissolved material is swept from the extraction cell into a separator at lower pressure, and the extracted material settles out. The CO</a:t>
            </a:r>
            <a:r>
              <a:rPr lang="en-US" baseline="-25000" dirty="0"/>
              <a:t>2</a:t>
            </a:r>
            <a:r>
              <a:rPr lang="en-US" dirty="0"/>
              <a:t> can then be cooled, re-compressed and recycled, or discharged to atmosphere.</a:t>
            </a:r>
          </a:p>
        </p:txBody>
      </p:sp>
    </p:spTree>
    <p:extLst>
      <p:ext uri="{BB962C8B-B14F-4D97-AF65-F5344CB8AC3E}">
        <p14:creationId xmlns:p14="http://schemas.microsoft.com/office/powerpoint/2010/main" val="3124744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Pumps</a:t>
            </a:r>
            <a:endParaRPr lang="en-US" dirty="0"/>
          </a:p>
        </p:txBody>
      </p:sp>
      <p:sp>
        <p:nvSpPr>
          <p:cNvPr id="3" name="Content Placeholder 2"/>
          <p:cNvSpPr>
            <a:spLocks noGrp="1"/>
          </p:cNvSpPr>
          <p:nvPr>
            <p:ph idx="1"/>
          </p:nvPr>
        </p:nvSpPr>
        <p:spPr/>
        <p:txBody>
          <a:bodyPr/>
          <a:lstStyle/>
          <a:p>
            <a:r>
              <a:rPr lang="en-US" dirty="0"/>
              <a:t>Carbon dioxide (CO</a:t>
            </a:r>
            <a:r>
              <a:rPr lang="en-US" baseline="-25000" dirty="0"/>
              <a:t>2</a:t>
            </a:r>
            <a:r>
              <a:rPr lang="en-US" dirty="0"/>
              <a:t>) is usually pumped as a liquid, usually below 5 °C (41 °F) and a pressure of about 50 bar. The solvent is pumped as a liquid as it is then almost incompressible; if it were pumped as a supercritical fluid, much of the pump stroke would be "used up" in compressing the fluid, rather than pumping it. For small scale extractions (up to a few grams / minute), reciprocating CO</a:t>
            </a:r>
            <a:r>
              <a:rPr lang="en-US" baseline="-25000" dirty="0"/>
              <a:t>2</a:t>
            </a:r>
            <a:r>
              <a:rPr lang="en-US" dirty="0"/>
              <a:t> pumps or </a:t>
            </a:r>
            <a:r>
              <a:rPr lang="en-US" dirty="0">
                <a:hlinkClick r:id="rId2" tooltip="Syringe pump"/>
              </a:rPr>
              <a:t>syringe pumps</a:t>
            </a:r>
            <a:r>
              <a:rPr lang="en-US" dirty="0"/>
              <a:t> are often used. For larger scale extractions, </a:t>
            </a:r>
            <a:r>
              <a:rPr lang="en-US" dirty="0">
                <a:hlinkClick r:id="rId3" tooltip="Diaphragm pump"/>
              </a:rPr>
              <a:t>diaphragm pumps</a:t>
            </a:r>
            <a:r>
              <a:rPr lang="en-US" dirty="0"/>
              <a:t> are most common. The pump heads will usually require cooling, and the CO</a:t>
            </a:r>
            <a:r>
              <a:rPr lang="en-US" baseline="-25000" dirty="0"/>
              <a:t>2</a:t>
            </a:r>
            <a:r>
              <a:rPr lang="en-US" dirty="0"/>
              <a:t> will also be cooled before entering the pump.</a:t>
            </a:r>
          </a:p>
        </p:txBody>
      </p:sp>
    </p:spTree>
    <p:extLst>
      <p:ext uri="{BB962C8B-B14F-4D97-AF65-F5344CB8AC3E}">
        <p14:creationId xmlns:p14="http://schemas.microsoft.com/office/powerpoint/2010/main" val="20058317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https://upload.wikimedia.org/wikipedia/commons/thumb/c/c7/SFEschematic.jpg/220px-SFEschematic.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3205" y="2797790"/>
            <a:ext cx="7997285" cy="38895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092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Pressure vessels</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hlinkClick r:id="rId2" tooltip="Pressure vessel"/>
              </a:rPr>
              <a:t>Pressure </a:t>
            </a:r>
            <a:r>
              <a:rPr lang="en-US" dirty="0">
                <a:hlinkClick r:id="rId2" tooltip="Pressure vessel"/>
              </a:rPr>
              <a:t>vessels</a:t>
            </a:r>
            <a:r>
              <a:rPr lang="en-US" dirty="0"/>
              <a:t> can range from simple tubing to more sophisticated purpose built vessels with quick release fittings. The pressure requirement is at least 74 bar, and most extractions are conducted at under 350 bar. However, sometimes higher pressures will be needed, such as extraction of vegetable oils, where pressures of 800 bar are sometimes required for complete miscibility of the two </a:t>
            </a:r>
            <a:r>
              <a:rPr lang="en-US" dirty="0">
                <a:hlinkClick r:id="rId3" tooltip="Phase (matter)"/>
              </a:rPr>
              <a:t>phases</a:t>
            </a:r>
            <a:r>
              <a:rPr lang="en-US" dirty="0"/>
              <a:t>.</a:t>
            </a:r>
            <a:r>
              <a:rPr lang="en-US" baseline="30000" dirty="0">
                <a:hlinkClick r:id="rId4"/>
              </a:rPr>
              <a:t>[4]</a:t>
            </a:r>
            <a:endParaRPr lang="en-US" dirty="0"/>
          </a:p>
          <a:p>
            <a:r>
              <a:rPr lang="en-US" dirty="0"/>
              <a:t>The vessel must be equipped with a means of heating. It can be placed inside an oven for small vessels, or an oil or electrically heated jacket for larger vessels. Care must be taken if rubber seals are used on the vessel, as the supercritical carbon dioxide may dissolve in the rubber, causing swelling, and the rubber will rupture on depressurization</a:t>
            </a:r>
          </a:p>
        </p:txBody>
      </p:sp>
    </p:spTree>
    <p:extLst>
      <p:ext uri="{BB962C8B-B14F-4D97-AF65-F5344CB8AC3E}">
        <p14:creationId xmlns:p14="http://schemas.microsoft.com/office/powerpoint/2010/main" val="52124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Flow Diagram</a:t>
            </a:r>
            <a:endParaRPr lang="en-US" dirty="0"/>
          </a:p>
        </p:txBody>
      </p:sp>
      <p:pic>
        <p:nvPicPr>
          <p:cNvPr id="4" name="Content Placeholder 3"/>
          <p:cNvPicPr>
            <a:picLocks noGrp="1" noChangeAspect="1"/>
          </p:cNvPicPr>
          <p:nvPr>
            <p:ph idx="1"/>
          </p:nvPr>
        </p:nvPicPr>
        <p:blipFill>
          <a:blip r:embed="rId2"/>
          <a:stretch>
            <a:fillRect/>
          </a:stretch>
        </p:blipFill>
        <p:spPr>
          <a:xfrm>
            <a:off x="1828800" y="2006221"/>
            <a:ext cx="7473566" cy="4650219"/>
          </a:xfrm>
          <a:prstGeom prst="rect">
            <a:avLst/>
          </a:prstGeom>
        </p:spPr>
      </p:pic>
    </p:spTree>
    <p:extLst>
      <p:ext uri="{BB962C8B-B14F-4D97-AF65-F5344CB8AC3E}">
        <p14:creationId xmlns:p14="http://schemas.microsoft.com/office/powerpoint/2010/main" val="3941343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161</Words>
  <Application>Microsoft Office PowerPoint</Application>
  <PresentationFormat>Widescreen</PresentationFormat>
  <Paragraphs>16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Supercritical Fluid extraction</vt:lpstr>
      <vt:lpstr>SFE</vt:lpstr>
      <vt:lpstr>Advantages: Selectivity</vt:lpstr>
      <vt:lpstr>Speed</vt:lpstr>
      <vt:lpstr>Procedure</vt:lpstr>
      <vt:lpstr>Pumps</vt:lpstr>
      <vt:lpstr>PowerPoint Presentation</vt:lpstr>
      <vt:lpstr>Pressure vessels </vt:lpstr>
      <vt:lpstr>Flow Diagram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Supercritical Fluid extraction</dc:title>
  <dc:creator>Dr. Asif Ahmad</dc:creator>
  <cp:lastModifiedBy>Dr. Asif Ahmad</cp:lastModifiedBy>
  <cp:revision>5</cp:revision>
  <dcterms:created xsi:type="dcterms:W3CDTF">2023-04-03T03:09:42Z</dcterms:created>
  <dcterms:modified xsi:type="dcterms:W3CDTF">2023-04-03T03:48:43Z</dcterms:modified>
</cp:coreProperties>
</file>