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2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0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6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2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8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6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5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2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6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3964-3F45-4E19-88B0-E232B0AE32E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D275-7FA6-4D55-9DA4-4E13CC9BE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6006" y="2357711"/>
            <a:ext cx="9144000" cy="1655762"/>
          </a:xfrm>
        </p:spPr>
        <p:txBody>
          <a:bodyPr>
            <a:normAutofit/>
          </a:bodyPr>
          <a:lstStyle/>
          <a:p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Age, Gender, Activity, Pregnancy, and Dietary Guidelines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5740087" y="1649594"/>
            <a:ext cx="57230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Factors Influencing Nutrient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5" y="2224584"/>
            <a:ext cx="4269688" cy="4633415"/>
          </a:xfrm>
          <a:prstGeom prst="rect">
            <a:avLst/>
          </a:prstGeom>
        </p:spPr>
      </p:pic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922177" y="2970033"/>
            <a:ext cx="254095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800" dirty="0" smtClean="0">
                <a:latin typeface="Arial" panose="020B0604020202020204" pitchFamily="34" charset="0"/>
              </a:rPr>
              <a:t>Dr. Asif Ahmad</a:t>
            </a:r>
            <a:r>
              <a:rPr lang="en-US" altLang="en-US" sz="1800" dirty="0" smtClean="0">
                <a:latin typeface="Arial" panose="020B0604020202020204" pitchFamily="34" charset="0"/>
              </a:rPr>
              <a:t/>
            </a:r>
            <a:br>
              <a:rPr lang="en-US" altLang="en-US" sz="1800" dirty="0" smtClean="0">
                <a:latin typeface="Arial" panose="020B0604020202020204" pitchFamily="34" charset="0"/>
              </a:rPr>
            </a:b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65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and Lifestyle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  - Climate, urbanization, access to food, socio-economic factors.</a:t>
            </a:r>
          </a:p>
          <a:p>
            <a:r>
              <a:rPr lang="en-US" dirty="0"/>
              <a:t>   - Nutrient bioavailability and environmental pollutants.</a:t>
            </a:r>
          </a:p>
          <a:p>
            <a:r>
              <a:rPr lang="en-US" dirty="0"/>
              <a:t>   </a:t>
            </a:r>
            <a:r>
              <a:rPr lang="en-US" dirty="0" smtClean="0"/>
              <a:t>-: </a:t>
            </a:r>
            <a:r>
              <a:rPr lang="en-US" dirty="0"/>
              <a:t>City vs. rural environment or sustainable vs. processed food.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205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Status and Nutrient Needs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Chronic diseases (diabetes, cardiovascular diseases, etc.).</a:t>
            </a:r>
          </a:p>
          <a:p>
            <a:r>
              <a:rPr lang="en-US" dirty="0"/>
              <a:t>   - Immune system and nutrition.</a:t>
            </a:r>
          </a:p>
          <a:p>
            <a:r>
              <a:rPr lang="en-US" dirty="0"/>
              <a:t>   - Impact of stress, medications, and illness on nutrient absorption.</a:t>
            </a:r>
          </a:p>
          <a:p>
            <a:r>
              <a:rPr lang="en-US" dirty="0"/>
              <a:t>   - Graphic: Health conditions with corresponding nutritional considerations.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7659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Composition and Metabolism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Role of body composition (muscle mass vs. fat) in nutrient needs.</a:t>
            </a:r>
          </a:p>
          <a:p>
            <a:r>
              <a:rPr lang="en-US" dirty="0"/>
              <a:t>   - Basal metabolic rate (BMR) and its influence.</a:t>
            </a:r>
          </a:p>
          <a:p>
            <a:r>
              <a:rPr lang="en-US"/>
              <a:t>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733" y="3677470"/>
            <a:ext cx="5258534" cy="14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9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Nutrient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Brief overview of why nutrient needs vary.</a:t>
            </a:r>
          </a:p>
          <a:p>
            <a:r>
              <a:rPr lang="en-US" dirty="0"/>
              <a:t>   - Factors: Age, Gender, Physical Activity, Pregnancy, Environment, etc.</a:t>
            </a:r>
          </a:p>
          <a:p>
            <a:endParaRPr lang="en-US" dirty="0"/>
          </a:p>
        </p:txBody>
      </p:sp>
      <p:sp>
        <p:nvSpPr>
          <p:cNvPr id="4" name="AutoShape 2" descr="Green strength: The role of micronutrients in plant-based diets for  athletic performance enhancement: Heliy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3281" y="2975212"/>
            <a:ext cx="3398719" cy="388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5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Dietary Guidelines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What are dietary guidelines?</a:t>
            </a:r>
          </a:p>
          <a:p>
            <a:r>
              <a:rPr lang="en-US" dirty="0"/>
              <a:t>   - How they are developed (based on population needs and scientific evidence).</a:t>
            </a:r>
          </a:p>
          <a:p>
            <a:r>
              <a:rPr lang="en-US" dirty="0"/>
              <a:t>   - Graphic: Visual of food groups or a dietary pyramid.</a:t>
            </a:r>
          </a:p>
        </p:txBody>
      </p:sp>
    </p:spTree>
    <p:extLst>
      <p:ext uri="{BB962C8B-B14F-4D97-AF65-F5344CB8AC3E}">
        <p14:creationId xmlns:p14="http://schemas.microsoft.com/office/powerpoint/2010/main" val="206645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223913" cy="945060"/>
          </a:xfrm>
        </p:spPr>
        <p:txBody>
          <a:bodyPr/>
          <a:lstStyle/>
          <a:p>
            <a:r>
              <a:rPr lang="en-US" dirty="0" smtClean="0"/>
              <a:t>Food Pyramid</a:t>
            </a:r>
            <a:endParaRPr lang="en-US" dirty="0"/>
          </a:p>
        </p:txBody>
      </p:sp>
      <p:sp>
        <p:nvSpPr>
          <p:cNvPr id="4" name="AutoShape 2" descr="Nutrition, Macronutrients an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5" y="1849981"/>
            <a:ext cx="4337927" cy="4337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484" y="1310186"/>
            <a:ext cx="4872749" cy="43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as a Factor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Infancy and Childhood: Rapid growth and nutrient density.</a:t>
            </a:r>
          </a:p>
          <a:p>
            <a:r>
              <a:rPr lang="en-US" dirty="0"/>
              <a:t>   - Adolescence: Higher needs for energy, calcium, iron, etc.</a:t>
            </a:r>
          </a:p>
          <a:p>
            <a:r>
              <a:rPr lang="en-US" dirty="0"/>
              <a:t>   - Adulthood: Maintenance of health, energy, and metabolism.</a:t>
            </a:r>
          </a:p>
          <a:p>
            <a:r>
              <a:rPr lang="en-US" dirty="0"/>
              <a:t>   - Older Adults: Decreased caloric needs but increased nutrient density.</a:t>
            </a:r>
          </a:p>
          <a:p>
            <a:r>
              <a:rPr lang="en-US" dirty="0"/>
              <a:t>   - Image: Life stages with corresponding nutrient recommendations.</a:t>
            </a:r>
          </a:p>
        </p:txBody>
      </p:sp>
    </p:spTree>
    <p:extLst>
      <p:ext uri="{BB962C8B-B14F-4D97-AF65-F5344CB8AC3E}">
        <p14:creationId xmlns:p14="http://schemas.microsoft.com/office/powerpoint/2010/main" val="345421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71" y="2115971"/>
            <a:ext cx="5079978" cy="34113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95665" y="530059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effectLst/>
                <a:latin typeface="g_d0_f7"/>
              </a:rPr>
              <a:t>Diagram identifying key nutrients for physiological functioning from dietary sources. </a:t>
            </a:r>
            <a:r>
              <a:rPr lang="en-US" dirty="0" smtClean="0">
                <a:effectLst/>
                <a:latin typeface="g_d0_f12"/>
              </a:rPr>
              <a:t>A </a:t>
            </a:r>
            <a:r>
              <a:rPr lang="en-US" dirty="0" smtClean="0">
                <a:effectLst/>
                <a:latin typeface="g_d0_f7"/>
              </a:rPr>
              <a:t>All nutrients identified from dietary sources </a:t>
            </a:r>
            <a:r>
              <a:rPr lang="en-US" dirty="0" err="1" smtClean="0">
                <a:effectLst/>
                <a:latin typeface="g_d0_f7"/>
              </a:rPr>
              <a:t>thatare</a:t>
            </a:r>
            <a:r>
              <a:rPr lang="en-US" dirty="0" smtClean="0">
                <a:effectLst/>
                <a:latin typeface="g_d0_f7"/>
              </a:rPr>
              <a:t> required for proper human body functioning. </a:t>
            </a:r>
            <a:r>
              <a:rPr lang="en-US" dirty="0" smtClean="0">
                <a:effectLst/>
                <a:latin typeface="g_d0_f12"/>
              </a:rPr>
              <a:t>B </a:t>
            </a:r>
            <a:r>
              <a:rPr lang="en-US" dirty="0" smtClean="0">
                <a:effectLst/>
                <a:latin typeface="g_d0_f7"/>
              </a:rPr>
              <a:t>Examples on nutrient benefits for different human life stage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349" y="1366738"/>
            <a:ext cx="6465316" cy="363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4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Nutrient Needs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/>
              <a:t>Differences in body composition and metabolism.</a:t>
            </a:r>
          </a:p>
          <a:p>
            <a:r>
              <a:rPr lang="en-US" dirty="0"/>
              <a:t>   - Nutrient differences for men vs. women (iron, calcium, etc.).</a:t>
            </a:r>
          </a:p>
          <a:p>
            <a:r>
              <a:rPr lang="en-US" dirty="0"/>
              <a:t>   - Special considerations: Menopause, hormonal differences.</a:t>
            </a:r>
          </a:p>
        </p:txBody>
      </p:sp>
    </p:spTree>
    <p:extLst>
      <p:ext uri="{BB962C8B-B14F-4D97-AF65-F5344CB8AC3E}">
        <p14:creationId xmlns:p14="http://schemas.microsoft.com/office/powerpoint/2010/main" val="92552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Activity and Nutrient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  - Energy expenditure in active individuals vs. sedentary.</a:t>
            </a:r>
          </a:p>
          <a:p>
            <a:r>
              <a:rPr lang="en-US" dirty="0"/>
              <a:t>   - Macronutrients (carbs, proteins, fats) based on activity level.</a:t>
            </a:r>
          </a:p>
          <a:p>
            <a:r>
              <a:rPr lang="en-US" dirty="0"/>
              <a:t>   - Importance of hydration and electrolytes.</a:t>
            </a:r>
          </a:p>
          <a:p>
            <a:r>
              <a:rPr lang="en-US" dirty="0"/>
              <a:t>   - </a:t>
            </a:r>
            <a:r>
              <a:rPr lang="en-US" dirty="0" smtClean="0"/>
              <a:t>: </a:t>
            </a:r>
            <a:r>
              <a:rPr lang="en-US" dirty="0"/>
              <a:t>Athlete vs. sedentary person with nutrient breakdown.</a:t>
            </a:r>
          </a:p>
        </p:txBody>
      </p:sp>
    </p:spTree>
    <p:extLst>
      <p:ext uri="{BB962C8B-B14F-4D97-AF65-F5344CB8AC3E}">
        <p14:creationId xmlns:p14="http://schemas.microsoft.com/office/powerpoint/2010/main" val="420995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and Nutrient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  - Key nutrients: Folate, Iron, Calcium, DHA, Protein.</a:t>
            </a:r>
          </a:p>
          <a:p>
            <a:r>
              <a:rPr lang="en-US" dirty="0"/>
              <a:t>   - Dietary adjustments for pregnancy and lactation.</a:t>
            </a:r>
          </a:p>
          <a:p>
            <a:r>
              <a:rPr lang="en-US" dirty="0"/>
              <a:t>   - Risks of malnutrition during pregnancy.</a:t>
            </a:r>
          </a:p>
          <a:p>
            <a:r>
              <a:rPr lang="en-US" dirty="0"/>
              <a:t>   - Image: Pregnant woman with emphasis on key nutrients.</a:t>
            </a:r>
          </a:p>
        </p:txBody>
      </p:sp>
    </p:spTree>
    <p:extLst>
      <p:ext uri="{BB962C8B-B14F-4D97-AF65-F5344CB8AC3E}">
        <p14:creationId xmlns:p14="http://schemas.microsoft.com/office/powerpoint/2010/main" val="205867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449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g_d0_f12</vt:lpstr>
      <vt:lpstr>g_d0_f7</vt:lpstr>
      <vt:lpstr>Office Theme</vt:lpstr>
      <vt:lpstr>Factors Influencing Nutrient Needs  </vt:lpstr>
      <vt:lpstr>Introduction to Nutrient Needs</vt:lpstr>
      <vt:lpstr>Overview of Dietary Guidelines </vt:lpstr>
      <vt:lpstr>Food Pyramid</vt:lpstr>
      <vt:lpstr>Age as a Factor </vt:lpstr>
      <vt:lpstr>PowerPoint Presentation</vt:lpstr>
      <vt:lpstr>Gender and Nutrient Needs </vt:lpstr>
      <vt:lpstr>Physical Activity and Nutrient Needs</vt:lpstr>
      <vt:lpstr>Pregnancy and Nutrient Need</vt:lpstr>
      <vt:lpstr>Environmental and Lifestyle Factors</vt:lpstr>
      <vt:lpstr>Health Status and Nutrient Needs </vt:lpstr>
      <vt:lpstr>Body Composition and Metabolism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Nutrient Needs  </dc:title>
  <dc:creator>REVIEWER</dc:creator>
  <cp:lastModifiedBy>Asif</cp:lastModifiedBy>
  <cp:revision>9</cp:revision>
  <dcterms:created xsi:type="dcterms:W3CDTF">2024-10-19T04:01:26Z</dcterms:created>
  <dcterms:modified xsi:type="dcterms:W3CDTF">2024-11-02T08:32:38Z</dcterms:modified>
</cp:coreProperties>
</file>