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46F8C8-DA17-42B1-A999-09B5A14DE070}"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442822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6F8C8-DA17-42B1-A999-09B5A14DE070}"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2044932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6F8C8-DA17-42B1-A999-09B5A14DE070}"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289567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6F8C8-DA17-42B1-A999-09B5A14DE070}"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81363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46F8C8-DA17-42B1-A999-09B5A14DE070}"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376033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46F8C8-DA17-42B1-A999-09B5A14DE070}"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453244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46F8C8-DA17-42B1-A999-09B5A14DE070}" type="datetimeFigureOut">
              <a:rPr lang="en-US" smtClean="0"/>
              <a:t>4/16/2023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209648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46F8C8-DA17-42B1-A999-09B5A14DE070}" type="datetimeFigureOut">
              <a:rPr lang="en-US" smtClean="0"/>
              <a:t>4/16/2023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276571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46F8C8-DA17-42B1-A999-09B5A14DE070}" type="datetimeFigureOut">
              <a:rPr lang="en-US" smtClean="0"/>
              <a:t>4/16/2023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21133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6F8C8-DA17-42B1-A999-09B5A14DE070}"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368386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6F8C8-DA17-42B1-A999-09B5A14DE070}"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9F5FB-4906-4F49-A7E7-C6825AEED5EE}" type="slidenum">
              <a:rPr lang="en-US" smtClean="0"/>
              <a:t>‹#›</a:t>
            </a:fld>
            <a:endParaRPr lang="en-US"/>
          </a:p>
        </p:txBody>
      </p:sp>
    </p:spTree>
    <p:extLst>
      <p:ext uri="{BB962C8B-B14F-4D97-AF65-F5344CB8AC3E}">
        <p14:creationId xmlns:p14="http://schemas.microsoft.com/office/powerpoint/2010/main" val="296213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6F8C8-DA17-42B1-A999-09B5A14DE070}" type="datetimeFigureOut">
              <a:rPr lang="en-US" smtClean="0"/>
              <a:t>4/16/2023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9F5FB-4906-4F49-A7E7-C6825AEED5EE}" type="slidenum">
              <a:rPr lang="en-US" smtClean="0"/>
              <a:t>‹#›</a:t>
            </a:fld>
            <a:endParaRPr lang="en-US"/>
          </a:p>
        </p:txBody>
      </p:sp>
    </p:spTree>
    <p:extLst>
      <p:ext uri="{BB962C8B-B14F-4D97-AF65-F5344CB8AC3E}">
        <p14:creationId xmlns:p14="http://schemas.microsoft.com/office/powerpoint/2010/main" val="4233372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High Pressure Processing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4087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High Pressure Processing (HPP) is a non-thermal food preservation technique that uses high pressure to inactivate microorganisms such as bacteria, viruses, and molds. HPP technology involves the application of pressure to a food product that has been sealed in a flexible packaging material such as plastic or metal. The pressure is applied uniformly to the food product, penetrating it evenly, and inactivating microorganisms without affecting the sensory and nutritional properties of the food.</a:t>
            </a:r>
          </a:p>
        </p:txBody>
      </p:sp>
    </p:spTree>
    <p:extLst>
      <p:ext uri="{BB962C8B-B14F-4D97-AF65-F5344CB8AC3E}">
        <p14:creationId xmlns:p14="http://schemas.microsoft.com/office/powerpoint/2010/main" val="247315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Food Safety: HPP is an effective method of reducing the risk of foodborne illness. The high pressure applied during HPP inactivates harmful microorganisms such as Salmonella, Listeria, and E. coli, without using heat or chemicals.</a:t>
            </a:r>
          </a:p>
          <a:p>
            <a:pPr lvl="0"/>
            <a:r>
              <a:rPr lang="en-US" dirty="0"/>
              <a:t>Extended Shelf-Life: HPP can extend the shelf-life of perishable foods such as meat, fish, and vegetables. By inactivating spoilage-causing bacteria and enzymes, HPP can prevent the growth of microorganisms and slow down the natural deterioration of the food.</a:t>
            </a:r>
          </a:p>
          <a:p>
            <a:pPr lvl="0"/>
            <a:r>
              <a:rPr lang="en-US" dirty="0"/>
              <a:t>Nutritional Preservation: HPP preserves the nutritional quality of food products by maintaining their natural flavor, texture, color, and nutrients. Unlike thermal processing methods such as canning or pasteurization, HPP does not use heat, which can degrade the nutritional value of food.</a:t>
            </a:r>
          </a:p>
          <a:p>
            <a:pPr lvl="0"/>
            <a:r>
              <a:rPr lang="en-US" dirty="0"/>
              <a:t>Cleaner Label: HPP allows food manufacturers to produce cleaner label products, which are free from synthetic preservatives, additives, and chemicals. This appeals to consumers who are looking for natural and minimally processed foods.</a:t>
            </a:r>
          </a:p>
          <a:p>
            <a:pPr lvl="0"/>
            <a:r>
              <a:rPr lang="en-US" dirty="0"/>
              <a:t>Environmentally Friendly: HPP is an environmentally friendly food processing method. It reduces food waste by extending the shelf-life of food products, and it eliminates the need for chemical preservatives and additives.</a:t>
            </a:r>
          </a:p>
        </p:txBody>
      </p:sp>
    </p:spTree>
    <p:extLst>
      <p:ext uri="{BB962C8B-B14F-4D97-AF65-F5344CB8AC3E}">
        <p14:creationId xmlns:p14="http://schemas.microsoft.com/office/powerpoint/2010/main" val="2220846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a:t>
            </a:r>
            <a:r>
              <a:rPr lang="en-US" dirty="0"/>
              <a:t>history of HPP technology,</a:t>
            </a:r>
          </a:p>
        </p:txBody>
      </p:sp>
      <p:sp>
        <p:nvSpPr>
          <p:cNvPr id="3" name="Content Placeholder 2"/>
          <p:cNvSpPr>
            <a:spLocks noGrp="1"/>
          </p:cNvSpPr>
          <p:nvPr>
            <p:ph idx="1"/>
          </p:nvPr>
        </p:nvSpPr>
        <p:spPr/>
        <p:txBody>
          <a:bodyPr>
            <a:normAutofit fontScale="62500" lnSpcReduction="20000"/>
          </a:bodyPr>
          <a:lstStyle/>
          <a:p>
            <a:r>
              <a:rPr lang="en-US" dirty="0"/>
              <a:t>High Pressure Processing (HPP) technology has a relatively short history compared to other food preservation methods. Here is a brief timeline of the evolution of HPP technology over the years:</a:t>
            </a:r>
          </a:p>
          <a:p>
            <a:r>
              <a:rPr lang="en-US" dirty="0"/>
              <a:t>1899: The first patent for high-pressure technology was filed by French chemist and physicist, </a:t>
            </a:r>
            <a:r>
              <a:rPr lang="en-US" dirty="0" err="1"/>
              <a:t>Bridel</a:t>
            </a:r>
            <a:r>
              <a:rPr lang="en-US" dirty="0"/>
              <a:t>. He proposed a method of using high pressure to inactivate microorganisms in food products.</a:t>
            </a:r>
          </a:p>
          <a:p>
            <a:r>
              <a:rPr lang="en-US" dirty="0"/>
              <a:t>1960s: The development of the first high-pressure equipment began in Japan. This was primarily focused on the preservation of tofu and soy sauce.</a:t>
            </a:r>
          </a:p>
          <a:p>
            <a:r>
              <a:rPr lang="en-US" dirty="0"/>
              <a:t>1990s: The commercialization of HPP began with the development of the first HPP machine by the </a:t>
            </a:r>
            <a:r>
              <a:rPr lang="en-US" dirty="0" err="1"/>
              <a:t>Avure</a:t>
            </a:r>
            <a:r>
              <a:rPr lang="en-US" dirty="0"/>
              <a:t> Corporation in the United States. The initial focus was on the treatment of canned food products.</a:t>
            </a:r>
          </a:p>
          <a:p>
            <a:r>
              <a:rPr lang="en-US" dirty="0"/>
              <a:t>2000s: HPP technology was adopted by the juice industry for the processing of fresh juices. HPP helped extend the shelf-life of fresh juices without compromising their taste and nutritional quality. Other industries such as meat, seafood, and dairy also started using HPP.</a:t>
            </a:r>
          </a:p>
          <a:p>
            <a:r>
              <a:rPr lang="en-US" dirty="0"/>
              <a:t>2010s: HPP technology became more widespread and accessible due to the development of smaller, more affordable HPP machines. The technology continued to evolve with improvements in packaging materials and equipment design.</a:t>
            </a:r>
          </a:p>
          <a:p>
            <a:r>
              <a:rPr lang="en-US" dirty="0"/>
              <a:t>2020s: HPP technology continues to be adopted by the food industry for a variety of applications, including ready-to-eat meals, dips, sauces, and baby food. Research and development efforts are focused on optimizing HPP processing conditions and identifying new applications for the technology.</a:t>
            </a:r>
          </a:p>
        </p:txBody>
      </p:sp>
    </p:spTree>
    <p:extLst>
      <p:ext uri="{BB962C8B-B14F-4D97-AF65-F5344CB8AC3E}">
        <p14:creationId xmlns:p14="http://schemas.microsoft.com/office/powerpoint/2010/main" val="146879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and Equipment of HPP</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principles of High Pressure Processing (HPP) technology are based on the fact that microorganisms such as bacteria, viruses, and molds are sensitive to high pressure. HPP works by subjecting a food product to high pressure, typically between 300 and 600 MPa (</a:t>
            </a:r>
            <a:r>
              <a:rPr lang="en-US" dirty="0" err="1"/>
              <a:t>megapascals</a:t>
            </a:r>
            <a:r>
              <a:rPr lang="en-US" dirty="0"/>
              <a:t>), for a period of time ranging from a few seconds to several minutes. This pressure is applied uniformly to the food product, penetrating it evenly and inactivating microorganisms without affecting the sensory and nutritional properties of the food.</a:t>
            </a:r>
          </a:p>
          <a:p>
            <a:r>
              <a:rPr lang="en-US" dirty="0"/>
              <a:t>The basic principles of HPP technology can be summarized as follows:</a:t>
            </a:r>
          </a:p>
          <a:p>
            <a:r>
              <a:rPr lang="en-US" dirty="0"/>
              <a:t>Sealing: The food product is sealed in a flexible packaging material, such as plastic or metal, which can withstand the high pressure applied during processing.</a:t>
            </a:r>
          </a:p>
          <a:p>
            <a:r>
              <a:rPr lang="en-US" dirty="0"/>
              <a:t>Pressurization: The sealed food product is placed in an HPP machine, which uses a high-pressure pump to apply pressure uniformly to the product.</a:t>
            </a:r>
          </a:p>
          <a:p>
            <a:r>
              <a:rPr lang="en-US" dirty="0"/>
              <a:t>Holding: The food product is held under high pressure for a period of time, ranging from a few seconds to several minutes, depending on the type of product being processed.</a:t>
            </a:r>
          </a:p>
          <a:p>
            <a:r>
              <a:rPr lang="en-US" dirty="0"/>
              <a:t>Decompression: The pressure is released gradually, and the food product is removed from the HPP machine</a:t>
            </a:r>
            <a:r>
              <a:rPr lang="en-US" dirty="0" smtClean="0"/>
              <a:t>.</a:t>
            </a:r>
            <a:endParaRPr lang="en-US" dirty="0"/>
          </a:p>
        </p:txBody>
      </p:sp>
    </p:spTree>
    <p:extLst>
      <p:ext uri="{BB962C8B-B14F-4D97-AF65-F5344CB8AC3E}">
        <p14:creationId xmlns:p14="http://schemas.microsoft.com/office/powerpoint/2010/main" val="172088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equipment used in HPP technology typically consists of four main components:</a:t>
            </a:r>
          </a:p>
          <a:p>
            <a:r>
              <a:rPr lang="en-US" dirty="0" smtClean="0"/>
              <a:t>Pressure vessel: This is the main chamber of the HPP machine where the food product is placed and subjected to high pressure.</a:t>
            </a:r>
          </a:p>
          <a:p>
            <a:r>
              <a:rPr lang="en-US" dirty="0" smtClean="0"/>
              <a:t>High-pressure pump: This is the component that generates the high pressure required for HPP processing. The pump is typically a hydraulic intensifier or a pneumatic intensifier.</a:t>
            </a:r>
          </a:p>
          <a:p>
            <a:r>
              <a:rPr lang="en-US" dirty="0" smtClean="0"/>
              <a:t>Pressure control system: This component is responsible for controlling the pressure and ensuring that it remains within the desired range during processing.</a:t>
            </a:r>
          </a:p>
          <a:p>
            <a:r>
              <a:rPr lang="en-US" dirty="0" smtClean="0"/>
              <a:t>Cooling system: After processing, the food product is removed from the HPP machine and cooled down to room temperature to prevent any further growth of microorganisms.</a:t>
            </a:r>
          </a:p>
          <a:p>
            <a:r>
              <a:rPr lang="en-US" dirty="0" smtClean="0"/>
              <a:t>HPP equipment can range in size from small laboratory-scale machines to large industrial-scale machines capable of processing hundreds of kilograms of food product per hour. The choice of equipment will depend on the specific requirements of the application, such as the type and volume of food product being processed.</a:t>
            </a:r>
            <a:endParaRPr lang="en-US" dirty="0"/>
          </a:p>
        </p:txBody>
      </p:sp>
    </p:spTree>
    <p:extLst>
      <p:ext uri="{BB962C8B-B14F-4D97-AF65-F5344CB8AC3E}">
        <p14:creationId xmlns:p14="http://schemas.microsoft.com/office/powerpoint/2010/main" val="1792626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hematic diagram of high pressure processing 28 | Downloa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6636" y="190215"/>
            <a:ext cx="6108747" cy="6108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924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952</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High Pressure Processing</vt:lpstr>
      <vt:lpstr>Introduction</vt:lpstr>
      <vt:lpstr>Importance</vt:lpstr>
      <vt:lpstr>Brief history of HPP technology,</vt:lpstr>
      <vt:lpstr>Principle and Equipment of HPP</vt:lpstr>
      <vt:lpstr>Equipment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Pressure Processing</dc:title>
  <dc:creator>Dr. Asif Ahmad</dc:creator>
  <cp:lastModifiedBy>Dr. Asif Ahmad</cp:lastModifiedBy>
  <cp:revision>4</cp:revision>
  <dcterms:created xsi:type="dcterms:W3CDTF">2023-04-17T05:44:40Z</dcterms:created>
  <dcterms:modified xsi:type="dcterms:W3CDTF">2023-04-17T05:55:21Z</dcterms:modified>
</cp:coreProperties>
</file>