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7" r:id="rId9"/>
    <p:sldId id="268" r:id="rId10"/>
    <p:sldId id="259" r:id="rId11"/>
    <p:sldId id="269" r:id="rId12"/>
    <p:sldId id="270" r:id="rId13"/>
    <p:sldId id="271" r:id="rId14"/>
    <p:sldId id="272" r:id="rId15"/>
    <p:sldId id="273" r:id="rId16"/>
    <p:sldId id="260" r:id="rId17"/>
    <p:sldId id="277" r:id="rId18"/>
    <p:sldId id="278" r:id="rId19"/>
    <p:sldId id="279" r:id="rId20"/>
    <p:sldId id="280" r:id="rId21"/>
    <p:sldId id="261" r:id="rId22"/>
    <p:sldId id="274" r:id="rId23"/>
    <p:sldId id="262" r:id="rId24"/>
    <p:sldId id="275"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DCC515-8AF3-4E6B-93A4-49F6663BD88E}"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97201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CC515-8AF3-4E6B-93A4-49F6663BD88E}"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74069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CC515-8AF3-4E6B-93A4-49F6663BD88E}"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38471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DCC515-8AF3-4E6B-93A4-49F6663BD88E}"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343019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DCC515-8AF3-4E6B-93A4-49F6663BD88E}"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22885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DCC515-8AF3-4E6B-93A4-49F6663BD88E}"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51558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DCC515-8AF3-4E6B-93A4-49F6663BD88E}" type="datetimeFigureOut">
              <a:rPr lang="en-US" smtClean="0"/>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2442308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DCC515-8AF3-4E6B-93A4-49F6663BD88E}"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748006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CC515-8AF3-4E6B-93A4-49F6663BD88E}" type="datetimeFigureOut">
              <a:rPr lang="en-US" smtClean="0"/>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410633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DCC515-8AF3-4E6B-93A4-49F6663BD88E}"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10085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DCC515-8AF3-4E6B-93A4-49F6663BD88E}"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1030-0693-4D3E-A9CB-62E5E3DA7B47}" type="slidenum">
              <a:rPr lang="en-US" smtClean="0"/>
              <a:t>‹#›</a:t>
            </a:fld>
            <a:endParaRPr lang="en-US"/>
          </a:p>
        </p:txBody>
      </p:sp>
    </p:spTree>
    <p:extLst>
      <p:ext uri="{BB962C8B-B14F-4D97-AF65-F5344CB8AC3E}">
        <p14:creationId xmlns:p14="http://schemas.microsoft.com/office/powerpoint/2010/main" val="413068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CC515-8AF3-4E6B-93A4-49F6663BD88E}" type="datetimeFigureOut">
              <a:rPr lang="en-US" smtClean="0"/>
              <a:t>4/3/2023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21030-0693-4D3E-A9CB-62E5E3DA7B47}" type="slidenum">
              <a:rPr lang="en-US" smtClean="0"/>
              <a:t>‹#›</a:t>
            </a:fld>
            <a:endParaRPr lang="en-US"/>
          </a:p>
        </p:txBody>
      </p:sp>
    </p:spTree>
    <p:extLst>
      <p:ext uri="{BB962C8B-B14F-4D97-AF65-F5344CB8AC3E}">
        <p14:creationId xmlns:p14="http://schemas.microsoft.com/office/powerpoint/2010/main" val="857737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Recent Advances: Food Packaging</a:t>
            </a:r>
            <a:endParaRPr lang="en-US" dirty="0"/>
          </a:p>
        </p:txBody>
      </p:sp>
      <p:sp>
        <p:nvSpPr>
          <p:cNvPr id="3" name="Subtitle 2"/>
          <p:cNvSpPr>
            <a:spLocks noGrp="1"/>
          </p:cNvSpPr>
          <p:nvPr>
            <p:ph type="subTitle" idx="1"/>
          </p:nvPr>
        </p:nvSpPr>
        <p:spPr/>
        <p:txBody>
          <a:bodyPr/>
          <a:lstStyle/>
          <a:p>
            <a:r>
              <a:rPr lang="en-US" dirty="0" smtClean="0"/>
              <a:t>Dr. Asif Ahmad</a:t>
            </a:r>
            <a:endParaRPr lang="en-US" dirty="0"/>
          </a:p>
        </p:txBody>
      </p:sp>
    </p:spTree>
    <p:extLst>
      <p:ext uri="{BB962C8B-B14F-4D97-AF65-F5344CB8AC3E}">
        <p14:creationId xmlns:p14="http://schemas.microsoft.com/office/powerpoint/2010/main" val="47461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a:t>
            </a:r>
            <a:endParaRPr lang="en-US" dirty="0"/>
          </a:p>
        </p:txBody>
      </p:sp>
      <p:sp>
        <p:nvSpPr>
          <p:cNvPr id="3" name="Content Placeholder 2"/>
          <p:cNvSpPr>
            <a:spLocks noGrp="1"/>
          </p:cNvSpPr>
          <p:nvPr>
            <p:ph idx="1"/>
          </p:nvPr>
        </p:nvSpPr>
        <p:spPr/>
        <p:txBody>
          <a:bodyPr/>
          <a:lstStyle/>
          <a:p>
            <a:r>
              <a:rPr lang="en-US" dirty="0" smtClean="0"/>
              <a:t>Edible </a:t>
            </a:r>
            <a:r>
              <a:rPr lang="en-US" dirty="0"/>
              <a:t>packaging is a new and innovative approach to food packaging that is gaining popularity. Edible packaging materials are made from food-grade ingredients such as proteins, carbohydrates, and lipids, and are designed to be consumed along with the food product. Edible packaging can reduce waste, improve product quality, and enhance the consumer experience.</a:t>
            </a:r>
          </a:p>
        </p:txBody>
      </p:sp>
    </p:spTree>
    <p:extLst>
      <p:ext uri="{BB962C8B-B14F-4D97-AF65-F5344CB8AC3E}">
        <p14:creationId xmlns:p14="http://schemas.microsoft.com/office/powerpoint/2010/main" val="352782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 Edible films</a:t>
            </a:r>
            <a:endParaRPr lang="en-US" dirty="0"/>
          </a:p>
        </p:txBody>
      </p:sp>
      <p:sp>
        <p:nvSpPr>
          <p:cNvPr id="3" name="Content Placeholder 2"/>
          <p:cNvSpPr>
            <a:spLocks noGrp="1"/>
          </p:cNvSpPr>
          <p:nvPr>
            <p:ph idx="1"/>
          </p:nvPr>
        </p:nvSpPr>
        <p:spPr/>
        <p:txBody>
          <a:bodyPr/>
          <a:lstStyle/>
          <a:p>
            <a:r>
              <a:rPr lang="en-US" dirty="0" smtClean="0"/>
              <a:t>Edible </a:t>
            </a:r>
            <a:r>
              <a:rPr lang="en-US" dirty="0"/>
              <a:t>films are thin sheets of material that are made from food-grade ingredients and are designed to be consumed along with the food product. Edible films can be made from a variety of materials, including proteins, carbohydrates, and lipids, and can be used to package a wide range of food products, including fruits, vegetables, and snacks. Edible films can help to reduce waste and improve the quality and freshness of food products.</a:t>
            </a:r>
          </a:p>
        </p:txBody>
      </p:sp>
    </p:spTree>
    <p:extLst>
      <p:ext uri="{BB962C8B-B14F-4D97-AF65-F5344CB8AC3E}">
        <p14:creationId xmlns:p14="http://schemas.microsoft.com/office/powerpoint/2010/main" val="259860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 Edible Coatings </a:t>
            </a:r>
            <a:endParaRPr lang="en-US" dirty="0"/>
          </a:p>
        </p:txBody>
      </p:sp>
      <p:sp>
        <p:nvSpPr>
          <p:cNvPr id="3" name="Content Placeholder 2"/>
          <p:cNvSpPr>
            <a:spLocks noGrp="1"/>
          </p:cNvSpPr>
          <p:nvPr>
            <p:ph idx="1"/>
          </p:nvPr>
        </p:nvSpPr>
        <p:spPr/>
        <p:txBody>
          <a:bodyPr/>
          <a:lstStyle/>
          <a:p>
            <a:r>
              <a:rPr lang="en-US" dirty="0" smtClean="0"/>
              <a:t>Edible </a:t>
            </a:r>
            <a:r>
              <a:rPr lang="en-US" dirty="0"/>
              <a:t>coatings are thin layers of material that are applied to the surface of a food product and are designed to be consumed along with the food product. Edible coatings can be made from a variety of materials, including proteins, carbohydrates, and lipids, and can be used to improve the appearance, texture, and shelf life of food products. Edible coatings can also be used to enhance the nutritional value of food products by adding vitamins, minerals, and other bioactive compounds.</a:t>
            </a:r>
          </a:p>
        </p:txBody>
      </p:sp>
    </p:spTree>
    <p:extLst>
      <p:ext uri="{BB962C8B-B14F-4D97-AF65-F5344CB8AC3E}">
        <p14:creationId xmlns:p14="http://schemas.microsoft.com/office/powerpoint/2010/main" val="522309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 Flavor-infused Edible Packaging</a:t>
            </a:r>
            <a:endParaRPr lang="en-US" dirty="0"/>
          </a:p>
        </p:txBody>
      </p:sp>
      <p:sp>
        <p:nvSpPr>
          <p:cNvPr id="3" name="Content Placeholder 2"/>
          <p:cNvSpPr>
            <a:spLocks noGrp="1"/>
          </p:cNvSpPr>
          <p:nvPr>
            <p:ph idx="1"/>
          </p:nvPr>
        </p:nvSpPr>
        <p:spPr/>
        <p:txBody>
          <a:bodyPr/>
          <a:lstStyle/>
          <a:p>
            <a:r>
              <a:rPr lang="en-US" dirty="0" smtClean="0"/>
              <a:t>Flavor-infused </a:t>
            </a:r>
            <a:r>
              <a:rPr lang="en-US" dirty="0"/>
              <a:t>edible packaging is a new and innovative approach to food packaging that is gaining popularity. Flavor-infused packaging materials are made from food-grade ingredients and are designed to add flavor and aroma to the food product. Flavor-infused edible packaging can be used to enhance the sensory experience of food products, particularly those with mild or neutral flavors.</a:t>
            </a:r>
          </a:p>
        </p:txBody>
      </p:sp>
    </p:spTree>
    <p:extLst>
      <p:ext uri="{BB962C8B-B14F-4D97-AF65-F5344CB8AC3E}">
        <p14:creationId xmlns:p14="http://schemas.microsoft.com/office/powerpoint/2010/main" val="326751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 Edible Cutlery</a:t>
            </a:r>
            <a:endParaRPr lang="en-US" dirty="0"/>
          </a:p>
        </p:txBody>
      </p:sp>
      <p:sp>
        <p:nvSpPr>
          <p:cNvPr id="3" name="Content Placeholder 2"/>
          <p:cNvSpPr>
            <a:spLocks noGrp="1"/>
          </p:cNvSpPr>
          <p:nvPr>
            <p:ph idx="1"/>
          </p:nvPr>
        </p:nvSpPr>
        <p:spPr/>
        <p:txBody>
          <a:bodyPr/>
          <a:lstStyle/>
          <a:p>
            <a:r>
              <a:rPr lang="en-US" dirty="0" smtClean="0"/>
              <a:t>Edible </a:t>
            </a:r>
            <a:r>
              <a:rPr lang="en-US" dirty="0"/>
              <a:t>cutlery is a new and innovative approach to food packaging that is designed to reduce waste and improve sustainability. Edible cutlery is typically made from a combination of flours, such as wheat, rice, and corn, and can be flavored with herbs and spices. Edible cutlery can be used as a substitute for traditional plastic cutlery, which is a significant source of plastic waste.</a:t>
            </a:r>
          </a:p>
        </p:txBody>
      </p:sp>
    </p:spTree>
    <p:extLst>
      <p:ext uri="{BB962C8B-B14F-4D97-AF65-F5344CB8AC3E}">
        <p14:creationId xmlns:p14="http://schemas.microsoft.com/office/powerpoint/2010/main" val="259365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Edible Packaging: Benefits and </a:t>
            </a:r>
            <a:r>
              <a:rPr lang="en-US" dirty="0" err="1" smtClean="0"/>
              <a:t>Challanges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Benefits of Edible Packaging </a:t>
            </a:r>
            <a:r>
              <a:rPr lang="en-US" dirty="0"/>
              <a:t>Edible packaging offers several benefits over traditional packaging materials. Edible packaging can help to reduce waste and improve sustainability by eliminating the need for disposal. Edible packaging can also help to improve the quality and freshness of food products by providing a barrier against oxygen and moisture. Edible packaging can also enhance the consumer experience by adding flavor, texture, and aroma to the food product</a:t>
            </a:r>
            <a:r>
              <a:rPr lang="en-US" dirty="0" smtClean="0"/>
              <a:t>.</a:t>
            </a:r>
            <a:r>
              <a:rPr lang="en-US" dirty="0"/>
              <a:t> </a:t>
            </a:r>
            <a:endParaRPr lang="en-US" dirty="0" smtClean="0"/>
          </a:p>
          <a:p>
            <a:r>
              <a:rPr lang="en-US" dirty="0" smtClean="0">
                <a:solidFill>
                  <a:srgbClr val="FF0000"/>
                </a:solidFill>
              </a:rPr>
              <a:t>Challenges </a:t>
            </a:r>
            <a:r>
              <a:rPr lang="en-US" dirty="0">
                <a:solidFill>
                  <a:srgbClr val="FF0000"/>
                </a:solidFill>
              </a:rPr>
              <a:t>of Edible Packaging </a:t>
            </a:r>
            <a:r>
              <a:rPr lang="en-US" dirty="0"/>
              <a:t>Despite its many benefits, edible packaging also poses several challenges. Edible packaging materials can be more expensive and less durable than traditional packaging materials, which can increase the cost of the food product. Edible packaging materials can also be more difficult to produce and transport than traditional packaging materials, which can limit their availability and scalability.</a:t>
            </a:r>
          </a:p>
          <a:p>
            <a:endParaRPr lang="en-US" dirty="0"/>
          </a:p>
        </p:txBody>
      </p:sp>
    </p:spTree>
    <p:extLst>
      <p:ext uri="{BB962C8B-B14F-4D97-AF65-F5344CB8AC3E}">
        <p14:creationId xmlns:p14="http://schemas.microsoft.com/office/powerpoint/2010/main" val="249338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Nanotechnology in Food Packaging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Nanotechnology </a:t>
            </a:r>
            <a:r>
              <a:rPr lang="en-US" dirty="0"/>
              <a:t>is being used to develop food packaging materials with enhanced functionality. Nanoparticles can be incorporated into packaging materials to improve their barrier properties, increase their strength and durability, and provide antimicrobial activity. Nanoparticles can also be used to create sensors that can detect changes in temperature, pH, or the presence of specific molecules</a:t>
            </a:r>
            <a:r>
              <a:rPr lang="en-US" dirty="0" smtClean="0"/>
              <a:t>.</a:t>
            </a:r>
          </a:p>
          <a:p>
            <a:r>
              <a:rPr lang="en-US" dirty="0"/>
              <a:t>Nanotechnology in Food Packaging Nanotechnology involves the manipulation and control of matter on a nanoscale level. Nanotechnology has the potential to revolutionize the food packaging industry by improving the shelf life and safety of food products. Nanotechnology can be used to create nanoscale materials and structures with unique properties, such as improved barrier properties and antimicrobial activity.</a:t>
            </a:r>
          </a:p>
          <a:p>
            <a:endParaRPr lang="en-US" dirty="0"/>
          </a:p>
        </p:txBody>
      </p:sp>
    </p:spTree>
    <p:extLst>
      <p:ext uri="{BB962C8B-B14F-4D97-AF65-F5344CB8AC3E}">
        <p14:creationId xmlns:p14="http://schemas.microsoft.com/office/powerpoint/2010/main" val="3974470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Nanotechnology in Food Packaging Nanotechnology </a:t>
            </a:r>
            <a:r>
              <a:rPr lang="en-US" dirty="0" smtClean="0"/>
              <a:t>:</a:t>
            </a:r>
            <a:endParaRPr lang="en-US" dirty="0"/>
          </a:p>
        </p:txBody>
      </p:sp>
      <p:sp>
        <p:nvSpPr>
          <p:cNvPr id="3" name="Content Placeholder 2"/>
          <p:cNvSpPr>
            <a:spLocks noGrp="1"/>
          </p:cNvSpPr>
          <p:nvPr>
            <p:ph idx="1"/>
          </p:nvPr>
        </p:nvSpPr>
        <p:spPr/>
        <p:txBody>
          <a:bodyPr/>
          <a:lstStyle/>
          <a:p>
            <a:r>
              <a:rPr lang="en-US" dirty="0"/>
              <a:t>Nanoscale Materials in Food Packaging Nanoscale materials, such as nanoparticles and nanocomposites, can be used in food packaging to improve the properties of traditional packaging materials. For example, nanoscale materials can improve the barrier properties of packaging materials, reducing the amount of oxygen and moisture that can penetrate the packaging and spoil the food product. Nanoscale materials can also provide antimicrobial activity, reducing the growth of harmful bacteria and extending the shelf life of the food product.</a:t>
            </a:r>
          </a:p>
        </p:txBody>
      </p:sp>
    </p:spTree>
    <p:extLst>
      <p:ext uri="{BB962C8B-B14F-4D97-AF65-F5344CB8AC3E}">
        <p14:creationId xmlns:p14="http://schemas.microsoft.com/office/powerpoint/2010/main" val="2987180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Nanotechnology in Food Packaging Nanotechnology </a:t>
            </a:r>
            <a:r>
              <a:rPr lang="en-US" dirty="0" smtClean="0"/>
              <a:t>:</a:t>
            </a:r>
            <a:endParaRPr lang="en-US" dirty="0"/>
          </a:p>
        </p:txBody>
      </p:sp>
      <p:sp>
        <p:nvSpPr>
          <p:cNvPr id="3" name="Content Placeholder 2"/>
          <p:cNvSpPr>
            <a:spLocks noGrp="1"/>
          </p:cNvSpPr>
          <p:nvPr>
            <p:ph idx="1"/>
          </p:nvPr>
        </p:nvSpPr>
        <p:spPr/>
        <p:txBody>
          <a:bodyPr/>
          <a:lstStyle/>
          <a:p>
            <a:r>
              <a:rPr lang="en-US" dirty="0"/>
              <a:t>Intelligent </a:t>
            </a:r>
            <a:r>
              <a:rPr lang="en-US" dirty="0" err="1"/>
              <a:t>Nanosensors</a:t>
            </a:r>
            <a:r>
              <a:rPr lang="en-US" dirty="0"/>
              <a:t> in Food Packaging Intelligent </a:t>
            </a:r>
            <a:r>
              <a:rPr lang="en-US" dirty="0" err="1"/>
              <a:t>nanosensors</a:t>
            </a:r>
            <a:r>
              <a:rPr lang="en-US" dirty="0"/>
              <a:t> can be embedded in food packaging to monitor the quality and safety of food products in real-time. Intelligent </a:t>
            </a:r>
            <a:r>
              <a:rPr lang="en-US" dirty="0" err="1"/>
              <a:t>nanosensors</a:t>
            </a:r>
            <a:r>
              <a:rPr lang="en-US" dirty="0"/>
              <a:t> can detect changes in temperature, pH, and other environmental factors that can affect the quality and safety of the food product. This information can be transmitted wirelessly to a smartphone or other device, allowing consumers to make informed decisions about the food product.</a:t>
            </a:r>
          </a:p>
        </p:txBody>
      </p:sp>
    </p:spTree>
    <p:extLst>
      <p:ext uri="{BB962C8B-B14F-4D97-AF65-F5344CB8AC3E}">
        <p14:creationId xmlns:p14="http://schemas.microsoft.com/office/powerpoint/2010/main" val="3402507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Nanotechnology in Food Packaging Nanotechnology </a:t>
            </a:r>
            <a:r>
              <a:rPr lang="en-US" dirty="0" smtClean="0"/>
              <a:t>:Challenges &amp; Benefits</a:t>
            </a:r>
            <a:endParaRPr lang="en-US" dirty="0"/>
          </a:p>
        </p:txBody>
      </p:sp>
      <p:sp>
        <p:nvSpPr>
          <p:cNvPr id="3" name="Content Placeholder 2"/>
          <p:cNvSpPr>
            <a:spLocks noGrp="1"/>
          </p:cNvSpPr>
          <p:nvPr>
            <p:ph idx="1"/>
          </p:nvPr>
        </p:nvSpPr>
        <p:spPr/>
        <p:txBody>
          <a:bodyPr/>
          <a:lstStyle/>
          <a:p>
            <a:r>
              <a:rPr lang="en-US" dirty="0"/>
              <a:t>Challenges of Nanotechnology in Food Packaging Despite its many potential benefits, nanotechnology in food packaging also poses several challenges. One of the main challenges is the potential health and environmental risks associated with nanoscale materials. The long-term effects of exposure to nanoscale materials are still not fully understood, and more research is needed to determine their safety</a:t>
            </a:r>
            <a:r>
              <a:rPr lang="en-US" dirty="0" smtClean="0"/>
              <a:t>.</a:t>
            </a:r>
          </a:p>
          <a:p>
            <a:endParaRPr lang="en-US" dirty="0"/>
          </a:p>
        </p:txBody>
      </p:sp>
      <p:sp>
        <p:nvSpPr>
          <p:cNvPr id="4" name="Rectangle 3"/>
          <p:cNvSpPr/>
          <p:nvPr/>
        </p:nvSpPr>
        <p:spPr>
          <a:xfrm>
            <a:off x="3284076"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295155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packaging</a:t>
            </a:r>
            <a:endParaRPr lang="en-US" dirty="0"/>
          </a:p>
        </p:txBody>
      </p:sp>
      <p:sp>
        <p:nvSpPr>
          <p:cNvPr id="3" name="Content Placeholder 2"/>
          <p:cNvSpPr>
            <a:spLocks noGrp="1"/>
          </p:cNvSpPr>
          <p:nvPr>
            <p:ph idx="1"/>
          </p:nvPr>
        </p:nvSpPr>
        <p:spPr/>
        <p:txBody>
          <a:bodyPr/>
          <a:lstStyle/>
          <a:p>
            <a:r>
              <a:rPr lang="en-US" dirty="0" smtClean="0"/>
              <a:t>Food </a:t>
            </a:r>
            <a:r>
              <a:rPr lang="en-US" dirty="0"/>
              <a:t>packaging plays a critical role in preserving the quality and safety of food products. It protects food from external factors such as air, moisture, light, and microorganisms that can cause spoilage or contamination. In recent years, there have been several advances in food packaging technology that have improved the functionality, sustainability, and safety of food packaging materials</a:t>
            </a:r>
          </a:p>
        </p:txBody>
      </p:sp>
    </p:spTree>
    <p:extLst>
      <p:ext uri="{BB962C8B-B14F-4D97-AF65-F5344CB8AC3E}">
        <p14:creationId xmlns:p14="http://schemas.microsoft.com/office/powerpoint/2010/main" val="237193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Nanotechnology in Food Packaging Nanotechnology </a:t>
            </a:r>
            <a:r>
              <a:rPr lang="en-US" dirty="0" smtClean="0"/>
              <a:t>:</a:t>
            </a:r>
            <a:r>
              <a:rPr lang="en-US" dirty="0" smtClean="0"/>
              <a:t>Regulatory Issues</a:t>
            </a:r>
            <a:endParaRPr lang="en-US" dirty="0"/>
          </a:p>
        </p:txBody>
      </p:sp>
      <p:sp>
        <p:nvSpPr>
          <p:cNvPr id="3" name="Content Placeholder 2"/>
          <p:cNvSpPr>
            <a:spLocks noGrp="1"/>
          </p:cNvSpPr>
          <p:nvPr>
            <p:ph idx="1"/>
          </p:nvPr>
        </p:nvSpPr>
        <p:spPr/>
        <p:txBody>
          <a:bodyPr/>
          <a:lstStyle/>
          <a:p>
            <a:r>
              <a:rPr lang="en-US" dirty="0" smtClean="0"/>
              <a:t>in </a:t>
            </a:r>
            <a:r>
              <a:rPr lang="en-US" dirty="0"/>
              <a:t>Nanotechnology in Food Packaging Regulatory agencies around the world are still grappling with how to regulate nanotechnology in food packaging. The unique properties of nanoscale materials make it difficult to apply traditional regulatory frameworks, and new regulations and standards may be needed to ensure the safety and efficacy of nanotechnology in food packaging.</a:t>
            </a:r>
          </a:p>
        </p:txBody>
      </p:sp>
      <p:sp>
        <p:nvSpPr>
          <p:cNvPr id="4" name="Rectangle 3"/>
          <p:cNvSpPr/>
          <p:nvPr/>
        </p:nvSpPr>
        <p:spPr>
          <a:xfrm>
            <a:off x="3284076"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2884786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Biodegradable and Compostable Packaging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Biodegradable </a:t>
            </a:r>
            <a:r>
              <a:rPr lang="en-US" dirty="0"/>
              <a:t>and compostable packaging materials are becoming increasingly popular as consumers become more environmentally conscious. These materials are designed to break down into natural compounds when exposed to environmental conditions such as heat, moisture, and microorganisms. Biodegradable and compostable packaging can reduce waste and environmental impact, but it is important to ensure that these materials are disposed of properly to avoid contaminating the environment</a:t>
            </a:r>
            <a:r>
              <a:rPr lang="en-US" dirty="0" smtClean="0"/>
              <a:t>.</a:t>
            </a:r>
          </a:p>
          <a:p>
            <a:r>
              <a:rPr lang="en-US" dirty="0"/>
              <a:t>Biodegradable packaging is designed to break down naturally over time, typically through microbial activity, into its basic components, such as water, carbon dioxide, and biomass. Biodegradable packaging can be made from a variety of materials, including plant-based polymers, cellulose, and starch. Biodegradable packaging offers a more sustainable alternative to traditional packaging materials, which can take hundreds of years to decompose.</a:t>
            </a:r>
          </a:p>
        </p:txBody>
      </p:sp>
    </p:spTree>
    <p:extLst>
      <p:ext uri="{BB962C8B-B14F-4D97-AF65-F5344CB8AC3E}">
        <p14:creationId xmlns:p14="http://schemas.microsoft.com/office/powerpoint/2010/main" val="2255240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Biodegradable and Compostable Packaging: </a:t>
            </a:r>
            <a:r>
              <a:rPr lang="en-US" dirty="0" smtClean="0"/>
              <a:t>Compostable Packaging </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Compostable </a:t>
            </a:r>
            <a:r>
              <a:rPr lang="en-US" dirty="0"/>
              <a:t>packaging is designed to break down naturally in a composting environment, typically within a few months, into compost, which can be used as a natural fertilizer. Compostable packaging is typically made from plant-based materials, such as cornstarch, sugarcane, and potato starch. Compostable packaging offers a more sustainable alternative to traditional packaging materials and can help to reduce waste and improve soil health.</a:t>
            </a:r>
          </a:p>
        </p:txBody>
      </p:sp>
    </p:spTree>
    <p:extLst>
      <p:ext uri="{BB962C8B-B14F-4D97-AF65-F5344CB8AC3E}">
        <p14:creationId xmlns:p14="http://schemas.microsoft.com/office/powerpoint/2010/main" val="506324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Biodegradable and Compostable Packaging: Benefits and </a:t>
            </a:r>
            <a:r>
              <a:rPr lang="en-US" sz="3200" dirty="0" err="1" smtClean="0">
                <a:solidFill>
                  <a:srgbClr val="FF0000"/>
                </a:solidFill>
              </a:rPr>
              <a:t>Challanges</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a:solidFill>
                  <a:srgbClr val="FF0000"/>
                </a:solidFill>
              </a:rPr>
              <a:t>Benefits of Biodegradable and Compostable Packaging </a:t>
            </a:r>
            <a:r>
              <a:rPr lang="en-US" dirty="0"/>
              <a:t>Biodegradable and compostable packaging offer several benefits over traditional packaging materials. Biodegradable and compostable packaging can help to reduce waste and improve sustainability by breaking down naturally over time. Biodegradable and compostable packaging can also help to reduce greenhouse gas emissions by diverting waste from landfills. Biodegradable and compostable packaging can also help to improve soil health by providing natural fertilizer.</a:t>
            </a:r>
          </a:p>
          <a:p>
            <a:r>
              <a:rPr lang="en-US" dirty="0" smtClean="0"/>
              <a:t> </a:t>
            </a:r>
            <a:r>
              <a:rPr lang="en-US" dirty="0">
                <a:solidFill>
                  <a:srgbClr val="FF0000"/>
                </a:solidFill>
              </a:rPr>
              <a:t>Challenges of Biodegradable and Compostable Packaging</a:t>
            </a:r>
            <a:r>
              <a:rPr lang="en-US" dirty="0"/>
              <a:t> Despite their many benefits, biodegradable and compostable packaging also pose several challenges. Biodegradable and compostable packaging can be more expensive than traditional packaging materials, which can increase the cost of the food product. Biodegradable and compostable packaging can also be more difficult to produce and transport than traditional packaging materials, which can limit their availability and scalability.</a:t>
            </a:r>
          </a:p>
        </p:txBody>
      </p:sp>
    </p:spTree>
    <p:extLst>
      <p:ext uri="{BB962C8B-B14F-4D97-AF65-F5344CB8AC3E}">
        <p14:creationId xmlns:p14="http://schemas.microsoft.com/office/powerpoint/2010/main" val="1658102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Biodegradable and Compostable Packaging: </a:t>
            </a:r>
            <a:r>
              <a:rPr lang="en-US" sz="3200" dirty="0" smtClean="0"/>
              <a:t>Standards and Certifications for Biodegradable and Compostable Packaging</a:t>
            </a:r>
            <a:endParaRPr lang="en-US" sz="3200" dirty="0"/>
          </a:p>
        </p:txBody>
      </p:sp>
      <p:sp>
        <p:nvSpPr>
          <p:cNvPr id="3" name="Content Placeholder 2"/>
          <p:cNvSpPr>
            <a:spLocks noGrp="1"/>
          </p:cNvSpPr>
          <p:nvPr>
            <p:ph idx="1"/>
          </p:nvPr>
        </p:nvSpPr>
        <p:spPr/>
        <p:txBody>
          <a:bodyPr/>
          <a:lstStyle/>
          <a:p>
            <a:r>
              <a:rPr lang="en-US" dirty="0" smtClean="0"/>
              <a:t>There </a:t>
            </a:r>
            <a:r>
              <a:rPr lang="en-US" dirty="0"/>
              <a:t>are several standards and certifications for biodegradable and compostable packaging, including the Biodegradable Products Institute (BPI), the European Bioplastics Association (EUBP), and the Composting Council. These standards and certifications help to ensure that biodegradable and compostable packaging meet specific criteria for biodegradability, </a:t>
            </a:r>
            <a:r>
              <a:rPr lang="en-US" dirty="0" err="1"/>
              <a:t>compostability</a:t>
            </a:r>
            <a:r>
              <a:rPr lang="en-US" dirty="0"/>
              <a:t>, and environmental sustainability.</a:t>
            </a:r>
          </a:p>
        </p:txBody>
      </p:sp>
    </p:spTree>
    <p:extLst>
      <p:ext uri="{BB962C8B-B14F-4D97-AF65-F5344CB8AC3E}">
        <p14:creationId xmlns:p14="http://schemas.microsoft.com/office/powerpoint/2010/main" val="3560687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Biodegradable and Compostable Packaging: </a:t>
            </a:r>
            <a:endParaRPr lang="en-US" sz="32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645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Packaging</a:t>
            </a:r>
            <a:endParaRPr lang="en-US" dirty="0"/>
          </a:p>
        </p:txBody>
      </p:sp>
      <p:sp>
        <p:nvSpPr>
          <p:cNvPr id="3" name="Content Placeholder 2"/>
          <p:cNvSpPr>
            <a:spLocks noGrp="1"/>
          </p:cNvSpPr>
          <p:nvPr>
            <p:ph idx="1"/>
          </p:nvPr>
        </p:nvSpPr>
        <p:spPr/>
        <p:txBody>
          <a:bodyPr/>
          <a:lstStyle/>
          <a:p>
            <a:r>
              <a:rPr lang="en-US" dirty="0"/>
              <a:t>Active and Intelligent Packaging Active and intelligent packaging technologies are becoming increasingly popular in the food industry. Active packaging refers to materials that actively interact with the packaged food to maintain its quality, while intelligent packaging includes sensors or indicators that provide information about the condition of the food. Examples of active packaging include oxygen scavengers, moisture absorbers, and antimicrobial agents, while intelligent packaging can include time-temperature indicators, freshness indicators, and tamper-evident labels.</a:t>
            </a:r>
          </a:p>
        </p:txBody>
      </p:sp>
    </p:spTree>
    <p:extLst>
      <p:ext uri="{BB962C8B-B14F-4D97-AF65-F5344CB8AC3E}">
        <p14:creationId xmlns:p14="http://schemas.microsoft.com/office/powerpoint/2010/main" val="74705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a:t>
            </a:r>
            <a:r>
              <a:rPr lang="en-US" dirty="0" err="1" smtClean="0"/>
              <a:t>Packaging:Oxygen</a:t>
            </a:r>
            <a:r>
              <a:rPr lang="en-US" dirty="0" smtClean="0"/>
              <a:t> Scavengers </a:t>
            </a:r>
            <a:endParaRPr lang="en-US" dirty="0"/>
          </a:p>
        </p:txBody>
      </p:sp>
      <p:sp>
        <p:nvSpPr>
          <p:cNvPr id="3" name="Content Placeholder 2"/>
          <p:cNvSpPr>
            <a:spLocks noGrp="1"/>
          </p:cNvSpPr>
          <p:nvPr>
            <p:ph idx="1"/>
          </p:nvPr>
        </p:nvSpPr>
        <p:spPr/>
        <p:txBody>
          <a:bodyPr/>
          <a:lstStyle/>
          <a:p>
            <a:r>
              <a:rPr lang="en-US" dirty="0" smtClean="0"/>
              <a:t>Oxygen </a:t>
            </a:r>
            <a:r>
              <a:rPr lang="en-US" dirty="0"/>
              <a:t>scavengers are active packaging materials that remove oxygen from the headspace inside a package. Oxygen can cause oxidation and spoilage of certain food products, particularly those with high fat or oil content. Oxygen scavengers are typically made from iron powder or a combination of iron and other materials, and can be incorporated into a variety of packaging formats, including sachets, films, and bottle closures.</a:t>
            </a:r>
          </a:p>
        </p:txBody>
      </p:sp>
    </p:spTree>
    <p:extLst>
      <p:ext uri="{BB962C8B-B14F-4D97-AF65-F5344CB8AC3E}">
        <p14:creationId xmlns:p14="http://schemas.microsoft.com/office/powerpoint/2010/main" val="428989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a:t>
            </a:r>
            <a:r>
              <a:rPr lang="en-US" dirty="0" err="1" smtClean="0"/>
              <a:t>Packaging:Moisture</a:t>
            </a:r>
            <a:r>
              <a:rPr lang="en-US" dirty="0" smtClean="0"/>
              <a:t> Absorbers </a:t>
            </a:r>
            <a:endParaRPr lang="en-US" dirty="0"/>
          </a:p>
        </p:txBody>
      </p:sp>
      <p:sp>
        <p:nvSpPr>
          <p:cNvPr id="3" name="Content Placeholder 2"/>
          <p:cNvSpPr>
            <a:spLocks noGrp="1"/>
          </p:cNvSpPr>
          <p:nvPr>
            <p:ph idx="1"/>
          </p:nvPr>
        </p:nvSpPr>
        <p:spPr/>
        <p:txBody>
          <a:bodyPr/>
          <a:lstStyle/>
          <a:p>
            <a:r>
              <a:rPr lang="en-US" dirty="0" smtClean="0"/>
              <a:t>Moisture </a:t>
            </a:r>
            <a:r>
              <a:rPr lang="en-US" dirty="0"/>
              <a:t>absorbers are active packaging materials that remove excess moisture from the headspace inside a package. Excess moisture can cause mold growth and spoilage of food products, particularly those with high water activity. Moisture absorbers are typically made from materials such as silica gel, calcium oxide, or clay, and can be incorporated into a variety of packaging formats, including sachets, films, and bottle closures.</a:t>
            </a:r>
          </a:p>
        </p:txBody>
      </p:sp>
    </p:spTree>
    <p:extLst>
      <p:ext uri="{BB962C8B-B14F-4D97-AF65-F5344CB8AC3E}">
        <p14:creationId xmlns:p14="http://schemas.microsoft.com/office/powerpoint/2010/main" val="2140803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a:t>
            </a:r>
            <a:r>
              <a:rPr lang="en-US" dirty="0" err="1" smtClean="0"/>
              <a:t>Packaging:Antimicrobial</a:t>
            </a:r>
            <a:r>
              <a:rPr lang="en-US" dirty="0" smtClean="0"/>
              <a:t> Agents </a:t>
            </a:r>
            <a:endParaRPr lang="en-US" dirty="0"/>
          </a:p>
        </p:txBody>
      </p:sp>
      <p:sp>
        <p:nvSpPr>
          <p:cNvPr id="3" name="Content Placeholder 2"/>
          <p:cNvSpPr>
            <a:spLocks noGrp="1"/>
          </p:cNvSpPr>
          <p:nvPr>
            <p:ph idx="1"/>
          </p:nvPr>
        </p:nvSpPr>
        <p:spPr/>
        <p:txBody>
          <a:bodyPr/>
          <a:lstStyle/>
          <a:p>
            <a:r>
              <a:rPr lang="en-US" dirty="0" smtClean="0"/>
              <a:t>Antimicrobial </a:t>
            </a:r>
            <a:r>
              <a:rPr lang="en-US" dirty="0"/>
              <a:t>agents are active packaging materials that inhibit the growth of microorganisms in or on a food product. Antimicrobial packaging can help to extend the shelf life of perishable food products, particularly those with high microbial load. Antimicrobial agents can be incorporated into packaging materials such as films, coatings, and trays, and can be made from a variety of materials, including natural compounds, synthetic chemicals, and nanoparticles.</a:t>
            </a:r>
          </a:p>
        </p:txBody>
      </p:sp>
    </p:spTree>
    <p:extLst>
      <p:ext uri="{BB962C8B-B14F-4D97-AF65-F5344CB8AC3E}">
        <p14:creationId xmlns:p14="http://schemas.microsoft.com/office/powerpoint/2010/main" val="1250417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Packaging: Time-Temperature Indicators </a:t>
            </a:r>
            <a:endParaRPr lang="en-US" dirty="0"/>
          </a:p>
        </p:txBody>
      </p:sp>
      <p:sp>
        <p:nvSpPr>
          <p:cNvPr id="3" name="Content Placeholder 2"/>
          <p:cNvSpPr>
            <a:spLocks noGrp="1"/>
          </p:cNvSpPr>
          <p:nvPr>
            <p:ph idx="1"/>
          </p:nvPr>
        </p:nvSpPr>
        <p:spPr/>
        <p:txBody>
          <a:bodyPr/>
          <a:lstStyle/>
          <a:p>
            <a:r>
              <a:rPr lang="en-US" dirty="0" smtClean="0"/>
              <a:t>Time-temperature </a:t>
            </a:r>
            <a:r>
              <a:rPr lang="en-US" dirty="0"/>
              <a:t>indicators (TTIs) are intelligent packaging materials that provide information about the temperature history of a food product. TTIs typically consist of a label or sticker that changes color or provides a digital readout in response to changes in temperature over time. TTIs can help to ensure that food products are stored and transported at the appropriate temperature to maintain their quality and safety.</a:t>
            </a:r>
          </a:p>
        </p:txBody>
      </p:sp>
    </p:spTree>
    <p:extLst>
      <p:ext uri="{BB962C8B-B14F-4D97-AF65-F5344CB8AC3E}">
        <p14:creationId xmlns:p14="http://schemas.microsoft.com/office/powerpoint/2010/main" val="115206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Packaging: Freshness Indicators</a:t>
            </a:r>
            <a:endParaRPr lang="en-US" dirty="0"/>
          </a:p>
        </p:txBody>
      </p:sp>
      <p:sp>
        <p:nvSpPr>
          <p:cNvPr id="3" name="Content Placeholder 2"/>
          <p:cNvSpPr>
            <a:spLocks noGrp="1"/>
          </p:cNvSpPr>
          <p:nvPr>
            <p:ph idx="1"/>
          </p:nvPr>
        </p:nvSpPr>
        <p:spPr/>
        <p:txBody>
          <a:bodyPr/>
          <a:lstStyle/>
          <a:p>
            <a:r>
              <a:rPr lang="en-US" dirty="0" smtClean="0"/>
              <a:t>Freshness </a:t>
            </a:r>
            <a:r>
              <a:rPr lang="en-US" dirty="0"/>
              <a:t>indicators are intelligent packaging materials that provide information about the freshness of a food product. Freshness indicators can measure a variety of parameters, such as pH, gas composition, or microbial activity, to provide an indication of the product's freshness. Freshness indicators can help to reduce food waste by providing consumers with more accurate information about the quality of the food product.</a:t>
            </a:r>
          </a:p>
        </p:txBody>
      </p:sp>
    </p:spTree>
    <p:extLst>
      <p:ext uri="{BB962C8B-B14F-4D97-AF65-F5344CB8AC3E}">
        <p14:creationId xmlns:p14="http://schemas.microsoft.com/office/powerpoint/2010/main" val="812274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Intelligent Packaging: Tamper-Evident Labels</a:t>
            </a:r>
            <a:endParaRPr lang="en-US" dirty="0"/>
          </a:p>
        </p:txBody>
      </p:sp>
      <p:sp>
        <p:nvSpPr>
          <p:cNvPr id="3" name="Content Placeholder 2"/>
          <p:cNvSpPr>
            <a:spLocks noGrp="1"/>
          </p:cNvSpPr>
          <p:nvPr>
            <p:ph idx="1"/>
          </p:nvPr>
        </p:nvSpPr>
        <p:spPr/>
        <p:txBody>
          <a:bodyPr/>
          <a:lstStyle/>
          <a:p>
            <a:r>
              <a:rPr lang="en-US" dirty="0" smtClean="0"/>
              <a:t>Tamper-evident </a:t>
            </a:r>
            <a:r>
              <a:rPr lang="en-US" dirty="0"/>
              <a:t>labels are intelligent packaging materials that provide a visual indication if a food product has been tampered with or opened. Tamper-evident labels can help to ensure the safety and integrity of food products, particularly those that are susceptible to contamination or adulteration. Tamper-evident labels can be incorporated into a variety of packaging formats, including caps, lids, and seals.</a:t>
            </a:r>
          </a:p>
        </p:txBody>
      </p:sp>
    </p:spTree>
    <p:extLst>
      <p:ext uri="{BB962C8B-B14F-4D97-AF65-F5344CB8AC3E}">
        <p14:creationId xmlns:p14="http://schemas.microsoft.com/office/powerpoint/2010/main" val="4224249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2046</Words>
  <Application>Microsoft Office PowerPoint</Application>
  <PresentationFormat>Widescreen</PresentationFormat>
  <Paragraphs>53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Recent Advances: Food Packaging</vt:lpstr>
      <vt:lpstr>Food packaging</vt:lpstr>
      <vt:lpstr>Active and Intelligent Packaging</vt:lpstr>
      <vt:lpstr>Active and Intelligent Packaging:Oxygen Scavengers </vt:lpstr>
      <vt:lpstr>Active and Intelligent Packaging:Moisture Absorbers </vt:lpstr>
      <vt:lpstr>Active and Intelligent Packaging:Antimicrobial Agents </vt:lpstr>
      <vt:lpstr>Active and Intelligent Packaging: Time-Temperature Indicators </vt:lpstr>
      <vt:lpstr>Active and Intelligent Packaging: Freshness Indicators</vt:lpstr>
      <vt:lpstr>Active and Intelligent Packaging: Tamper-Evident Labels</vt:lpstr>
      <vt:lpstr>Edible Packaging</vt:lpstr>
      <vt:lpstr>Edible Packaging: Edible films</vt:lpstr>
      <vt:lpstr>Edible Packaging: Edible Coatings </vt:lpstr>
      <vt:lpstr>Edible Packaging: Flavor-infused Edible Packaging</vt:lpstr>
      <vt:lpstr>Edible Packaging: Edible Cutlery</vt:lpstr>
      <vt:lpstr>Edible Packaging: Benefits and Challanges</vt:lpstr>
      <vt:lpstr>Nanotechnology in Food Packaging </vt:lpstr>
      <vt:lpstr>Nanotechnology in Food Packaging Nanotechnology :</vt:lpstr>
      <vt:lpstr>Nanotechnology in Food Packaging Nanotechnology :</vt:lpstr>
      <vt:lpstr>Nanotechnology in Food Packaging Nanotechnology :Challenges &amp; Benefits</vt:lpstr>
      <vt:lpstr>Nanotechnology in Food Packaging Nanotechnology :Regulatory Issues</vt:lpstr>
      <vt:lpstr>Biodegradable and Compostable Packaging </vt:lpstr>
      <vt:lpstr>Biodegradable and Compostable Packaging: Compostable Packaging </vt:lpstr>
      <vt:lpstr>Biodegradable and Compostable Packaging: Benefits and Challanges</vt:lpstr>
      <vt:lpstr>Biodegradable and Compostable Packaging: Standards and Certifications for Biodegradable and Compostable Packaging</vt:lpstr>
      <vt:lpstr>Biodegradable and Compostable Packaging: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Advances: Food Packaging</dc:title>
  <dc:creator>Dr. Asif Ahmad</dc:creator>
  <cp:lastModifiedBy>Dr. Asif Ahmad</cp:lastModifiedBy>
  <cp:revision>10</cp:revision>
  <dcterms:created xsi:type="dcterms:W3CDTF">2023-04-04T02:44:35Z</dcterms:created>
  <dcterms:modified xsi:type="dcterms:W3CDTF">2023-04-04T03:10:36Z</dcterms:modified>
</cp:coreProperties>
</file>