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24" r:id="rId1"/>
  </p:sldMasterIdLst>
  <p:notesMasterIdLst>
    <p:notesMasterId r:id="rId34"/>
  </p:notesMasterIdLst>
  <p:sldIdLst>
    <p:sldId id="256" r:id="rId2"/>
    <p:sldId id="257" r:id="rId3"/>
    <p:sldId id="291" r:id="rId4"/>
    <p:sldId id="258" r:id="rId5"/>
    <p:sldId id="263" r:id="rId6"/>
    <p:sldId id="287" r:id="rId7"/>
    <p:sldId id="259" r:id="rId8"/>
    <p:sldId id="286" r:id="rId9"/>
    <p:sldId id="261" r:id="rId10"/>
    <p:sldId id="264" r:id="rId11"/>
    <p:sldId id="265" r:id="rId12"/>
    <p:sldId id="288" r:id="rId13"/>
    <p:sldId id="266" r:id="rId14"/>
    <p:sldId id="269" r:id="rId15"/>
    <p:sldId id="267" r:id="rId16"/>
    <p:sldId id="270" r:id="rId17"/>
    <p:sldId id="268" r:id="rId18"/>
    <p:sldId id="289" r:id="rId19"/>
    <p:sldId id="277" r:id="rId20"/>
    <p:sldId id="272" r:id="rId21"/>
    <p:sldId id="278" r:id="rId22"/>
    <p:sldId id="274" r:id="rId23"/>
    <p:sldId id="275" r:id="rId24"/>
    <p:sldId id="290" r:id="rId25"/>
    <p:sldId id="276" r:id="rId26"/>
    <p:sldId id="279" r:id="rId27"/>
    <p:sldId id="281" r:id="rId28"/>
    <p:sldId id="282" r:id="rId29"/>
    <p:sldId id="283" r:id="rId30"/>
    <p:sldId id="285" r:id="rId31"/>
    <p:sldId id="292" r:id="rId32"/>
    <p:sldId id="2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5A8C5-2B5D-48FA-95BF-EEFA9F13C3CD}"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65D3F-26F9-4872-993E-4491E03AA807}" type="slidenum">
              <a:rPr lang="en-US" smtClean="0"/>
              <a:t>‹#›</a:t>
            </a:fld>
            <a:endParaRPr lang="en-US"/>
          </a:p>
        </p:txBody>
      </p:sp>
    </p:spTree>
    <p:extLst>
      <p:ext uri="{BB962C8B-B14F-4D97-AF65-F5344CB8AC3E}">
        <p14:creationId xmlns:p14="http://schemas.microsoft.com/office/powerpoint/2010/main" val="1148645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217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80A52C-B20F-4D9A-8CDA-467EA060716D}"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35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F2BB3-CFF5-45A8-991B-D8437BC70DCE}"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94886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D9E9A-3CD3-4BF5-928E-6E49A036F9FD}"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28388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35394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75E6F-DD77-4E29-8556-C8215E7E9DC4}"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6579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E24B5F-18EF-4034-9B35-8573F89E451C}"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1454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EABAF5-792B-4CBE-8578-3854410EB30F}" type="datetime1">
              <a:rPr lang="en-US" smtClean="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4014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66BDC3-3810-4A15-99CA-489A95FFB805}" type="datetime1">
              <a:rPr lang="en-US" smtClean="0"/>
              <a:t>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546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18A24B-77D7-4F49-AE2E-953C6944D221}" type="datetime1">
              <a:rPr lang="en-US" smtClean="0"/>
              <a:t>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9867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3FB41-9AD3-4CCB-8D4B-CFDB5042239D}" type="datetime1">
              <a:rPr lang="en-US" smtClean="0"/>
              <a:t>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862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4F4FC-1D62-4B08-9CA8-246F509B6CE9}" type="datetime1">
              <a:rPr lang="en-US" smtClean="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1099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1431B0-9471-4C28-A766-A027E1E7C23B}" type="datetime1">
              <a:rPr lang="en-US" smtClean="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36879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97CE4-A7D5-4469-82B3-33C427498AC0}" type="datetime1">
              <a:rPr lang="en-US" smtClean="0"/>
              <a:t>11/2/2024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6913775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cbi.nlm.nih.gov/pmc/articles/PMC731237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ods.od.nih.gov/factsheets/Niacin-HealthProfessional/" TargetMode="External"/><Relationship Id="rId2" Type="http://schemas.openxmlformats.org/officeDocument/2006/relationships/hyperlink" Target="https://www.ncbi.nlm.nih.gov/pmc/articles/PMC4863271/"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cbi.nlm.nih.gov/pmc/articles/PMC486327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n.wikipedia.org/wiki/Pantothenic_aci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Pantothenic_acid"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healthline.com/health/vitamin-watch-what-does-b5-do" TargetMode="External"/><Relationship Id="rId2" Type="http://schemas.openxmlformats.org/officeDocument/2006/relationships/hyperlink" Target="https://www.mountsinai.org/health-library/supplement/vitamin-b5-pantothenic-aci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urmc.rochester.edu/encyclopedia/content.aspx?contentid=VitaminB-6&amp;contenttypeid=1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urmc.rochester.edu/encyclopedia/content.aspx?contentid=VitaminB-6&amp;contenttypeid=1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edicalnewstoday.com/articles/318724" TargetMode="External"/><Relationship Id="rId2" Type="http://schemas.openxmlformats.org/officeDocument/2006/relationships/hyperlink" Target="https://pubmed.ncbi.nlm.nih.gov/10846444/"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hyperlink" Target="https://pubmed.ncbi.nlm.nih.gov/10846444/" TargetMode="External"/><Relationship Id="rId2" Type="http://schemas.openxmlformats.org/officeDocument/2006/relationships/hyperlink" Target="https://www.medicalnewstoday.com/articles/318724"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ature.com/articles/s41375-021-01189-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nature.com/articles/s41375-021-01189-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en.wikipedia.org/wiki/Vitamin_B1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n.wikipedia.org/wiki/Vitamin_B1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mc.ncbi.nlm.nih.gov/articles/PMC468835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ncbi.nlm.nih.gov/pmc/articles/PMC10716693/"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thiamine.dnr.cornell.edu/Thiamine_biochemistry.htm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smtClean="0">
                <a:latin typeface="Arial Rounded MT Bold" panose="020F0704030504030204" pitchFamily="34" charset="0"/>
              </a:rPr>
              <a:t>Coenzymes and Metabolism:</a:t>
            </a:r>
            <a:r>
              <a:rPr lang="en-US" sz="3600" dirty="0" smtClean="0">
                <a:latin typeface="Arial Rounded MT Bold" panose="020F0704030504030204" pitchFamily="34" charset="0"/>
              </a:rPr>
              <a:t> </a:t>
            </a:r>
            <a:r>
              <a:rPr lang="en-US" sz="3600" dirty="0">
                <a:latin typeface="Arial Rounded MT Bold" panose="020F0704030504030204" pitchFamily="34" charset="0"/>
              </a:rPr>
              <a:t>Role of Water-Soluble Vitamins in Energy Production and Metabolic Pathways</a:t>
            </a:r>
            <a:br>
              <a:rPr lang="en-US" sz="3600" dirty="0">
                <a:latin typeface="Arial Rounded MT Bold" panose="020F0704030504030204" pitchFamily="34" charset="0"/>
              </a:rPr>
            </a:br>
            <a:endParaRPr lang="en-US" sz="3600" dirty="0">
              <a:latin typeface="Arial Rounded MT Bold" panose="020F0704030504030204" pitchFamily="34" charset="0"/>
            </a:endParaRPr>
          </a:p>
        </p:txBody>
      </p:sp>
      <p:sp>
        <p:nvSpPr>
          <p:cNvPr id="3" name="Subtitle 2"/>
          <p:cNvSpPr>
            <a:spLocks noGrp="1"/>
          </p:cNvSpPr>
          <p:nvPr>
            <p:ph type="subTitle" idx="1"/>
          </p:nvPr>
        </p:nvSpPr>
        <p:spPr/>
        <p:txBody>
          <a:bodyPr/>
          <a:lstStyle/>
          <a:p>
            <a:r>
              <a:rPr lang="en-US" dirty="0" smtClean="0"/>
              <a:t>PROF. DR. ASIF AHMAD</a:t>
            </a:r>
          </a:p>
          <a:p>
            <a:r>
              <a:rPr lang="en-US" dirty="0" smtClean="0"/>
              <a:t>IFNS- PMAS UAAR</a:t>
            </a:r>
            <a:endParaRPr lang="en-US" dirty="0"/>
          </a:p>
        </p:txBody>
      </p:sp>
      <p:sp>
        <p:nvSpPr>
          <p:cNvPr id="4" name="AutoShape 2" descr="Vitamins Stock Illustrations – 133,758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9333971" y="3358356"/>
            <a:ext cx="2143125" cy="2143125"/>
          </a:xfrm>
          <a:prstGeom prst="rect">
            <a:avLst/>
          </a:prstGeom>
        </p:spPr>
      </p:pic>
      <p:pic>
        <p:nvPicPr>
          <p:cNvPr id="6" name="Picture 5"/>
          <p:cNvPicPr>
            <a:picLocks noChangeAspect="1"/>
          </p:cNvPicPr>
          <p:nvPr/>
        </p:nvPicPr>
        <p:blipFill>
          <a:blip r:embed="rId3"/>
          <a:stretch>
            <a:fillRect/>
          </a:stretch>
        </p:blipFill>
        <p:spPr>
          <a:xfrm>
            <a:off x="714904" y="3552560"/>
            <a:ext cx="2010652" cy="1948921"/>
          </a:xfrm>
          <a:prstGeom prst="rect">
            <a:avLst/>
          </a:prstGeom>
        </p:spPr>
      </p:pic>
      <p:sp>
        <p:nvSpPr>
          <p:cNvPr id="7" name="Rectangle 6"/>
          <p:cNvSpPr/>
          <p:nvPr/>
        </p:nvSpPr>
        <p:spPr>
          <a:xfrm>
            <a:off x="0" y="-12965"/>
            <a:ext cx="12192000" cy="431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426200"/>
            <a:ext cx="12192000" cy="431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905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1325563"/>
          </a:xfrm>
        </p:spPr>
        <p:txBody>
          <a:bodyPr>
            <a:normAutofit/>
          </a:bodyPr>
          <a:lstStyle/>
          <a:p>
            <a:r>
              <a:rPr lang="en-US" sz="4000" dirty="0" smtClean="0">
                <a:latin typeface="Arial Black" panose="020B0A04020102020204" pitchFamily="34" charset="0"/>
              </a:rPr>
              <a:t>Role in Energy Metabolism</a:t>
            </a:r>
            <a:endParaRPr lang="en-US" sz="4000" dirty="0">
              <a:latin typeface="Arial Black" panose="020B0A04020102020204" pitchFamily="34" charset="0"/>
            </a:endParaRPr>
          </a:p>
        </p:txBody>
      </p:sp>
      <p:sp>
        <p:nvSpPr>
          <p:cNvPr id="3" name="Content Placeholder 2"/>
          <p:cNvSpPr>
            <a:spLocks noGrp="1"/>
          </p:cNvSpPr>
          <p:nvPr>
            <p:ph idx="1"/>
          </p:nvPr>
        </p:nvSpPr>
        <p:spPr>
          <a:xfrm>
            <a:off x="292100" y="1181100"/>
            <a:ext cx="11569700" cy="4995863"/>
          </a:xfrm>
        </p:spPr>
        <p:txBody>
          <a:bodyPr>
            <a:normAutofit fontScale="85000" lnSpcReduction="10000"/>
          </a:bodyPr>
          <a:lstStyle/>
          <a:p>
            <a:pPr algn="just"/>
            <a:r>
              <a:rPr lang="en-US" dirty="0" smtClean="0"/>
              <a:t>Riboflavin</a:t>
            </a:r>
            <a:r>
              <a:rPr lang="en-US" dirty="0"/>
              <a:t>, through FMN and FAD, is essential for energy production in several ways</a:t>
            </a:r>
            <a:r>
              <a:rPr lang="en-US" dirty="0" smtClean="0"/>
              <a:t>:</a:t>
            </a:r>
          </a:p>
          <a:p>
            <a:pPr marL="0" indent="0" algn="just">
              <a:buNone/>
            </a:pPr>
            <a:r>
              <a:rPr lang="en-US" b="1" dirty="0" smtClean="0">
                <a:solidFill>
                  <a:srgbClr val="FF0000"/>
                </a:solidFill>
              </a:rPr>
              <a:t>Mitochondrial </a:t>
            </a:r>
            <a:r>
              <a:rPr lang="en-US" b="1" dirty="0">
                <a:solidFill>
                  <a:srgbClr val="FF0000"/>
                </a:solidFill>
              </a:rPr>
              <a:t>Electron Transport </a:t>
            </a:r>
            <a:r>
              <a:rPr lang="en-US" b="1" dirty="0" smtClean="0">
                <a:solidFill>
                  <a:srgbClr val="FF0000"/>
                </a:solidFill>
              </a:rPr>
              <a:t>Chain</a:t>
            </a:r>
            <a:endParaRPr lang="en-US" dirty="0"/>
          </a:p>
          <a:p>
            <a:pPr algn="just"/>
            <a:r>
              <a:rPr lang="en-US" dirty="0" smtClean="0"/>
              <a:t>FAD </a:t>
            </a:r>
            <a:r>
              <a:rPr lang="en-US" dirty="0"/>
              <a:t>is a component of Complex II (succinate dehydrogenase) of the mitochondrial electron transport chain, while FMN is part of Complex I (NADH dehydrogenase). These complexes are critical for the generation of ATP during cellular </a:t>
            </a:r>
            <a:r>
              <a:rPr lang="en-US" dirty="0" smtClean="0"/>
              <a:t>respiration</a:t>
            </a:r>
            <a:endParaRPr lang="en-US" dirty="0">
              <a:hlinkClick r:id="rId2"/>
            </a:endParaRPr>
          </a:p>
          <a:p>
            <a:pPr marL="0" indent="0" algn="just">
              <a:buNone/>
            </a:pPr>
            <a:r>
              <a:rPr lang="en-US" b="1" dirty="0" smtClean="0">
                <a:solidFill>
                  <a:srgbClr val="FF0000"/>
                </a:solidFill>
              </a:rPr>
              <a:t>Mitochondrial Beta-Oxidation</a:t>
            </a:r>
            <a:endParaRPr lang="en-US" dirty="0"/>
          </a:p>
          <a:p>
            <a:pPr algn="just"/>
            <a:r>
              <a:rPr lang="en-US" dirty="0" smtClean="0"/>
              <a:t>FAD </a:t>
            </a:r>
            <a:r>
              <a:rPr lang="en-US" dirty="0"/>
              <a:t>is necessary for the activity of enzymes involved in the beta-oxidation of fatty acids, such as acyl-CoA dehydrogenases and acyl-CoA oxidases. This process generates NADH and FADH2, which are used in the electron transport chain to produce </a:t>
            </a:r>
            <a:r>
              <a:rPr lang="en-US" dirty="0" smtClean="0"/>
              <a:t>ATP</a:t>
            </a:r>
            <a:endParaRPr lang="en-US" dirty="0"/>
          </a:p>
          <a:p>
            <a:pPr marL="0" indent="0" algn="just">
              <a:buNone/>
            </a:pPr>
            <a:r>
              <a:rPr lang="en-US" b="1" dirty="0">
                <a:solidFill>
                  <a:srgbClr val="FF0000"/>
                </a:solidFill>
              </a:rPr>
              <a:t>Redox Reactions</a:t>
            </a:r>
          </a:p>
          <a:p>
            <a:pPr algn="just"/>
            <a:r>
              <a:rPr lang="en-US" dirty="0"/>
              <a:t>FMN and FAD are key hydrogen carriers and participate in over 100 redox reactions involved in energy metabolism. They can be converted between their oxidized, half-reduced, and fully reduced forms, facilitating one- or two-electron transfers. This is crucial for the functioning of numerous </a:t>
            </a:r>
            <a:r>
              <a:rPr lang="en-US" dirty="0" err="1"/>
              <a:t>flavoenzymes</a:t>
            </a:r>
            <a:r>
              <a:rPr lang="en-US" dirty="0"/>
              <a:t> involved in various metabolic pathways</a:t>
            </a:r>
          </a:p>
        </p:txBody>
      </p:sp>
      <p:sp>
        <p:nvSpPr>
          <p:cNvPr id="4" name="Rectangle 3"/>
          <p:cNvSpPr/>
          <p:nvPr/>
        </p:nvSpPr>
        <p:spPr>
          <a:xfrm>
            <a:off x="12700" y="6426200"/>
            <a:ext cx="12192000" cy="431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893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0200" y="444500"/>
            <a:ext cx="5689600" cy="5732463"/>
          </a:xfrm>
        </p:spPr>
        <p:txBody>
          <a:bodyPr>
            <a:normAutofit fontScale="92500" lnSpcReduction="10000"/>
          </a:bodyPr>
          <a:lstStyle/>
          <a:p>
            <a:pPr marL="0" indent="0" algn="just">
              <a:buNone/>
            </a:pPr>
            <a:r>
              <a:rPr lang="en-US" b="1" dirty="0">
                <a:latin typeface="Times New Roman" panose="02020603050405020304" pitchFamily="18" charset="0"/>
                <a:cs typeface="Times New Roman" panose="02020603050405020304" pitchFamily="18" charset="0"/>
              </a:rPr>
              <a:t>Metabolism of Carbohydrates, Proteins, and Fats</a:t>
            </a:r>
          </a:p>
          <a:p>
            <a:pPr algn="just"/>
            <a:r>
              <a:rPr lang="en-US" b="1" dirty="0">
                <a:solidFill>
                  <a:srgbClr val="FF0000"/>
                </a:solidFill>
                <a:latin typeface="Times New Roman" panose="02020603050405020304" pitchFamily="18" charset="0"/>
                <a:cs typeface="Times New Roman" panose="02020603050405020304" pitchFamily="18" charset="0"/>
              </a:rPr>
              <a:t>Carbohydrate Metabolism</a:t>
            </a:r>
            <a:r>
              <a:rPr lang="en-US" dirty="0">
                <a:latin typeface="Times New Roman" panose="02020603050405020304" pitchFamily="18" charset="0"/>
                <a:cs typeface="Times New Roman" panose="02020603050405020304" pitchFamily="18" charset="0"/>
              </a:rPr>
              <a:t>: FAD is involved in the glycolytic pathway and the citric acid cycle through its role in Complex II of the electron transport chain.</a:t>
            </a:r>
          </a:p>
          <a:p>
            <a:pPr algn="just"/>
            <a:r>
              <a:rPr lang="en-US" b="1" dirty="0">
                <a:solidFill>
                  <a:srgbClr val="FF0000"/>
                </a:solidFill>
                <a:latin typeface="Times New Roman" panose="02020603050405020304" pitchFamily="18" charset="0"/>
                <a:cs typeface="Times New Roman" panose="02020603050405020304" pitchFamily="18" charset="0"/>
              </a:rPr>
              <a:t>Protein Metabolism</a:t>
            </a:r>
            <a:r>
              <a:rPr lang="en-US" dirty="0">
                <a:latin typeface="Times New Roman" panose="02020603050405020304" pitchFamily="18" charset="0"/>
                <a:cs typeface="Times New Roman" panose="02020603050405020304" pitchFamily="18" charset="0"/>
              </a:rPr>
              <a:t>: FAD is necessary for the catabolism of certain amino acids, such as the conversion of tryptophan to niacin, and the metabolism of choline through choline </a:t>
            </a:r>
            <a:r>
              <a:rPr lang="en-US" dirty="0" smtClean="0">
                <a:latin typeface="Times New Roman" panose="02020603050405020304" pitchFamily="18" charset="0"/>
                <a:cs typeface="Times New Roman" panose="02020603050405020304" pitchFamily="18" charset="0"/>
              </a:rPr>
              <a:t>dehydrogenase</a:t>
            </a:r>
          </a:p>
          <a:p>
            <a:pPr algn="just"/>
            <a:r>
              <a:rPr lang="en-US" b="1" dirty="0" smtClean="0">
                <a:solidFill>
                  <a:srgbClr val="FF0000"/>
                </a:solidFill>
                <a:latin typeface="Times New Roman" panose="02020603050405020304" pitchFamily="18" charset="0"/>
                <a:cs typeface="Times New Roman" panose="02020603050405020304" pitchFamily="18" charset="0"/>
              </a:rPr>
              <a:t>Fat </a:t>
            </a:r>
            <a:r>
              <a:rPr lang="en-US" b="1" dirty="0">
                <a:solidFill>
                  <a:srgbClr val="FF0000"/>
                </a:solidFill>
                <a:latin typeface="Times New Roman" panose="02020603050405020304" pitchFamily="18" charset="0"/>
                <a:cs typeface="Times New Roman" panose="02020603050405020304" pitchFamily="18" charset="0"/>
              </a:rPr>
              <a:t>Metabolism</a:t>
            </a:r>
            <a:r>
              <a:rPr lang="en-US" dirty="0">
                <a:latin typeface="Times New Roman" panose="02020603050405020304" pitchFamily="18" charset="0"/>
                <a:cs typeface="Times New Roman" panose="02020603050405020304" pitchFamily="18" charset="0"/>
              </a:rPr>
              <a:t>: FAD is essential for the beta-oxidation of fatty acids and the synthesis of ether lipids in </a:t>
            </a:r>
            <a:r>
              <a:rPr lang="en-US" dirty="0" smtClean="0">
                <a:latin typeface="Times New Roman" panose="02020603050405020304" pitchFamily="18" charset="0"/>
                <a:cs typeface="Times New Roman" panose="02020603050405020304" pitchFamily="18" charset="0"/>
              </a:rPr>
              <a:t>peroxisomes</a:t>
            </a:r>
          </a:p>
          <a:p>
            <a:pPr algn="just"/>
            <a:endParaRPr lang="en-US" dirty="0">
              <a:latin typeface="Times New Roman" panose="02020603050405020304" pitchFamily="18" charset="0"/>
              <a:cs typeface="Times New Roman" panose="02020603050405020304" pitchFamily="18" charset="0"/>
            </a:endParaRPr>
          </a:p>
        </p:txBody>
      </p:sp>
      <p:pic>
        <p:nvPicPr>
          <p:cNvPr id="7172" name="Picture 4" descr="Electron Transport Chain | Biology for Majors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075" y="1357312"/>
            <a:ext cx="5181600" cy="440055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6324335"/>
            <a:ext cx="12192000" cy="431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542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62501" y="685801"/>
            <a:ext cx="7429499" cy="5143499"/>
          </a:xfrm>
          <a:prstGeom prst="rect">
            <a:avLst/>
          </a:prstGeom>
        </p:spPr>
      </p:pic>
      <p:sp>
        <p:nvSpPr>
          <p:cNvPr id="6" name="TextBox 5"/>
          <p:cNvSpPr txBox="1"/>
          <p:nvPr/>
        </p:nvSpPr>
        <p:spPr>
          <a:xfrm>
            <a:off x="7353300" y="2568715"/>
            <a:ext cx="2717800" cy="707886"/>
          </a:xfrm>
          <a:prstGeom prst="rect">
            <a:avLst/>
          </a:prstGeom>
          <a:noFill/>
        </p:spPr>
        <p:txBody>
          <a:bodyPr wrap="square" rtlCol="0">
            <a:spAutoFit/>
          </a:bodyPr>
          <a:lstStyle/>
          <a:p>
            <a:pPr algn="ctr"/>
            <a:r>
              <a:rPr lang="en-US" sz="2000" dirty="0" smtClean="0">
                <a:solidFill>
                  <a:srgbClr val="FF0000"/>
                </a:solidFill>
                <a:latin typeface="Arial Black" panose="020B0A04020102020204" pitchFamily="34" charset="0"/>
              </a:rPr>
              <a:t>GLUTATHIONE REDOX CYCLE</a:t>
            </a:r>
            <a:endParaRPr lang="en-US" sz="2000" dirty="0">
              <a:solidFill>
                <a:srgbClr val="FF0000"/>
              </a:solidFill>
              <a:latin typeface="Arial Black" panose="020B0A04020102020204" pitchFamily="34" charset="0"/>
            </a:endParaRPr>
          </a:p>
        </p:txBody>
      </p:sp>
      <p:sp>
        <p:nvSpPr>
          <p:cNvPr id="7" name="Rectangle 6"/>
          <p:cNvSpPr/>
          <p:nvPr/>
        </p:nvSpPr>
        <p:spPr>
          <a:xfrm>
            <a:off x="84685" y="1213853"/>
            <a:ext cx="4677816" cy="4893647"/>
          </a:xfrm>
          <a:prstGeom prst="rect">
            <a:avLst/>
          </a:prstGeom>
        </p:spPr>
        <p:txBody>
          <a:bodyPr wrap="square">
            <a:spAutoFit/>
          </a:bodyPr>
          <a:lstStyle/>
          <a:p>
            <a:pPr algn="just">
              <a:spcBef>
                <a:spcPts val="600"/>
              </a:spcBef>
              <a:spcAft>
                <a:spcPts val="1200"/>
              </a:spcAft>
            </a:pPr>
            <a:r>
              <a:rPr lang="en-US" sz="2100" b="1" dirty="0" smtClean="0">
                <a:solidFill>
                  <a:srgbClr val="FF0000"/>
                </a:solidFill>
                <a:latin typeface="Times New Roman" panose="02020603050405020304" pitchFamily="18" charset="0"/>
                <a:cs typeface="Times New Roman" panose="02020603050405020304" pitchFamily="18" charset="0"/>
              </a:rPr>
              <a:t>Pentose Phosphate Pathway</a:t>
            </a:r>
            <a:endParaRPr lang="en-US" sz="2100"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sz="2100" dirty="0" smtClean="0">
                <a:latin typeface="Times New Roman" panose="02020603050405020304" pitchFamily="18" charset="0"/>
                <a:cs typeface="Times New Roman" panose="02020603050405020304" pitchFamily="18" charset="0"/>
              </a:rPr>
              <a:t>Although not directly involving FAD or FMN, riboflavin is crucial for overall cellular metabolism, and its deficiency can impact various pathways, including the pentose phosphate pathway indirectly.</a:t>
            </a:r>
          </a:p>
          <a:p>
            <a:pPr algn="just">
              <a:spcBef>
                <a:spcPts val="600"/>
              </a:spcBef>
              <a:spcAft>
                <a:spcPts val="1200"/>
              </a:spcAft>
            </a:pPr>
            <a:r>
              <a:rPr lang="en-US" sz="2100" b="1" dirty="0" smtClean="0">
                <a:solidFill>
                  <a:srgbClr val="FF0000"/>
                </a:solidFill>
                <a:latin typeface="Times New Roman" panose="02020603050405020304" pitchFamily="18" charset="0"/>
                <a:cs typeface="Times New Roman" panose="02020603050405020304" pitchFamily="18" charset="0"/>
              </a:rPr>
              <a:t>Antioxidant Functions</a:t>
            </a:r>
            <a:endParaRPr lang="en-US" sz="2100"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sz="2100" dirty="0" smtClean="0">
                <a:latin typeface="Times New Roman" panose="02020603050405020304" pitchFamily="18" charset="0"/>
                <a:cs typeface="Times New Roman" panose="02020603050405020304" pitchFamily="18" charset="0"/>
              </a:rPr>
              <a:t>FAD is required for the activity of glutathione reductase, an enzyme involved in the formation of the antioxidant glutathione</a:t>
            </a:r>
          </a:p>
          <a:p>
            <a:pPr>
              <a:spcBef>
                <a:spcPts val="600"/>
              </a:spcBef>
              <a:spcAft>
                <a:spcPts val="1200"/>
              </a:spcAft>
            </a:pPr>
            <a:endParaRPr lang="en-US" sz="2100" dirty="0"/>
          </a:p>
        </p:txBody>
      </p:sp>
      <p:sp>
        <p:nvSpPr>
          <p:cNvPr id="8" name="Content Placeholder 4"/>
          <p:cNvSpPr txBox="1">
            <a:spLocks/>
          </p:cNvSpPr>
          <p:nvPr/>
        </p:nvSpPr>
        <p:spPr>
          <a:xfrm>
            <a:off x="177800" y="391318"/>
            <a:ext cx="5156200" cy="57324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b="1" smtClean="0">
                <a:latin typeface="Times New Roman" panose="02020603050405020304" pitchFamily="18" charset="0"/>
                <a:cs typeface="Times New Roman" panose="02020603050405020304" pitchFamily="18" charset="0"/>
              </a:rPr>
              <a:t>Other Metabolic Pathways</a:t>
            </a:r>
            <a:endParaRPr lang="en-US" b="1" dirty="0">
              <a:latin typeface="Times New Roman" panose="02020603050405020304" pitchFamily="18" charset="0"/>
              <a:cs typeface="Times New Roman" panose="02020603050405020304" pitchFamily="18" charset="0"/>
            </a:endParaRPr>
          </a:p>
        </p:txBody>
      </p:sp>
      <p:sp>
        <p:nvSpPr>
          <p:cNvPr id="9" name="Rectangle 8"/>
          <p:cNvSpPr/>
          <p:nvPr/>
        </p:nvSpPr>
        <p:spPr>
          <a:xfrm>
            <a:off x="0" y="6220033"/>
            <a:ext cx="12192000" cy="431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510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59200" y="0"/>
            <a:ext cx="4381500" cy="1325563"/>
          </a:xfrm>
        </p:spPr>
        <p:txBody>
          <a:bodyPr/>
          <a:lstStyle/>
          <a:p>
            <a:pPr algn="ctr"/>
            <a:r>
              <a:rPr lang="en-US" dirty="0" smtClean="0">
                <a:latin typeface="Arial Black" panose="020B0A04020102020204" pitchFamily="34" charset="0"/>
              </a:rPr>
              <a:t>NIACIN</a:t>
            </a:r>
            <a:endParaRPr lang="en-US" dirty="0">
              <a:latin typeface="Arial Black" panose="020B0A04020102020204" pitchFamily="34" charset="0"/>
            </a:endParaRPr>
          </a:p>
        </p:txBody>
      </p:sp>
      <p:sp>
        <p:nvSpPr>
          <p:cNvPr id="3" name="Content Placeholder 2"/>
          <p:cNvSpPr>
            <a:spLocks noGrp="1"/>
          </p:cNvSpPr>
          <p:nvPr>
            <p:ph idx="1"/>
          </p:nvPr>
        </p:nvSpPr>
        <p:spPr>
          <a:xfrm>
            <a:off x="165100" y="1104900"/>
            <a:ext cx="9290185" cy="5275263"/>
          </a:xfrm>
        </p:spPr>
        <p:txBody>
          <a:bodyPr>
            <a:normAutofit fontScale="92500"/>
          </a:bodyPr>
          <a:lstStyle/>
          <a:p>
            <a:pPr algn="just"/>
            <a:r>
              <a:rPr lang="en-US" sz="2400" dirty="0">
                <a:latin typeface="Times New Roman" panose="02020603050405020304" pitchFamily="18" charset="0"/>
                <a:cs typeface="Times New Roman" panose="02020603050405020304" pitchFamily="18" charset="0"/>
              </a:rPr>
              <a:t>Niacin, also known as Vitamin B3, plays a crucial role in energy production and various metabolic pathways, primarily through its active forms, nicotinamide adenine dinucleotide (NAD) and nicotinamide adenine dinucleotide phosphate (NADP).Conversion to Active Forms</a:t>
            </a:r>
          </a:p>
          <a:p>
            <a:pPr algn="just"/>
            <a:r>
              <a:rPr lang="en-US" sz="2400" dirty="0">
                <a:latin typeface="Times New Roman" panose="02020603050405020304" pitchFamily="18" charset="0"/>
                <a:cs typeface="Times New Roman" panose="02020603050405020304" pitchFamily="18" charset="0"/>
              </a:rPr>
              <a:t>Niacin is converted into its metabolically active forms, NAD and NADP, in all tissues of the body. This conversion is essential for its biological </a:t>
            </a:r>
            <a:r>
              <a:rPr lang="en-US" sz="2400" dirty="0" smtClean="0">
                <a:latin typeface="Times New Roman" panose="02020603050405020304" pitchFamily="18" charset="0"/>
                <a:cs typeface="Times New Roman" panose="02020603050405020304" pitchFamily="18" charset="0"/>
              </a:rPr>
              <a:t>functions</a:t>
            </a:r>
            <a:endParaRPr lang="en-US" sz="2400" dirty="0">
              <a:latin typeface="Times New Roman" panose="02020603050405020304" pitchFamily="18" charset="0"/>
              <a:cs typeface="Times New Roman" panose="02020603050405020304" pitchFamily="18" charset="0"/>
              <a:hlinkClick r:id="rId2"/>
            </a:endParaRPr>
          </a:p>
          <a:p>
            <a:pPr marL="0" indent="0" algn="just">
              <a:buNone/>
            </a:pPr>
            <a:r>
              <a:rPr lang="en-US" sz="2400" b="1" dirty="0" smtClean="0">
                <a:latin typeface="Times New Roman" panose="02020603050405020304" pitchFamily="18" charset="0"/>
                <a:cs typeface="Times New Roman" panose="02020603050405020304" pitchFamily="18" charset="0"/>
              </a:rPr>
              <a:t>Role </a:t>
            </a:r>
            <a:r>
              <a:rPr lang="en-US" sz="2400" b="1" dirty="0">
                <a:latin typeface="Times New Roman" panose="02020603050405020304" pitchFamily="18" charset="0"/>
                <a:cs typeface="Times New Roman" panose="02020603050405020304" pitchFamily="18" charset="0"/>
              </a:rPr>
              <a:t>in Energy Production</a:t>
            </a:r>
          </a:p>
          <a:p>
            <a:pPr algn="just"/>
            <a:r>
              <a:rPr lang="en-US" sz="2400" b="1" dirty="0">
                <a:solidFill>
                  <a:srgbClr val="FF0000"/>
                </a:solidFill>
                <a:latin typeface="Times New Roman" panose="02020603050405020304" pitchFamily="18" charset="0"/>
                <a:cs typeface="Times New Roman" panose="02020603050405020304" pitchFamily="18" charset="0"/>
              </a:rPr>
              <a:t>Catabolic Reactions</a:t>
            </a:r>
            <a:r>
              <a:rPr lang="en-US" sz="2400" dirty="0">
                <a:latin typeface="Times New Roman" panose="02020603050405020304" pitchFamily="18" charset="0"/>
                <a:cs typeface="Times New Roman" panose="02020603050405020304" pitchFamily="18" charset="0"/>
              </a:rPr>
              <a:t>: NAD is primarily involved in catabolic reactions, such as those in glycolysis, the citric acid cycle, and the beta-oxidation of fatty acids. These reactions transfer the potential energy from carbohydrates, fats, and proteins to adenosine triphosphate (ATP), the cell's primary energy </a:t>
            </a:r>
            <a:r>
              <a:rPr lang="en-US" sz="2400" dirty="0" smtClean="0">
                <a:latin typeface="Times New Roman" panose="02020603050405020304" pitchFamily="18" charset="0"/>
                <a:cs typeface="Times New Roman" panose="02020603050405020304" pitchFamily="18" charset="0"/>
              </a:rPr>
              <a:t>currency</a:t>
            </a:r>
            <a:endParaRPr lang="en-US" sz="2400" dirty="0">
              <a:latin typeface="Times New Roman" panose="02020603050405020304" pitchFamily="18" charset="0"/>
              <a:cs typeface="Times New Roman" panose="02020603050405020304" pitchFamily="18" charset="0"/>
              <a:hlinkClick r:id="rId3"/>
            </a:endParaRPr>
          </a:p>
          <a:p>
            <a:pPr algn="just"/>
            <a:r>
              <a:rPr lang="en-US" sz="2400" b="1" dirty="0" smtClean="0">
                <a:solidFill>
                  <a:srgbClr val="FF0000"/>
                </a:solidFill>
                <a:latin typeface="Times New Roman" panose="02020603050405020304" pitchFamily="18" charset="0"/>
                <a:cs typeface="Times New Roman" panose="02020603050405020304" pitchFamily="18" charset="0"/>
              </a:rPr>
              <a:t>Electron </a:t>
            </a:r>
            <a:r>
              <a:rPr lang="en-US" sz="2400" b="1" dirty="0">
                <a:solidFill>
                  <a:srgbClr val="FF0000"/>
                </a:solidFill>
                <a:latin typeface="Times New Roman" panose="02020603050405020304" pitchFamily="18" charset="0"/>
                <a:cs typeface="Times New Roman" panose="02020603050405020304" pitchFamily="18" charset="0"/>
              </a:rPr>
              <a:t>Transport Chain</a:t>
            </a:r>
            <a:r>
              <a:rPr lang="en-US" sz="2400" dirty="0">
                <a:latin typeface="Times New Roman" panose="02020603050405020304" pitchFamily="18" charset="0"/>
                <a:cs typeface="Times New Roman" panose="02020603050405020304" pitchFamily="18" charset="0"/>
              </a:rPr>
              <a:t>: NADH, the reduced form of NAD, is a key electron donor in the mitochondrial electron transport chain, which generates ATP through oxidative phosphorylation</a:t>
            </a:r>
          </a:p>
          <a:p>
            <a:pPr algn="just"/>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4"/>
          <a:srcRect l="14800" t="8413" r="14732" b="19031"/>
          <a:stretch/>
        </p:blipFill>
        <p:spPr>
          <a:xfrm>
            <a:off x="9565222" y="2159001"/>
            <a:ext cx="2626778" cy="2920999"/>
          </a:xfrm>
          <a:prstGeom prst="rect">
            <a:avLst/>
          </a:prstGeom>
        </p:spPr>
      </p:pic>
      <p:sp>
        <p:nvSpPr>
          <p:cNvPr id="6" name="Rectangle 5"/>
          <p:cNvSpPr/>
          <p:nvPr/>
        </p:nvSpPr>
        <p:spPr>
          <a:xfrm>
            <a:off x="0" y="6380163"/>
            <a:ext cx="12192000" cy="431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192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0"/>
            <a:ext cx="10515600" cy="1325563"/>
          </a:xfrm>
        </p:spPr>
        <p:txBody>
          <a:bodyPr/>
          <a:lstStyle/>
          <a:p>
            <a:pPr algn="ctr"/>
            <a:r>
              <a:rPr lang="en-US" dirty="0" smtClean="0">
                <a:latin typeface="Arial Black" panose="020B0A04020102020204" pitchFamily="34" charset="0"/>
              </a:rPr>
              <a:t>Metabolic Pathways</a:t>
            </a:r>
            <a:endParaRPr lang="en-US" dirty="0">
              <a:latin typeface="Arial Black" panose="020B0A04020102020204" pitchFamily="34" charset="0"/>
            </a:endParaRPr>
          </a:p>
        </p:txBody>
      </p:sp>
      <p:sp>
        <p:nvSpPr>
          <p:cNvPr id="3" name="Content Placeholder 2"/>
          <p:cNvSpPr>
            <a:spLocks noGrp="1"/>
          </p:cNvSpPr>
          <p:nvPr>
            <p:ph idx="1"/>
          </p:nvPr>
        </p:nvSpPr>
        <p:spPr>
          <a:xfrm>
            <a:off x="165100" y="1168400"/>
            <a:ext cx="6235700" cy="6083300"/>
          </a:xfrm>
        </p:spPr>
        <p:txBody>
          <a:bodyPr>
            <a:normAutofit/>
          </a:bodyPr>
          <a:lstStyle/>
          <a:p>
            <a:pPr algn="just">
              <a:spcBef>
                <a:spcPts val="0"/>
              </a:spcBef>
              <a:spcAft>
                <a:spcPts val="1200"/>
              </a:spcAft>
            </a:pPr>
            <a:r>
              <a:rPr lang="en-US" sz="2400" b="1" dirty="0" smtClean="0">
                <a:solidFill>
                  <a:srgbClr val="FF0000"/>
                </a:solidFill>
                <a:latin typeface="Times New Roman" panose="02020603050405020304" pitchFamily="18" charset="0"/>
                <a:cs typeface="Times New Roman" panose="02020603050405020304" pitchFamily="18" charset="0"/>
              </a:rPr>
              <a:t>Glycolysis </a:t>
            </a:r>
            <a:r>
              <a:rPr lang="en-US" sz="2400" b="1" dirty="0">
                <a:solidFill>
                  <a:srgbClr val="FF0000"/>
                </a:solidFill>
                <a:latin typeface="Times New Roman" panose="02020603050405020304" pitchFamily="18" charset="0"/>
                <a:cs typeface="Times New Roman" panose="02020603050405020304" pitchFamily="18" charset="0"/>
              </a:rPr>
              <a:t>and Citric Acid Cycle: </a:t>
            </a:r>
            <a:r>
              <a:rPr lang="en-US" sz="2400" dirty="0">
                <a:latin typeface="Times New Roman" panose="02020603050405020304" pitchFamily="18" charset="0"/>
                <a:cs typeface="Times New Roman" panose="02020603050405020304" pitchFamily="18" charset="0"/>
              </a:rPr>
              <a:t>NAD is essential for enzymes involved in glycolysis and the citric acid cycle, ensuring the efficient breakdown of glucose and other substrates to produce </a:t>
            </a:r>
            <a:r>
              <a:rPr lang="en-US" sz="2400" dirty="0" smtClean="0">
                <a:latin typeface="Times New Roman" panose="02020603050405020304" pitchFamily="18" charset="0"/>
                <a:cs typeface="Times New Roman" panose="02020603050405020304" pitchFamily="18" charset="0"/>
              </a:rPr>
              <a:t>ATP</a:t>
            </a:r>
            <a:endParaRPr lang="en-US" sz="2400" dirty="0">
              <a:latin typeface="Times New Roman" panose="02020603050405020304" pitchFamily="18" charset="0"/>
              <a:cs typeface="Times New Roman" panose="02020603050405020304" pitchFamily="18" charset="0"/>
            </a:endParaRPr>
          </a:p>
          <a:p>
            <a:pPr algn="just">
              <a:spcBef>
                <a:spcPts val="0"/>
              </a:spcBef>
              <a:spcAft>
                <a:spcPts val="1200"/>
              </a:spcAft>
            </a:pPr>
            <a:r>
              <a:rPr lang="en-US" sz="2400" b="1" dirty="0">
                <a:solidFill>
                  <a:srgbClr val="FF0000"/>
                </a:solidFill>
                <a:latin typeface="Times New Roman" panose="02020603050405020304" pitchFamily="18" charset="0"/>
                <a:cs typeface="Times New Roman" panose="02020603050405020304" pitchFamily="18" charset="0"/>
              </a:rPr>
              <a:t>Beta-Oxidation of Fatty Acids: </a:t>
            </a:r>
            <a:r>
              <a:rPr lang="en-US" sz="2400" dirty="0">
                <a:latin typeface="Times New Roman" panose="02020603050405020304" pitchFamily="18" charset="0"/>
                <a:cs typeface="Times New Roman" panose="02020603050405020304" pitchFamily="18" charset="0"/>
              </a:rPr>
              <a:t>NAD is required for the enzymes involved in the beta-oxidation of fatty acids, which generates acetyl-CoA and subsequently produces ATP through the citric acid </a:t>
            </a:r>
            <a:r>
              <a:rPr lang="en-US" sz="2400" dirty="0" smtClean="0">
                <a:latin typeface="Times New Roman" panose="02020603050405020304" pitchFamily="18" charset="0"/>
                <a:cs typeface="Times New Roman" panose="02020603050405020304" pitchFamily="18" charset="0"/>
              </a:rPr>
              <a:t>cycle</a:t>
            </a:r>
            <a:endParaRPr lang="en-US" sz="2400" dirty="0">
              <a:latin typeface="Times New Roman" panose="02020603050405020304" pitchFamily="18" charset="0"/>
              <a:cs typeface="Times New Roman" panose="02020603050405020304" pitchFamily="18" charset="0"/>
            </a:endParaRPr>
          </a:p>
          <a:p>
            <a:pPr algn="just">
              <a:spcBef>
                <a:spcPts val="0"/>
              </a:spcBef>
              <a:spcAft>
                <a:spcPts val="1200"/>
              </a:spcAft>
            </a:pPr>
            <a:r>
              <a:rPr lang="en-US" sz="2400" b="1" dirty="0">
                <a:solidFill>
                  <a:srgbClr val="FF0000"/>
                </a:solidFill>
                <a:latin typeface="Times New Roman" panose="02020603050405020304" pitchFamily="18" charset="0"/>
                <a:cs typeface="Times New Roman" panose="02020603050405020304" pitchFamily="18" charset="0"/>
              </a:rPr>
              <a:t>Pentose Phosphate Pathway: </a:t>
            </a:r>
            <a:r>
              <a:rPr lang="en-US" sz="2400" dirty="0">
                <a:latin typeface="Times New Roman" panose="02020603050405020304" pitchFamily="18" charset="0"/>
                <a:cs typeface="Times New Roman" panose="02020603050405020304" pitchFamily="18" charset="0"/>
              </a:rPr>
              <a:t>Although NADP is the primary form used here, this pathway is crucial for generating NADPH, which is used in various anabolic reactions and antioxidant </a:t>
            </a:r>
            <a:r>
              <a:rPr lang="en-US" sz="2400" dirty="0" smtClean="0">
                <a:latin typeface="Times New Roman" panose="02020603050405020304" pitchFamily="18" charset="0"/>
                <a:cs typeface="Times New Roman" panose="02020603050405020304" pitchFamily="18" charset="0"/>
              </a:rPr>
              <a:t>defenses</a:t>
            </a:r>
          </a:p>
        </p:txBody>
      </p:sp>
      <p:pic>
        <p:nvPicPr>
          <p:cNvPr id="8194" name="Picture 2" descr="Metabolic pathways and enzymes involved in NADH production using NAD⁺...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201" y="1168400"/>
            <a:ext cx="5349874" cy="534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590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9700"/>
            <a:ext cx="12039600" cy="6718300"/>
          </a:xfrm>
        </p:spPr>
        <p:txBody>
          <a:bodyPr>
            <a:normAutofit fontScale="92500"/>
          </a:bodyPr>
          <a:lstStyle/>
          <a:p>
            <a:pPr marL="0" indent="0" algn="just">
              <a:buNone/>
            </a:pPr>
            <a:r>
              <a:rPr lang="en-US" sz="2400" b="1" dirty="0">
                <a:solidFill>
                  <a:srgbClr val="FF0000"/>
                </a:solidFill>
                <a:latin typeface="Times New Roman" panose="02020603050405020304" pitchFamily="18" charset="0"/>
                <a:cs typeface="Times New Roman" panose="02020603050405020304" pitchFamily="18" charset="0"/>
              </a:rPr>
              <a:t>Redox Reactions</a:t>
            </a:r>
          </a:p>
          <a:p>
            <a:pPr algn="just"/>
            <a:r>
              <a:rPr lang="en-US" sz="2400" dirty="0">
                <a:latin typeface="Times New Roman" panose="02020603050405020304" pitchFamily="18" charset="0"/>
                <a:cs typeface="Times New Roman" panose="02020603050405020304" pitchFamily="18" charset="0"/>
              </a:rPr>
              <a:t>NAD/NADH Redox Couple: NAD and NADH participate in over 400 redox reactions, predominantly in catabolic metabolism. This redox couple is maintained in a highly oxidized state by the electron transport chain, facilitating the oxidation of substrates in various metabolic </a:t>
            </a:r>
            <a:r>
              <a:rPr lang="en-US" sz="2400" dirty="0" smtClean="0">
                <a:latin typeface="Times New Roman" panose="02020603050405020304" pitchFamily="18" charset="0"/>
                <a:cs typeface="Times New Roman" panose="02020603050405020304" pitchFamily="18" charset="0"/>
              </a:rPr>
              <a:t>pathways</a:t>
            </a:r>
            <a:endParaRPr lang="en-US" sz="2400" dirty="0">
              <a:latin typeface="Times New Roman" panose="02020603050405020304" pitchFamily="18" charset="0"/>
              <a:cs typeface="Times New Roman" panose="02020603050405020304" pitchFamily="18" charset="0"/>
              <a:hlinkClick r:id="rId2"/>
            </a:endParaRPr>
          </a:p>
          <a:p>
            <a:pPr algn="just"/>
            <a:r>
              <a:rPr lang="en-US" sz="2400" dirty="0" smtClean="0">
                <a:latin typeface="Times New Roman" panose="02020603050405020304" pitchFamily="18" charset="0"/>
                <a:cs typeface="Times New Roman" panose="02020603050405020304" pitchFamily="18" charset="0"/>
              </a:rPr>
              <a:t>NADP/NADPH </a:t>
            </a:r>
            <a:r>
              <a:rPr lang="en-US" sz="2400" dirty="0">
                <a:latin typeface="Times New Roman" panose="02020603050405020304" pitchFamily="18" charset="0"/>
                <a:cs typeface="Times New Roman" panose="02020603050405020304" pitchFamily="18" charset="0"/>
              </a:rPr>
              <a:t>Redox Couple: NADP and NADPH are involved in about 30 reactions, largely in anabolic metabolism, such as the synthesis of cholesterol and fatty acids, and in antioxidant defense mechanisms. The NADP/NADPH redox couple is maintained in a highly reduced state mainly by the pentose phosphate </a:t>
            </a:r>
            <a:r>
              <a:rPr lang="en-US" sz="2400" dirty="0" smtClean="0">
                <a:latin typeface="Times New Roman" panose="02020603050405020304" pitchFamily="18" charset="0"/>
                <a:cs typeface="Times New Roman" panose="02020603050405020304" pitchFamily="18" charset="0"/>
              </a:rPr>
              <a:t>pathway</a:t>
            </a:r>
          </a:p>
          <a:p>
            <a:pPr marL="0" indent="0" algn="just">
              <a:buNone/>
            </a:pPr>
            <a:r>
              <a:rPr lang="en-US" sz="2400" b="1" dirty="0" smtClean="0">
                <a:solidFill>
                  <a:srgbClr val="FF0000"/>
                </a:solidFill>
                <a:latin typeface="Times New Roman" panose="02020603050405020304" pitchFamily="18" charset="0"/>
                <a:cs typeface="Times New Roman" panose="02020603050405020304" pitchFamily="18" charset="0"/>
              </a:rPr>
              <a:t>Interdependence with Other Nutrients</a:t>
            </a:r>
          </a:p>
          <a:p>
            <a:pPr algn="just"/>
            <a:r>
              <a:rPr lang="en-US" sz="2400" dirty="0" smtClean="0">
                <a:latin typeface="Times New Roman" panose="02020603050405020304" pitchFamily="18" charset="0"/>
                <a:cs typeface="Times New Roman" panose="02020603050405020304" pitchFamily="18" charset="0"/>
              </a:rPr>
              <a:t>The conversion of tryptophan to niacin via the kynurenine pathway depends on enzymes that require zinc, iron, riboflavin, and vitamin B6. Deficiencies in these nutrients can impair niacin production from tryptophan</a:t>
            </a:r>
          </a:p>
          <a:p>
            <a:pPr marL="0" indent="0" algn="just">
              <a:spcBef>
                <a:spcPts val="0"/>
              </a:spcBef>
              <a:spcAft>
                <a:spcPts val="1200"/>
              </a:spcAft>
              <a:buNone/>
            </a:pPr>
            <a:r>
              <a:rPr lang="en-US" sz="2400" b="1" dirty="0" smtClean="0">
                <a:latin typeface="Times New Roman" panose="02020603050405020304" pitchFamily="18" charset="0"/>
                <a:cs typeface="Times New Roman" panose="02020603050405020304" pitchFamily="18" charset="0"/>
              </a:rPr>
              <a:t>Other Cellular Functions</a:t>
            </a:r>
          </a:p>
          <a:p>
            <a:pPr algn="just">
              <a:spcBef>
                <a:spcPts val="0"/>
              </a:spcBef>
              <a:spcAft>
                <a:spcPts val="1200"/>
              </a:spcAft>
            </a:pPr>
            <a:r>
              <a:rPr lang="en-US" sz="2400" b="1" dirty="0" smtClean="0">
                <a:solidFill>
                  <a:srgbClr val="FF0000"/>
                </a:solidFill>
                <a:latin typeface="Times New Roman" panose="02020603050405020304" pitchFamily="18" charset="0"/>
                <a:cs typeface="Times New Roman" panose="02020603050405020304" pitchFamily="18" charset="0"/>
              </a:rPr>
              <a:t>Genome Integrity and Gene Expression: </a:t>
            </a:r>
            <a:r>
              <a:rPr lang="en-US" sz="2400" dirty="0" smtClean="0">
                <a:latin typeface="Times New Roman" panose="02020603050405020304" pitchFamily="18" charset="0"/>
                <a:cs typeface="Times New Roman" panose="02020603050405020304" pitchFamily="18" charset="0"/>
              </a:rPr>
              <a:t>NAD is required for enzymes involved in the maintenance of genome integrity, such as poly(ADP-ribose) polymerase (PARP), and in the regulation of gene expression through </a:t>
            </a:r>
            <a:r>
              <a:rPr lang="en-US" sz="2400" dirty="0" err="1" smtClean="0">
                <a:latin typeface="Times New Roman" panose="02020603050405020304" pitchFamily="18" charset="0"/>
                <a:cs typeface="Times New Roman" panose="02020603050405020304" pitchFamily="18" charset="0"/>
              </a:rPr>
              <a:t>sirtuin</a:t>
            </a:r>
            <a:r>
              <a:rPr lang="en-US" sz="2400" dirty="0" smtClean="0">
                <a:latin typeface="Times New Roman" panose="02020603050405020304" pitchFamily="18" charset="0"/>
                <a:cs typeface="Times New Roman" panose="02020603050405020304" pitchFamily="18" charset="0"/>
              </a:rPr>
              <a:t> proteins</a:t>
            </a:r>
          </a:p>
          <a:p>
            <a:pPr algn="just">
              <a:spcBef>
                <a:spcPts val="0"/>
              </a:spcBef>
              <a:spcAft>
                <a:spcPts val="1200"/>
              </a:spcAft>
            </a:pPr>
            <a:r>
              <a:rPr lang="en-US" sz="2400" b="1" dirty="0" smtClean="0">
                <a:solidFill>
                  <a:srgbClr val="FF0000"/>
                </a:solidFill>
                <a:latin typeface="Times New Roman" panose="02020603050405020304" pitchFamily="18" charset="0"/>
                <a:cs typeface="Times New Roman" panose="02020603050405020304" pitchFamily="18" charset="0"/>
              </a:rPr>
              <a:t>Cellular Communication and Antioxidant Functions: </a:t>
            </a:r>
            <a:r>
              <a:rPr lang="en-US" sz="2400" dirty="0" smtClean="0">
                <a:latin typeface="Times New Roman" panose="02020603050405020304" pitchFamily="18" charset="0"/>
                <a:cs typeface="Times New Roman" panose="02020603050405020304" pitchFamily="18" charset="0"/>
              </a:rPr>
              <a:t>NAD-dependent enzymes are involved in cellular communication and antioxidant functions, protecting cells from oxidative stress</a:t>
            </a:r>
          </a:p>
          <a:p>
            <a:pPr algn="just"/>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822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researchgate.net/profile/Robert-Rucker-2/publication/365123771/figure/fig1/AS:11431281175054069@1689531185392/Niacin-metabolism-Niacin-is-derived-from-dietary-sources-and-the-cellular-catabolism-of.p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22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887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975" y="1020762"/>
            <a:ext cx="11798300" cy="5837237"/>
          </a:xfrm>
        </p:spPr>
        <p:txBody>
          <a:bodyPr>
            <a:normAutofit/>
          </a:bodyPr>
          <a:lstStyle/>
          <a:p>
            <a:pPr algn="just"/>
            <a:r>
              <a:rPr lang="en-US" sz="2200" dirty="0">
                <a:latin typeface="Times New Roman" panose="02020603050405020304" pitchFamily="18" charset="0"/>
                <a:cs typeface="Times New Roman" panose="02020603050405020304" pitchFamily="18" charset="0"/>
              </a:rPr>
              <a:t>Pantothenic acid, or Vitamin B5, plays a crucial role in various metabolic pathways, particularly in energy production and the synthesis and degradation of macromolecules. </a:t>
            </a:r>
            <a:endParaRPr lang="en-US" sz="2200" dirty="0" smtClean="0">
              <a:latin typeface="Times New Roman" panose="02020603050405020304" pitchFamily="18" charset="0"/>
              <a:cs typeface="Times New Roman" panose="02020603050405020304" pitchFamily="18" charset="0"/>
            </a:endParaRPr>
          </a:p>
          <a:p>
            <a:pPr marL="0" indent="0" algn="just">
              <a:buNone/>
            </a:pPr>
            <a:r>
              <a:rPr lang="en-US" sz="2200" b="1" dirty="0" smtClean="0">
                <a:latin typeface="Times New Roman" panose="02020603050405020304" pitchFamily="18" charset="0"/>
                <a:cs typeface="Times New Roman" panose="02020603050405020304" pitchFamily="18" charset="0"/>
              </a:rPr>
              <a:t>Energy Production</a:t>
            </a:r>
          </a:p>
          <a:p>
            <a:pPr algn="just"/>
            <a:r>
              <a:rPr lang="en-US" sz="2200" b="1" dirty="0" smtClean="0">
                <a:solidFill>
                  <a:srgbClr val="FF0000"/>
                </a:solidFill>
                <a:latin typeface="Times New Roman" panose="02020603050405020304" pitchFamily="18" charset="0"/>
                <a:cs typeface="Times New Roman" panose="02020603050405020304" pitchFamily="18" charset="0"/>
              </a:rPr>
              <a:t>Carbohydrate Metabolism</a:t>
            </a:r>
            <a:r>
              <a:rPr lang="en-US" sz="2200" dirty="0" smtClean="0">
                <a:latin typeface="Times New Roman" panose="02020603050405020304" pitchFamily="18" charset="0"/>
                <a:cs typeface="Times New Roman" panose="02020603050405020304" pitchFamily="18" charset="0"/>
              </a:rPr>
              <a:t>: CoA is necessary for the conversion of pyruvate to acetyl-CoA, allowing it to enter the tricarboxylic acid (TCA) cycle, where it is used to produce ATP, NADH, and FADH23</a:t>
            </a:r>
          </a:p>
          <a:p>
            <a:pPr algn="just"/>
            <a:r>
              <a:rPr lang="en-US" sz="2200" b="1" dirty="0" smtClean="0">
                <a:solidFill>
                  <a:srgbClr val="FF0000"/>
                </a:solidFill>
                <a:latin typeface="Times New Roman" panose="02020603050405020304" pitchFamily="18" charset="0"/>
                <a:cs typeface="Times New Roman" panose="02020603050405020304" pitchFamily="18" charset="0"/>
              </a:rPr>
              <a:t>Fatty Acid Metabolism</a:t>
            </a:r>
            <a:r>
              <a:rPr lang="en-US" sz="2200" dirty="0" smtClean="0">
                <a:latin typeface="Times New Roman" panose="02020603050405020304" pitchFamily="18" charset="0"/>
                <a:cs typeface="Times New Roman" panose="02020603050405020304" pitchFamily="18" charset="0"/>
              </a:rPr>
              <a:t>: CoA is involved in the beta-oxidation of fatty acids, facilitating the breakdown of fats into acetyl-CoA, which then enters the TCA cycle to produce energy</a:t>
            </a:r>
            <a:endParaRPr lang="en-US" sz="2200" dirty="0" smtClean="0">
              <a:latin typeface="Times New Roman" panose="02020603050405020304" pitchFamily="18" charset="0"/>
              <a:cs typeface="Times New Roman" panose="02020603050405020304" pitchFamily="18" charset="0"/>
              <a:hlinkClick r:id="rId2"/>
            </a:endParaRPr>
          </a:p>
          <a:p>
            <a:pPr algn="just"/>
            <a:r>
              <a:rPr lang="en-US" sz="2200" b="1" dirty="0" smtClean="0">
                <a:solidFill>
                  <a:srgbClr val="FF0000"/>
                </a:solidFill>
                <a:latin typeface="Times New Roman" panose="02020603050405020304" pitchFamily="18" charset="0"/>
                <a:cs typeface="Times New Roman" panose="02020603050405020304" pitchFamily="18" charset="0"/>
              </a:rPr>
              <a:t>Protein Metabolism</a:t>
            </a:r>
            <a:r>
              <a:rPr lang="en-US" sz="2200" dirty="0" smtClean="0">
                <a:latin typeface="Times New Roman" panose="02020603050405020304" pitchFamily="18" charset="0"/>
                <a:cs typeface="Times New Roman" panose="02020603050405020304" pitchFamily="18" charset="0"/>
              </a:rPr>
              <a:t>: CoA participates in the catabolism of amino acids by facilitating the transfer of acyl groups, which is necessary for the complete breakdown of proteins</a:t>
            </a:r>
          </a:p>
          <a:p>
            <a:pPr algn="just"/>
            <a:r>
              <a:rPr lang="en-US" sz="2200" b="1" dirty="0" smtClean="0">
                <a:latin typeface="Times New Roman" panose="02020603050405020304" pitchFamily="18" charset="0"/>
                <a:cs typeface="Times New Roman" panose="02020603050405020304" pitchFamily="18" charset="0"/>
              </a:rPr>
              <a:t>Acyl Carrier Protein (ACP)</a:t>
            </a:r>
          </a:p>
          <a:p>
            <a:pPr algn="just"/>
            <a:r>
              <a:rPr lang="en-US" sz="2200" dirty="0" smtClean="0">
                <a:latin typeface="Times New Roman" panose="02020603050405020304" pitchFamily="18" charset="0"/>
                <a:cs typeface="Times New Roman" panose="02020603050405020304" pitchFamily="18" charset="0"/>
              </a:rPr>
              <a:t>Pantothenic acid is also a component of ACP, which is crucial for fatty acid synthesis. </a:t>
            </a:r>
          </a:p>
          <a:p>
            <a:pPr algn="just"/>
            <a:r>
              <a:rPr lang="en-US" sz="2200" dirty="0" smtClean="0">
                <a:latin typeface="Times New Roman" panose="02020603050405020304" pitchFamily="18" charset="0"/>
                <a:cs typeface="Times New Roman" panose="02020603050405020304" pitchFamily="18" charset="0"/>
              </a:rPr>
              <a:t>ACP carries the growing fatty acid chain during the synthesis</a:t>
            </a:r>
          </a:p>
          <a:p>
            <a:pPr algn="just"/>
            <a:endParaRPr lang="en-US" sz="2200" dirty="0" smtClean="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2882900" y="0"/>
            <a:ext cx="6756400" cy="1325563"/>
          </a:xfrm>
        </p:spPr>
        <p:txBody>
          <a:bodyPr/>
          <a:lstStyle/>
          <a:p>
            <a:pPr algn="ctr"/>
            <a:r>
              <a:rPr lang="en-US" dirty="0" smtClean="0">
                <a:latin typeface="Arial Black" panose="020B0A04020102020204" pitchFamily="34" charset="0"/>
              </a:rPr>
              <a:t>PANTOTHENIC ACID</a:t>
            </a:r>
            <a:endParaRPr lang="en-US" dirty="0">
              <a:latin typeface="Arial Black" panose="020B0A04020102020204" pitchFamily="34" charset="0"/>
            </a:endParaRPr>
          </a:p>
        </p:txBody>
      </p:sp>
      <p:sp>
        <p:nvSpPr>
          <p:cNvPr id="5" name="AutoShape 2" descr="Pantothenic acid | Sources, Effect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7810500" y="5448300"/>
            <a:ext cx="4381501" cy="1409701"/>
          </a:xfrm>
          <a:prstGeom prst="rect">
            <a:avLst/>
          </a:prstGeom>
        </p:spPr>
      </p:pic>
    </p:spTree>
    <p:extLst>
      <p:ext uri="{BB962C8B-B14F-4D97-AF65-F5344CB8AC3E}">
        <p14:creationId xmlns:p14="http://schemas.microsoft.com/office/powerpoint/2010/main" val="3925048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59300" y="674687"/>
            <a:ext cx="7498523" cy="5929313"/>
          </a:xfrm>
          <a:prstGeom prst="rect">
            <a:avLst/>
          </a:prstGeom>
        </p:spPr>
      </p:pic>
      <p:sp>
        <p:nvSpPr>
          <p:cNvPr id="5" name="Rectangle 4"/>
          <p:cNvSpPr/>
          <p:nvPr/>
        </p:nvSpPr>
        <p:spPr>
          <a:xfrm>
            <a:off x="292100" y="850037"/>
            <a:ext cx="4051300" cy="4262705"/>
          </a:xfrm>
          <a:prstGeom prst="rect">
            <a:avLst/>
          </a:prstGeom>
        </p:spPr>
        <p:txBody>
          <a:bodyPr wrap="square">
            <a:spAutoFit/>
          </a:bodyPr>
          <a:lstStyle/>
          <a:p>
            <a:pPr algn="just">
              <a:spcBef>
                <a:spcPts val="1200"/>
              </a:spcBef>
              <a:spcAft>
                <a:spcPts val="1200"/>
              </a:spcAft>
            </a:pPr>
            <a:r>
              <a:rPr lang="en-US" sz="2100" b="1" dirty="0">
                <a:solidFill>
                  <a:srgbClr val="FF0000"/>
                </a:solidFill>
                <a:latin typeface="Times New Roman" panose="02020603050405020304" pitchFamily="18" charset="0"/>
                <a:cs typeface="Times New Roman" panose="02020603050405020304" pitchFamily="18" charset="0"/>
              </a:rPr>
              <a:t>Synthesis of Coenzyme A (CoA)</a:t>
            </a:r>
          </a:p>
          <a:p>
            <a:pPr algn="just">
              <a:spcBef>
                <a:spcPts val="1200"/>
              </a:spcBef>
              <a:spcAft>
                <a:spcPts val="1200"/>
              </a:spcAft>
            </a:pPr>
            <a:r>
              <a:rPr lang="en-US" sz="2100" dirty="0">
                <a:latin typeface="Times New Roman" panose="02020603050405020304" pitchFamily="18" charset="0"/>
                <a:cs typeface="Times New Roman" panose="02020603050405020304" pitchFamily="18" charset="0"/>
              </a:rPr>
              <a:t>Pantothenic acid is a precursor to CoA, which is essential for numerous biochemical reactions. CoA is synthesized through a five-step process involving pantothenic acid, cysteine, and ATP</a:t>
            </a:r>
            <a:endParaRPr lang="en-US" sz="2100" dirty="0">
              <a:latin typeface="Times New Roman" panose="02020603050405020304" pitchFamily="18" charset="0"/>
              <a:cs typeface="Times New Roman" panose="02020603050405020304" pitchFamily="18" charset="0"/>
              <a:hlinkClick r:id="rId3"/>
            </a:endParaRPr>
          </a:p>
          <a:p>
            <a:pPr algn="just">
              <a:spcBef>
                <a:spcPts val="1200"/>
              </a:spcBef>
              <a:spcAft>
                <a:spcPts val="1200"/>
              </a:spcAft>
            </a:pPr>
            <a:r>
              <a:rPr lang="en-US" sz="2100" dirty="0">
                <a:latin typeface="Times New Roman" panose="02020603050405020304" pitchFamily="18" charset="0"/>
                <a:cs typeface="Times New Roman" panose="02020603050405020304" pitchFamily="18" charset="0"/>
              </a:rPr>
              <a:t>CoA is vital for the transfer of acetyl and acyl groups, which is critical in the metabolism of carbohydrates, fats, and proteins.</a:t>
            </a:r>
          </a:p>
        </p:txBody>
      </p:sp>
      <p:sp>
        <p:nvSpPr>
          <p:cNvPr id="6" name="Rectangle 5"/>
          <p:cNvSpPr/>
          <p:nvPr/>
        </p:nvSpPr>
        <p:spPr>
          <a:xfrm>
            <a:off x="0" y="-12965"/>
            <a:ext cx="12192000" cy="431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433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7000"/>
            <a:ext cx="12192000" cy="6731000"/>
          </a:xfrm>
        </p:spPr>
        <p:txBody>
          <a:bodyPr>
            <a:normAutofit/>
          </a:bodyPr>
          <a:lstStyle/>
          <a:p>
            <a:pPr marL="0" indent="0" algn="just">
              <a:spcBef>
                <a:spcPts val="0"/>
              </a:spcBef>
              <a:spcAft>
                <a:spcPts val="1200"/>
              </a:spcAft>
              <a:buNone/>
            </a:pPr>
            <a:r>
              <a:rPr lang="en-US" sz="2300" b="1" dirty="0">
                <a:latin typeface="Times New Roman" panose="02020603050405020304" pitchFamily="18" charset="0"/>
                <a:cs typeface="Times New Roman" panose="02020603050405020304" pitchFamily="18" charset="0"/>
              </a:rPr>
              <a:t>General Metabolic Functions</a:t>
            </a:r>
          </a:p>
          <a:p>
            <a:pPr algn="just">
              <a:spcBef>
                <a:spcPts val="0"/>
              </a:spcBef>
              <a:spcAft>
                <a:spcPts val="1200"/>
              </a:spcAft>
            </a:pPr>
            <a:r>
              <a:rPr lang="en-US" sz="2300" b="1" dirty="0">
                <a:solidFill>
                  <a:srgbClr val="FF0000"/>
                </a:solidFill>
                <a:latin typeface="Times New Roman" panose="02020603050405020304" pitchFamily="18" charset="0"/>
                <a:cs typeface="Times New Roman" panose="02020603050405020304" pitchFamily="18" charset="0"/>
              </a:rPr>
              <a:t>Intermediary Metabolism: </a:t>
            </a:r>
            <a:r>
              <a:rPr lang="en-US" sz="2300" dirty="0">
                <a:latin typeface="Times New Roman" panose="02020603050405020304" pitchFamily="18" charset="0"/>
                <a:cs typeface="Times New Roman" panose="02020603050405020304" pitchFamily="18" charset="0"/>
              </a:rPr>
              <a:t>CoA is involved in hundreds of biochemical reactions, including cell growth, intermediary metabolism, and neurotransmitter </a:t>
            </a:r>
            <a:r>
              <a:rPr lang="en-US" sz="2300" dirty="0" smtClean="0">
                <a:latin typeface="Times New Roman" panose="02020603050405020304" pitchFamily="18" charset="0"/>
                <a:cs typeface="Times New Roman" panose="02020603050405020304" pitchFamily="18" charset="0"/>
              </a:rPr>
              <a:t>synthesis4</a:t>
            </a:r>
            <a:endParaRPr lang="en-US" sz="2300" dirty="0">
              <a:latin typeface="Times New Roman" panose="02020603050405020304" pitchFamily="18" charset="0"/>
              <a:cs typeface="Times New Roman" panose="02020603050405020304" pitchFamily="18" charset="0"/>
            </a:endParaRPr>
          </a:p>
          <a:p>
            <a:pPr algn="just">
              <a:spcBef>
                <a:spcPts val="0"/>
              </a:spcBef>
              <a:spcAft>
                <a:spcPts val="1200"/>
              </a:spcAft>
            </a:pPr>
            <a:r>
              <a:rPr lang="en-US" sz="2300" b="1" dirty="0">
                <a:solidFill>
                  <a:srgbClr val="FF0000"/>
                </a:solidFill>
                <a:latin typeface="Times New Roman" panose="02020603050405020304" pitchFamily="18" charset="0"/>
                <a:cs typeface="Times New Roman" panose="02020603050405020304" pitchFamily="18" charset="0"/>
              </a:rPr>
              <a:t>Lipid Metabolism: </a:t>
            </a:r>
            <a:r>
              <a:rPr lang="en-US" sz="2300" dirty="0">
                <a:latin typeface="Times New Roman" panose="02020603050405020304" pitchFamily="18" charset="0"/>
                <a:cs typeface="Times New Roman" panose="02020603050405020304" pitchFamily="18" charset="0"/>
              </a:rPr>
              <a:t>Pantothenic acid, through CoA, plays a role in the synthesis and degradation of lipids. Derivatives like </a:t>
            </a:r>
            <a:r>
              <a:rPr lang="en-US" sz="2300" dirty="0" err="1">
                <a:latin typeface="Times New Roman" panose="02020603050405020304" pitchFamily="18" charset="0"/>
                <a:cs typeface="Times New Roman" panose="02020603050405020304" pitchFamily="18" charset="0"/>
              </a:rPr>
              <a:t>pantethine</a:t>
            </a:r>
            <a:r>
              <a:rPr lang="en-US" sz="2300" dirty="0">
                <a:latin typeface="Times New Roman" panose="02020603050405020304" pitchFamily="18" charset="0"/>
                <a:cs typeface="Times New Roman" panose="02020603050405020304" pitchFamily="18" charset="0"/>
              </a:rPr>
              <a:t> have been shown to lower triglycerides, LDL cholesterol, and total cholesterol, while increasing HDL cholesterol in clinical </a:t>
            </a:r>
            <a:r>
              <a:rPr lang="en-US" sz="2300" dirty="0" smtClean="0">
                <a:latin typeface="Times New Roman" panose="02020603050405020304" pitchFamily="18" charset="0"/>
                <a:cs typeface="Times New Roman" panose="02020603050405020304" pitchFamily="18" charset="0"/>
              </a:rPr>
              <a:t>trials</a:t>
            </a:r>
            <a:endParaRPr lang="en-US" sz="2300" dirty="0">
              <a:latin typeface="Times New Roman" panose="02020603050405020304" pitchFamily="18" charset="0"/>
              <a:cs typeface="Times New Roman" panose="02020603050405020304" pitchFamily="18" charset="0"/>
              <a:hlinkClick r:id="rId2"/>
            </a:endParaRPr>
          </a:p>
          <a:p>
            <a:pPr marL="0" indent="0" algn="just">
              <a:spcBef>
                <a:spcPts val="0"/>
              </a:spcBef>
              <a:spcAft>
                <a:spcPts val="1200"/>
              </a:spcAft>
              <a:buNone/>
            </a:pPr>
            <a:r>
              <a:rPr lang="en-US" sz="2300" b="1" dirty="0" smtClean="0">
                <a:latin typeface="Times New Roman" panose="02020603050405020304" pitchFamily="18" charset="0"/>
                <a:cs typeface="Times New Roman" panose="02020603050405020304" pitchFamily="18" charset="0"/>
              </a:rPr>
              <a:t>Hormone </a:t>
            </a:r>
            <a:r>
              <a:rPr lang="en-US" sz="2300" b="1" dirty="0">
                <a:latin typeface="Times New Roman" panose="02020603050405020304" pitchFamily="18" charset="0"/>
                <a:cs typeface="Times New Roman" panose="02020603050405020304" pitchFamily="18" charset="0"/>
              </a:rPr>
              <a:t>Synthesis</a:t>
            </a:r>
          </a:p>
          <a:p>
            <a:pPr algn="just">
              <a:spcBef>
                <a:spcPts val="0"/>
              </a:spcBef>
              <a:spcAft>
                <a:spcPts val="1200"/>
              </a:spcAft>
            </a:pPr>
            <a:r>
              <a:rPr lang="en-US" sz="2300" dirty="0">
                <a:latin typeface="Times New Roman" panose="02020603050405020304" pitchFamily="18" charset="0"/>
                <a:cs typeface="Times New Roman" panose="02020603050405020304" pitchFamily="18" charset="0"/>
              </a:rPr>
              <a:t>Pantothenic acid is necessary for the synthesis of sex and stress-related hormones produced in the adrenal glands. This includes the production of cortisol, aldosterone, and sex </a:t>
            </a:r>
            <a:r>
              <a:rPr lang="en-US" sz="2300" dirty="0" smtClean="0">
                <a:latin typeface="Times New Roman" panose="02020603050405020304" pitchFamily="18" charset="0"/>
                <a:cs typeface="Times New Roman" panose="02020603050405020304" pitchFamily="18" charset="0"/>
              </a:rPr>
              <a:t>hormones</a:t>
            </a:r>
            <a:endParaRPr lang="en-US" sz="2300" dirty="0">
              <a:latin typeface="Times New Roman" panose="02020603050405020304" pitchFamily="18" charset="0"/>
              <a:cs typeface="Times New Roman" panose="02020603050405020304" pitchFamily="18" charset="0"/>
              <a:hlinkClick r:id="rId2"/>
            </a:endParaRPr>
          </a:p>
          <a:p>
            <a:pPr marL="0" indent="0" algn="just">
              <a:spcBef>
                <a:spcPts val="0"/>
              </a:spcBef>
              <a:spcAft>
                <a:spcPts val="1200"/>
              </a:spcAft>
              <a:buNone/>
            </a:pPr>
            <a:r>
              <a:rPr lang="en-US" sz="2300" b="1" dirty="0" smtClean="0">
                <a:latin typeface="Times New Roman" panose="02020603050405020304" pitchFamily="18" charset="0"/>
                <a:cs typeface="Times New Roman" panose="02020603050405020304" pitchFamily="18" charset="0"/>
              </a:rPr>
              <a:t>Red </a:t>
            </a:r>
            <a:r>
              <a:rPr lang="en-US" sz="2300" b="1" dirty="0">
                <a:latin typeface="Times New Roman" panose="02020603050405020304" pitchFamily="18" charset="0"/>
                <a:cs typeface="Times New Roman" panose="02020603050405020304" pitchFamily="18" charset="0"/>
              </a:rPr>
              <a:t>Blood Cell Production</a:t>
            </a:r>
          </a:p>
          <a:p>
            <a:pPr algn="just">
              <a:spcBef>
                <a:spcPts val="0"/>
              </a:spcBef>
              <a:spcAft>
                <a:spcPts val="1200"/>
              </a:spcAft>
            </a:pPr>
            <a:r>
              <a:rPr lang="en-US" sz="2300" dirty="0">
                <a:latin typeface="Times New Roman" panose="02020603050405020304" pitchFamily="18" charset="0"/>
                <a:cs typeface="Times New Roman" panose="02020603050405020304" pitchFamily="18" charset="0"/>
              </a:rPr>
              <a:t>Pantothenic acid is involved in the production of red blood cells, which are essential for transporting oxygen throughout the </a:t>
            </a:r>
            <a:r>
              <a:rPr lang="en-US" sz="2300" dirty="0" smtClean="0">
                <a:latin typeface="Times New Roman" panose="02020603050405020304" pitchFamily="18" charset="0"/>
                <a:cs typeface="Times New Roman" panose="02020603050405020304" pitchFamily="18" charset="0"/>
              </a:rPr>
              <a:t>body</a:t>
            </a:r>
            <a:endParaRPr lang="en-US" sz="2300" dirty="0">
              <a:latin typeface="Times New Roman" panose="02020603050405020304" pitchFamily="18" charset="0"/>
              <a:cs typeface="Times New Roman" panose="02020603050405020304" pitchFamily="18" charset="0"/>
              <a:hlinkClick r:id="rId3"/>
            </a:endParaRPr>
          </a:p>
          <a:p>
            <a:pPr algn="just">
              <a:spcBef>
                <a:spcPts val="0"/>
              </a:spcBef>
              <a:spcAft>
                <a:spcPts val="1200"/>
              </a:spcAft>
            </a:pPr>
            <a:r>
              <a:rPr lang="en-US" sz="2300" b="1" dirty="0" smtClean="0">
                <a:latin typeface="Times New Roman" panose="02020603050405020304" pitchFamily="18" charset="0"/>
                <a:cs typeface="Times New Roman" panose="02020603050405020304" pitchFamily="18" charset="0"/>
              </a:rPr>
              <a:t>Neurological </a:t>
            </a:r>
            <a:r>
              <a:rPr lang="en-US" sz="2300" b="1" dirty="0">
                <a:latin typeface="Times New Roman" panose="02020603050405020304" pitchFamily="18" charset="0"/>
                <a:cs typeface="Times New Roman" panose="02020603050405020304" pitchFamily="18" charset="0"/>
              </a:rPr>
              <a:t>Functions</a:t>
            </a:r>
          </a:p>
          <a:p>
            <a:pPr algn="just">
              <a:spcBef>
                <a:spcPts val="0"/>
              </a:spcBef>
              <a:spcAft>
                <a:spcPts val="1200"/>
              </a:spcAft>
            </a:pPr>
            <a:r>
              <a:rPr lang="en-US" sz="2300" dirty="0">
                <a:latin typeface="Times New Roman" panose="02020603050405020304" pitchFamily="18" charset="0"/>
                <a:cs typeface="Times New Roman" panose="02020603050405020304" pitchFamily="18" charset="0"/>
              </a:rPr>
              <a:t>The synthesis of acetylcholine, a neurotransmitter, depends on CoA derived from pantothenic acid. Deficiency in pantothenic acid can lead to impaired acetylcholine synthesis, resulting in neurological symptoms such as numbness, paresthesia, and muscle cramps</a:t>
            </a:r>
          </a:p>
          <a:p>
            <a:pPr algn="just">
              <a:spcBef>
                <a:spcPts val="0"/>
              </a:spcBef>
              <a:spcAft>
                <a:spcPts val="1200"/>
              </a:spcAft>
            </a:pP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265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Black" panose="020B0A04020102020204" pitchFamily="34" charset="0"/>
              </a:rPr>
              <a:t>INTRODUCTION</a:t>
            </a:r>
            <a:endParaRPr lang="en-US" b="1" dirty="0">
              <a:latin typeface="Arial Black" panose="020B0A04020102020204" pitchFamily="34" charset="0"/>
            </a:endParaRPr>
          </a:p>
        </p:txBody>
      </p:sp>
      <p:sp>
        <p:nvSpPr>
          <p:cNvPr id="3" name="Content Placeholder 2"/>
          <p:cNvSpPr>
            <a:spLocks noGrp="1"/>
          </p:cNvSpPr>
          <p:nvPr>
            <p:ph idx="1"/>
          </p:nvPr>
        </p:nvSpPr>
        <p:spPr>
          <a:xfrm>
            <a:off x="389467" y="1557867"/>
            <a:ext cx="7357533" cy="4931833"/>
          </a:xfrm>
        </p:spPr>
        <p:txBody>
          <a:bodyPr>
            <a:normAutofit/>
          </a:bodyPr>
          <a:lstStyle/>
          <a:p>
            <a:pPr algn="just"/>
            <a:r>
              <a:rPr lang="en-US" sz="2000" dirty="0">
                <a:latin typeface="Times New Roman" panose="02020603050405020304" pitchFamily="18" charset="0"/>
                <a:cs typeface="Times New Roman" panose="02020603050405020304" pitchFamily="18" charset="0"/>
              </a:rPr>
              <a:t>While the macronutrients (carbohydrates, lipids, and proteins) and alcohol can be catabolized to release </a:t>
            </a:r>
            <a:r>
              <a:rPr lang="en-US" sz="2000" dirty="0" smtClean="0">
                <a:latin typeface="Times New Roman" panose="02020603050405020304" pitchFamily="18" charset="0"/>
                <a:cs typeface="Times New Roman" panose="02020603050405020304" pitchFamily="18" charset="0"/>
              </a:rPr>
              <a:t>energy, vitamins play </a:t>
            </a:r>
            <a:r>
              <a:rPr lang="en-US" sz="2000" dirty="0">
                <a:latin typeface="Times New Roman" panose="02020603050405020304" pitchFamily="18" charset="0"/>
                <a:cs typeface="Times New Roman" panose="02020603050405020304" pitchFamily="18" charset="0"/>
              </a:rPr>
              <a:t>a different kind of role in energy </a:t>
            </a:r>
            <a:r>
              <a:rPr lang="en-US" sz="2000" dirty="0" smtClean="0">
                <a:latin typeface="Times New Roman" panose="02020603050405020304" pitchFamily="18" charset="0"/>
                <a:cs typeface="Times New Roman" panose="02020603050405020304" pitchFamily="18" charset="0"/>
              </a:rPr>
              <a:t>metabolism</a:t>
            </a:r>
          </a:p>
          <a:p>
            <a:pPr algn="just"/>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hey </a:t>
            </a:r>
            <a:r>
              <a:rPr lang="en-US" sz="2000" dirty="0">
                <a:latin typeface="Times New Roman" panose="02020603050405020304" pitchFamily="18" charset="0"/>
                <a:cs typeface="Times New Roman" panose="02020603050405020304" pitchFamily="18" charset="0"/>
              </a:rPr>
              <a:t>are required as functional parts of enzymes involved in energy release and storage.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Vitamins that </a:t>
            </a:r>
            <a:r>
              <a:rPr lang="en-US" sz="2000" dirty="0">
                <a:latin typeface="Times New Roman" panose="02020603050405020304" pitchFamily="18" charset="0"/>
                <a:cs typeface="Times New Roman" panose="02020603050405020304" pitchFamily="18" charset="0"/>
              </a:rPr>
              <a:t>make up part of enzymes are referred to as </a:t>
            </a:r>
            <a:r>
              <a:rPr lang="en-US" sz="2000" dirty="0" smtClean="0">
                <a:latin typeface="Times New Roman" panose="02020603050405020304" pitchFamily="18" charset="0"/>
                <a:cs typeface="Times New Roman" panose="02020603050405020304" pitchFamily="18" charset="0"/>
              </a:rPr>
              <a:t>coenzymes. </a:t>
            </a:r>
          </a:p>
          <a:p>
            <a:pPr algn="just"/>
            <a:r>
              <a:rPr lang="en-US" sz="2000" dirty="0" smtClean="0">
                <a:latin typeface="Times New Roman" panose="02020603050405020304" pitchFamily="18" charset="0"/>
                <a:cs typeface="Times New Roman" panose="02020603050405020304" pitchFamily="18" charset="0"/>
              </a:rPr>
              <a:t>Coenzymes are </a:t>
            </a:r>
            <a:r>
              <a:rPr lang="en-US" sz="2000" dirty="0">
                <a:latin typeface="Times New Roman" panose="02020603050405020304" pitchFamily="18" charset="0"/>
                <a:cs typeface="Times New Roman" panose="02020603050405020304" pitchFamily="18" charset="0"/>
              </a:rPr>
              <a:t>required by enzymes to catalyze a specific reaction. They assist in converting a substrate to an end-product </a:t>
            </a:r>
          </a:p>
          <a:p>
            <a:pPr algn="just"/>
            <a:r>
              <a:rPr lang="en-US" sz="2000" dirty="0" smtClean="0">
                <a:latin typeface="Times New Roman" panose="02020603050405020304" pitchFamily="18" charset="0"/>
                <a:cs typeface="Times New Roman" panose="02020603050405020304" pitchFamily="18" charset="0"/>
              </a:rPr>
              <a:t>Coenzymes are </a:t>
            </a:r>
            <a:r>
              <a:rPr lang="en-US" sz="2000" dirty="0">
                <a:latin typeface="Times New Roman" panose="02020603050405020304" pitchFamily="18" charset="0"/>
                <a:cs typeface="Times New Roman" panose="02020603050405020304" pitchFamily="18" charset="0"/>
              </a:rPr>
              <a:t>essential in catabolic pathways and play a role in many anabolic pathways </a:t>
            </a:r>
            <a:r>
              <a:rPr lang="en-US" sz="2000" dirty="0" smtClean="0">
                <a:latin typeface="Times New Roman" panose="02020603050405020304" pitchFamily="18" charset="0"/>
                <a:cs typeface="Times New Roman" panose="02020603050405020304" pitchFamily="18" charset="0"/>
              </a:rPr>
              <a:t>too</a:t>
            </a:r>
          </a:p>
          <a:p>
            <a:pPr algn="just"/>
            <a:r>
              <a:rPr lang="en-US" sz="2000" dirty="0" smtClean="0">
                <a:latin typeface="Times New Roman" panose="02020603050405020304" pitchFamily="18" charset="0"/>
                <a:cs typeface="Times New Roman" panose="02020603050405020304" pitchFamily="18" charset="0"/>
              </a:rPr>
              <a:t>Water-soluble vitamins, such as the B vitamins and vitamin C, function primarily as coenzymes in metabolic pathways, facilitating enzymatic reactions that are essential for energy production, nutrient metabolism, and the synthesis of important biomolecules.</a:t>
            </a: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13713" t="5237" r="8252" b="6218"/>
          <a:stretch/>
        </p:blipFill>
        <p:spPr>
          <a:xfrm>
            <a:off x="8140700" y="1968501"/>
            <a:ext cx="3959109" cy="3528410"/>
          </a:xfrm>
          <a:prstGeom prst="rect">
            <a:avLst/>
          </a:prstGeom>
        </p:spPr>
      </p:pic>
      <p:sp>
        <p:nvSpPr>
          <p:cNvPr id="6" name="Rectangle 5"/>
          <p:cNvSpPr/>
          <p:nvPr/>
        </p:nvSpPr>
        <p:spPr>
          <a:xfrm>
            <a:off x="0" y="-12965"/>
            <a:ext cx="12192000" cy="431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982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100" y="1143000"/>
            <a:ext cx="11544300" cy="4305300"/>
          </a:xfrm>
        </p:spPr>
        <p:txBody>
          <a:bodyPr>
            <a:noAutofit/>
          </a:bodyPr>
          <a:lstStyle/>
          <a:p>
            <a:pPr algn="just"/>
            <a:r>
              <a:rPr lang="en-US" sz="2000" dirty="0">
                <a:latin typeface="Times New Roman" panose="02020603050405020304" pitchFamily="18" charset="0"/>
                <a:cs typeface="Times New Roman" panose="02020603050405020304" pitchFamily="18" charset="0"/>
              </a:rPr>
              <a:t>Vitamin B6, or pyridoxine, plays a crucial role in various metabolic pathways, particularly in energy production, amino acid metabolism, and the synthesis of several important biomolecules. Here are the key aspects of its role</a:t>
            </a:r>
            <a:r>
              <a:rPr lang="en-US" sz="2000" dirty="0" smtClean="0">
                <a:latin typeface="Times New Roman" panose="02020603050405020304" pitchFamily="18" charset="0"/>
                <a:cs typeface="Times New Roman" panose="02020603050405020304" pitchFamily="18" charset="0"/>
              </a:rPr>
              <a:t>:</a:t>
            </a:r>
          </a:p>
          <a:p>
            <a:pPr marL="0" indent="0" algn="just">
              <a:buNone/>
            </a:pPr>
            <a:r>
              <a:rPr lang="en-US" sz="2000" b="1" dirty="0" smtClean="0">
                <a:latin typeface="Times New Roman" panose="02020603050405020304" pitchFamily="18" charset="0"/>
                <a:cs typeface="Times New Roman" panose="02020603050405020304" pitchFamily="18" charset="0"/>
              </a:rPr>
              <a:t>Energy </a:t>
            </a:r>
            <a:r>
              <a:rPr lang="en-US" sz="2000" b="1" dirty="0">
                <a:latin typeface="Times New Roman" panose="02020603050405020304" pitchFamily="18" charset="0"/>
                <a:cs typeface="Times New Roman" panose="02020603050405020304" pitchFamily="18" charset="0"/>
              </a:rPr>
              <a:t>Production</a:t>
            </a:r>
          </a:p>
          <a:p>
            <a:pPr algn="just"/>
            <a:r>
              <a:rPr lang="en-US" sz="2000" b="1" dirty="0">
                <a:solidFill>
                  <a:srgbClr val="FF0000"/>
                </a:solidFill>
                <a:latin typeface="Times New Roman" panose="02020603050405020304" pitchFamily="18" charset="0"/>
                <a:cs typeface="Times New Roman" panose="02020603050405020304" pitchFamily="18" charset="0"/>
              </a:rPr>
              <a:t>Glycogen Metabolism</a:t>
            </a:r>
            <a:r>
              <a:rPr lang="en-US" sz="2000" dirty="0">
                <a:latin typeface="Times New Roman" panose="02020603050405020304" pitchFamily="18" charset="0"/>
                <a:cs typeface="Times New Roman" panose="02020603050405020304" pitchFamily="18" charset="0"/>
              </a:rPr>
              <a:t>: Vitamin B6 is necessary for the conversion of stored glycogen to blood sugar (glucose). This process is essential for maintaining blood glucose levels and providing energy to the </a:t>
            </a:r>
            <a:r>
              <a:rPr lang="en-US" sz="2000" dirty="0" smtClean="0">
                <a:latin typeface="Times New Roman" panose="02020603050405020304" pitchFamily="18" charset="0"/>
                <a:cs typeface="Times New Roman" panose="02020603050405020304" pitchFamily="18" charset="0"/>
              </a:rPr>
              <a:t>body</a:t>
            </a:r>
            <a:endParaRPr lang="en-US" sz="2000" dirty="0">
              <a:latin typeface="Times New Roman" panose="02020603050405020304" pitchFamily="18" charset="0"/>
              <a:cs typeface="Times New Roman" panose="02020603050405020304" pitchFamily="18" charset="0"/>
              <a:hlinkClick r:id="rId2"/>
            </a:endParaRPr>
          </a:p>
          <a:p>
            <a:pPr algn="just"/>
            <a:r>
              <a:rPr lang="en-US" sz="2000" b="1" dirty="0" smtClean="0">
                <a:solidFill>
                  <a:srgbClr val="FF0000"/>
                </a:solidFill>
                <a:latin typeface="Times New Roman" panose="02020603050405020304" pitchFamily="18" charset="0"/>
                <a:cs typeface="Times New Roman" panose="02020603050405020304" pitchFamily="18" charset="0"/>
              </a:rPr>
              <a:t>Citric </a:t>
            </a:r>
            <a:r>
              <a:rPr lang="en-US" sz="2000" b="1" dirty="0">
                <a:solidFill>
                  <a:srgbClr val="FF0000"/>
                </a:solidFill>
                <a:latin typeface="Times New Roman" panose="02020603050405020304" pitchFamily="18" charset="0"/>
                <a:cs typeface="Times New Roman" panose="02020603050405020304" pitchFamily="18" charset="0"/>
              </a:rPr>
              <a:t>Acid Cycle and Fatty Acid Metabolism</a:t>
            </a:r>
            <a:r>
              <a:rPr lang="en-US" sz="2000" dirty="0">
                <a:latin typeface="Times New Roman" panose="02020603050405020304" pitchFamily="18" charset="0"/>
                <a:cs typeface="Times New Roman" panose="02020603050405020304" pitchFamily="18" charset="0"/>
              </a:rPr>
              <a:t>: Pyridoxal 5'-phosphate (PLP), the biologically active form of vitamin B6, is involved in the metabolism of amino acids, which can be converted into intermediates that enter the citric acid cycle.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cycle is critical for the production of ATP, NADH, and </a:t>
            </a:r>
            <a:r>
              <a:rPr lang="en-US" sz="2000" dirty="0" smtClean="0">
                <a:latin typeface="Times New Roman" panose="02020603050405020304" pitchFamily="18" charset="0"/>
                <a:cs typeface="Times New Roman" panose="02020603050405020304" pitchFamily="18" charset="0"/>
              </a:rPr>
              <a:t>FADH. </a:t>
            </a:r>
            <a:r>
              <a:rPr lang="en-US" sz="2000" dirty="0">
                <a:latin typeface="Times New Roman" panose="02020603050405020304" pitchFamily="18" charset="0"/>
                <a:cs typeface="Times New Roman" panose="02020603050405020304" pitchFamily="18" charset="0"/>
              </a:rPr>
              <a:t>Additionally, PLP is involved in the breakdown of fatty acids through its role in various enzymatic reactions</a:t>
            </a:r>
          </a:p>
        </p:txBody>
      </p:sp>
      <p:sp>
        <p:nvSpPr>
          <p:cNvPr id="4" name="Title 1"/>
          <p:cNvSpPr>
            <a:spLocks noGrp="1"/>
          </p:cNvSpPr>
          <p:nvPr>
            <p:ph type="title"/>
          </p:nvPr>
        </p:nvSpPr>
        <p:spPr>
          <a:xfrm>
            <a:off x="2882900" y="0"/>
            <a:ext cx="6756400" cy="1325563"/>
          </a:xfrm>
        </p:spPr>
        <p:txBody>
          <a:bodyPr/>
          <a:lstStyle/>
          <a:p>
            <a:pPr algn="ctr"/>
            <a:r>
              <a:rPr lang="en-US" dirty="0" smtClean="0">
                <a:latin typeface="Arial Black" panose="020B0A04020102020204" pitchFamily="34" charset="0"/>
              </a:rPr>
              <a:t>PYRIDOXINE</a:t>
            </a:r>
            <a:endParaRPr lang="en-US" dirty="0">
              <a:latin typeface="Arial Black" panose="020B0A04020102020204" pitchFamily="34" charset="0"/>
            </a:endParaRPr>
          </a:p>
        </p:txBody>
      </p:sp>
      <p:pic>
        <p:nvPicPr>
          <p:cNvPr id="10242" name="Picture 2" descr="Enzymes | Springer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094" y="4832349"/>
            <a:ext cx="7624012" cy="202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618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 y="203200"/>
            <a:ext cx="11506200" cy="6489700"/>
          </a:xfrm>
        </p:spPr>
        <p:txBody>
          <a:bodyPr>
            <a:normAutofit/>
          </a:bodyPr>
          <a:lstStyle/>
          <a:p>
            <a:pPr marL="0" indent="0" algn="just">
              <a:spcBef>
                <a:spcPts val="0"/>
              </a:spcBef>
              <a:spcAft>
                <a:spcPts val="1200"/>
              </a:spcAft>
              <a:buNone/>
            </a:pPr>
            <a:r>
              <a:rPr lang="en-US" sz="2300" b="1" dirty="0">
                <a:latin typeface="Times New Roman" panose="02020603050405020304" pitchFamily="18" charset="0"/>
                <a:cs typeface="Times New Roman" panose="02020603050405020304" pitchFamily="18" charset="0"/>
              </a:rPr>
              <a:t>Amino Acid Metabolism</a:t>
            </a:r>
          </a:p>
          <a:p>
            <a:pPr algn="just">
              <a:spcBef>
                <a:spcPts val="0"/>
              </a:spcBef>
              <a:spcAft>
                <a:spcPts val="1200"/>
              </a:spcAft>
            </a:pPr>
            <a:r>
              <a:rPr lang="en-US" sz="2300" b="1" dirty="0">
                <a:solidFill>
                  <a:srgbClr val="FF0000"/>
                </a:solidFill>
                <a:latin typeface="Times New Roman" panose="02020603050405020304" pitchFamily="18" charset="0"/>
                <a:cs typeface="Times New Roman" panose="02020603050405020304" pitchFamily="18" charset="0"/>
              </a:rPr>
              <a:t>Synthesis and Catabolism</a:t>
            </a:r>
            <a:r>
              <a:rPr lang="en-US" sz="2300" dirty="0">
                <a:latin typeface="Times New Roman" panose="02020603050405020304" pitchFamily="18" charset="0"/>
                <a:cs typeface="Times New Roman" panose="02020603050405020304" pitchFamily="18" charset="0"/>
              </a:rPr>
              <a:t>: Vitamin B6, through PLP, acts as a co-factor for over 140 biochemical reactions, many of which are related to amino acid biosynthesis and catabolism. PLP is essential for transamination, deamination, and decarboxylation reactions of amino </a:t>
            </a:r>
            <a:r>
              <a:rPr lang="en-US" sz="2300" dirty="0" smtClean="0">
                <a:latin typeface="Times New Roman" panose="02020603050405020304" pitchFamily="18" charset="0"/>
                <a:cs typeface="Times New Roman" panose="02020603050405020304" pitchFamily="18" charset="0"/>
              </a:rPr>
              <a:t>acids</a:t>
            </a:r>
            <a:endParaRPr lang="en-US" sz="2300" dirty="0">
              <a:latin typeface="Times New Roman" panose="02020603050405020304" pitchFamily="18" charset="0"/>
              <a:cs typeface="Times New Roman" panose="02020603050405020304" pitchFamily="18" charset="0"/>
              <a:hlinkClick r:id="rId2"/>
            </a:endParaRPr>
          </a:p>
          <a:p>
            <a:pPr algn="just">
              <a:spcBef>
                <a:spcPts val="0"/>
              </a:spcBef>
              <a:spcAft>
                <a:spcPts val="1200"/>
              </a:spcAft>
            </a:pPr>
            <a:r>
              <a:rPr lang="en-US" sz="2300" b="1" dirty="0" smtClean="0">
                <a:solidFill>
                  <a:srgbClr val="FF0000"/>
                </a:solidFill>
                <a:latin typeface="Times New Roman" panose="02020603050405020304" pitchFamily="18" charset="0"/>
                <a:cs typeface="Times New Roman" panose="02020603050405020304" pitchFamily="18" charset="0"/>
              </a:rPr>
              <a:t>Non-Essential </a:t>
            </a:r>
            <a:r>
              <a:rPr lang="en-US" sz="2300" b="1" dirty="0">
                <a:solidFill>
                  <a:srgbClr val="FF0000"/>
                </a:solidFill>
                <a:latin typeface="Times New Roman" panose="02020603050405020304" pitchFamily="18" charset="0"/>
                <a:cs typeface="Times New Roman" panose="02020603050405020304" pitchFamily="18" charset="0"/>
              </a:rPr>
              <a:t>Amino Acid Synthesis</a:t>
            </a:r>
            <a:r>
              <a:rPr lang="en-US" sz="2300" dirty="0">
                <a:latin typeface="Times New Roman" panose="02020603050405020304" pitchFamily="18" charset="0"/>
                <a:cs typeface="Times New Roman" panose="02020603050405020304" pitchFamily="18" charset="0"/>
              </a:rPr>
              <a:t>: PLP is required for the synthesis of non-essential amino acids, which are crucial for protein synthesis and other metabolic </a:t>
            </a:r>
            <a:r>
              <a:rPr lang="en-US" sz="2300" dirty="0" smtClean="0">
                <a:latin typeface="Times New Roman" panose="02020603050405020304" pitchFamily="18" charset="0"/>
                <a:cs typeface="Times New Roman" panose="02020603050405020304" pitchFamily="18" charset="0"/>
              </a:rPr>
              <a:t>processes</a:t>
            </a:r>
            <a:endParaRPr lang="en-US" sz="2300" dirty="0">
              <a:latin typeface="Times New Roman" panose="02020603050405020304" pitchFamily="18" charset="0"/>
              <a:cs typeface="Times New Roman" panose="02020603050405020304" pitchFamily="18" charset="0"/>
            </a:endParaRPr>
          </a:p>
          <a:p>
            <a:pPr marL="0" indent="0" algn="just">
              <a:spcBef>
                <a:spcPts val="0"/>
              </a:spcBef>
              <a:spcAft>
                <a:spcPts val="1200"/>
              </a:spcAft>
              <a:buNone/>
            </a:pPr>
            <a:r>
              <a:rPr lang="en-US" sz="2300" b="1" dirty="0">
                <a:latin typeface="Times New Roman" panose="02020603050405020304" pitchFamily="18" charset="0"/>
                <a:cs typeface="Times New Roman" panose="02020603050405020304" pitchFamily="18" charset="0"/>
              </a:rPr>
              <a:t>Neurotransmitter Synthesis</a:t>
            </a:r>
          </a:p>
          <a:p>
            <a:pPr algn="just">
              <a:spcBef>
                <a:spcPts val="0"/>
              </a:spcBef>
              <a:spcAft>
                <a:spcPts val="1200"/>
              </a:spcAft>
            </a:pPr>
            <a:r>
              <a:rPr lang="en-US" sz="2300" b="1" dirty="0">
                <a:solidFill>
                  <a:srgbClr val="FF0000"/>
                </a:solidFill>
                <a:latin typeface="Times New Roman" panose="02020603050405020304" pitchFamily="18" charset="0"/>
                <a:cs typeface="Times New Roman" panose="02020603050405020304" pitchFamily="18" charset="0"/>
              </a:rPr>
              <a:t>Neurotransmitter Production</a:t>
            </a:r>
            <a:r>
              <a:rPr lang="en-US" sz="2300" dirty="0">
                <a:latin typeface="Times New Roman" panose="02020603050405020304" pitchFamily="18" charset="0"/>
                <a:cs typeface="Times New Roman" panose="02020603050405020304" pitchFamily="18" charset="0"/>
              </a:rPr>
              <a:t>: Vitamin B6 is necessary for the synthesis of several neurotransmitters, including gamma-aminobutyric acid (GABA), dopamine, norepinephrine, serotonin, and epinephrine. These neurotransmitters play vital roles in neural function and </a:t>
            </a:r>
            <a:r>
              <a:rPr lang="en-US" sz="2300" dirty="0" smtClean="0">
                <a:latin typeface="Times New Roman" panose="02020603050405020304" pitchFamily="18" charset="0"/>
                <a:cs typeface="Times New Roman" panose="02020603050405020304" pitchFamily="18" charset="0"/>
              </a:rPr>
              <a:t>communication</a:t>
            </a:r>
            <a:endParaRPr lang="en-US" sz="2300" dirty="0">
              <a:latin typeface="Times New Roman" panose="02020603050405020304" pitchFamily="18" charset="0"/>
              <a:cs typeface="Times New Roman" panose="02020603050405020304" pitchFamily="18" charset="0"/>
            </a:endParaRPr>
          </a:p>
          <a:p>
            <a:pPr marL="0" indent="0" algn="just">
              <a:spcBef>
                <a:spcPts val="0"/>
              </a:spcBef>
              <a:spcAft>
                <a:spcPts val="1200"/>
              </a:spcAft>
              <a:buNone/>
            </a:pPr>
            <a:r>
              <a:rPr lang="en-US" sz="2300" b="1" dirty="0">
                <a:latin typeface="Times New Roman" panose="02020603050405020304" pitchFamily="18" charset="0"/>
                <a:cs typeface="Times New Roman" panose="02020603050405020304" pitchFamily="18" charset="0"/>
              </a:rPr>
              <a:t>Red Blood Cell Formation and Iron Metabolism</a:t>
            </a:r>
          </a:p>
          <a:p>
            <a:pPr algn="just">
              <a:spcBef>
                <a:spcPts val="0"/>
              </a:spcBef>
              <a:spcAft>
                <a:spcPts val="1200"/>
              </a:spcAft>
            </a:pPr>
            <a:r>
              <a:rPr lang="en-US" sz="2300" b="1" dirty="0">
                <a:solidFill>
                  <a:srgbClr val="FF0000"/>
                </a:solidFill>
                <a:latin typeface="Times New Roman" panose="02020603050405020304" pitchFamily="18" charset="0"/>
                <a:cs typeface="Times New Roman" panose="02020603050405020304" pitchFamily="18" charset="0"/>
              </a:rPr>
              <a:t>Hemoglobin Synthesis</a:t>
            </a:r>
            <a:r>
              <a:rPr lang="en-US" sz="2300" dirty="0">
                <a:latin typeface="Times New Roman" panose="02020603050405020304" pitchFamily="18" charset="0"/>
                <a:cs typeface="Times New Roman" panose="02020603050405020304" pitchFamily="18" charset="0"/>
              </a:rPr>
              <a:t>: PLP is required for the synthesis of hemoglobin, a protein in red blood cells that carries oxygen throughout the body. A deficiency in vitamin B6 can lead to anemia, characterized by microcytic and hypochromic red blood cells</a:t>
            </a:r>
          </a:p>
          <a:p>
            <a:pPr algn="just">
              <a:spcBef>
                <a:spcPts val="0"/>
              </a:spcBef>
              <a:spcAft>
                <a:spcPts val="1200"/>
              </a:spcAft>
            </a:pPr>
            <a:endParaRPr lang="en-US" sz="23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426200"/>
            <a:ext cx="12192000" cy="431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919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677" y="945260"/>
            <a:ext cx="7501426" cy="5912739"/>
          </a:xfrm>
        </p:spPr>
        <p:txBody>
          <a:bodyPr>
            <a:normAutofit/>
          </a:bodyPr>
          <a:lstStyle/>
          <a:p>
            <a:pPr algn="just"/>
            <a:r>
              <a:rPr lang="en-US" sz="1800" dirty="0">
                <a:latin typeface="Times New Roman" panose="02020603050405020304" pitchFamily="18" charset="0"/>
                <a:cs typeface="Times New Roman" panose="02020603050405020304" pitchFamily="18" charset="0"/>
              </a:rPr>
              <a:t>Vitamin B7, or biotin, plays a crucial role in various metabolic pathways, particularly in energy production and the metabolism of carbohydrates, fats, and proteins. </a:t>
            </a:r>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Here </a:t>
            </a:r>
            <a:r>
              <a:rPr lang="en-US" sz="1800" dirty="0">
                <a:latin typeface="Times New Roman" panose="02020603050405020304" pitchFamily="18" charset="0"/>
                <a:cs typeface="Times New Roman" panose="02020603050405020304" pitchFamily="18" charset="0"/>
              </a:rPr>
              <a:t>are the key aspects of its role</a:t>
            </a:r>
            <a:r>
              <a:rPr lang="en-US" sz="1800" dirty="0" smtClean="0">
                <a:latin typeface="Times New Roman" panose="02020603050405020304" pitchFamily="18" charset="0"/>
                <a:cs typeface="Times New Roman" panose="02020603050405020304" pitchFamily="18" charset="0"/>
              </a:rPr>
              <a:t>:</a:t>
            </a:r>
          </a:p>
          <a:p>
            <a:pPr marL="0" indent="0" algn="just">
              <a:buNone/>
            </a:pPr>
            <a:r>
              <a:rPr lang="en-US" sz="1800" b="1" dirty="0" smtClean="0">
                <a:solidFill>
                  <a:srgbClr val="FF0000"/>
                </a:solidFill>
                <a:latin typeface="Times New Roman" panose="02020603050405020304" pitchFamily="18" charset="0"/>
                <a:cs typeface="Times New Roman" panose="02020603050405020304" pitchFamily="18" charset="0"/>
              </a:rPr>
              <a:t>Carboxylation </a:t>
            </a:r>
            <a:r>
              <a:rPr lang="en-US" sz="1800" b="1" dirty="0">
                <a:solidFill>
                  <a:srgbClr val="FF0000"/>
                </a:solidFill>
                <a:latin typeface="Times New Roman" panose="02020603050405020304" pitchFamily="18" charset="0"/>
                <a:cs typeface="Times New Roman" panose="02020603050405020304" pitchFamily="18" charset="0"/>
              </a:rPr>
              <a:t>Reactions</a:t>
            </a:r>
          </a:p>
          <a:p>
            <a:pPr algn="just"/>
            <a:r>
              <a:rPr lang="en-US" sz="1800" dirty="0">
                <a:latin typeface="Times New Roman" panose="02020603050405020304" pitchFamily="18" charset="0"/>
                <a:cs typeface="Times New Roman" panose="02020603050405020304" pitchFamily="18" charset="0"/>
              </a:rPr>
              <a:t>Biotin acts as a coenzyme for several carboxylase enzymes, which are essential for carboxylation reactions. These enzymes include pyruvate carboxylase, </a:t>
            </a:r>
            <a:r>
              <a:rPr lang="en-US" sz="1800" dirty="0" err="1">
                <a:latin typeface="Times New Roman" panose="02020603050405020304" pitchFamily="18" charset="0"/>
                <a:cs typeface="Times New Roman" panose="02020603050405020304" pitchFamily="18" charset="0"/>
              </a:rPr>
              <a:t>propionyl</a:t>
            </a:r>
            <a:r>
              <a:rPr lang="en-US" sz="1800" dirty="0">
                <a:latin typeface="Times New Roman" panose="02020603050405020304" pitchFamily="18" charset="0"/>
                <a:cs typeface="Times New Roman" panose="02020603050405020304" pitchFamily="18" charset="0"/>
              </a:rPr>
              <a:t>-CoA carboxylase, beta-</a:t>
            </a:r>
            <a:r>
              <a:rPr lang="en-US" sz="1800" dirty="0" err="1">
                <a:latin typeface="Times New Roman" panose="02020603050405020304" pitchFamily="18" charset="0"/>
                <a:cs typeface="Times New Roman" panose="02020603050405020304" pitchFamily="18" charset="0"/>
              </a:rPr>
              <a:t>methylcrotonyl</a:t>
            </a:r>
            <a:r>
              <a:rPr lang="en-US" sz="1800" dirty="0">
                <a:latin typeface="Times New Roman" panose="02020603050405020304" pitchFamily="18" charset="0"/>
                <a:cs typeface="Times New Roman" panose="02020603050405020304" pitchFamily="18" charset="0"/>
              </a:rPr>
              <a:t>-CoA carboxylase, and acetyl-CoA </a:t>
            </a:r>
            <a:r>
              <a:rPr lang="en-US" sz="1800" dirty="0" smtClean="0">
                <a:latin typeface="Times New Roman" panose="02020603050405020304" pitchFamily="18" charset="0"/>
                <a:cs typeface="Times New Roman" panose="02020603050405020304" pitchFamily="18" charset="0"/>
              </a:rPr>
              <a:t>carboxylase</a:t>
            </a:r>
            <a:endParaRPr lang="en-US" sz="1800" dirty="0">
              <a:latin typeface="Times New Roman" panose="02020603050405020304" pitchFamily="18" charset="0"/>
              <a:cs typeface="Times New Roman" panose="02020603050405020304" pitchFamily="18" charset="0"/>
              <a:hlinkClick r:id="rId2"/>
            </a:endParaRPr>
          </a:p>
          <a:p>
            <a:pPr marL="0" indent="0" algn="just">
              <a:buNone/>
            </a:pPr>
            <a:r>
              <a:rPr lang="en-US" sz="1800" b="1" dirty="0" smtClean="0">
                <a:solidFill>
                  <a:srgbClr val="FF0000"/>
                </a:solidFill>
                <a:latin typeface="Times New Roman" panose="02020603050405020304" pitchFamily="18" charset="0"/>
                <a:cs typeface="Times New Roman" panose="02020603050405020304" pitchFamily="18" charset="0"/>
              </a:rPr>
              <a:t>Gluconeogenesis</a:t>
            </a:r>
            <a:endParaRPr lang="en-US" sz="1800" b="1" dirty="0">
              <a:solidFill>
                <a:srgbClr val="FF0000"/>
              </a:solidFill>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Biotin is necessary for gluconeogenesis, the process of synthesizing glucose from non-carbohydrate sources such as amino acids and lactate. Pyruvate carboxylase, a biotin-dependent enzyme, initiates this process by converting pyruvate to </a:t>
            </a:r>
            <a:r>
              <a:rPr lang="en-US" sz="1800" dirty="0" smtClean="0">
                <a:latin typeface="Times New Roman" panose="02020603050405020304" pitchFamily="18" charset="0"/>
                <a:cs typeface="Times New Roman" panose="02020603050405020304" pitchFamily="18" charset="0"/>
              </a:rPr>
              <a:t>oxaloacetate</a:t>
            </a:r>
            <a:endParaRPr lang="en-US" sz="1800" dirty="0">
              <a:latin typeface="Times New Roman" panose="02020603050405020304" pitchFamily="18" charset="0"/>
              <a:cs typeface="Times New Roman" panose="02020603050405020304" pitchFamily="18" charset="0"/>
              <a:hlinkClick r:id="rId3"/>
            </a:endParaRPr>
          </a:p>
          <a:p>
            <a:pPr marL="0" indent="0" algn="just">
              <a:buNone/>
            </a:pPr>
            <a:r>
              <a:rPr lang="en-US" sz="1800" b="1" dirty="0" smtClean="0">
                <a:solidFill>
                  <a:srgbClr val="FF0000"/>
                </a:solidFill>
                <a:latin typeface="Times New Roman" panose="02020603050405020304" pitchFamily="18" charset="0"/>
                <a:cs typeface="Times New Roman" panose="02020603050405020304" pitchFamily="18" charset="0"/>
              </a:rPr>
              <a:t>Fatty </a:t>
            </a:r>
            <a:r>
              <a:rPr lang="en-US" sz="1800" b="1" dirty="0">
                <a:solidFill>
                  <a:srgbClr val="FF0000"/>
                </a:solidFill>
                <a:latin typeface="Times New Roman" panose="02020603050405020304" pitchFamily="18" charset="0"/>
                <a:cs typeface="Times New Roman" panose="02020603050405020304" pitchFamily="18" charset="0"/>
              </a:rPr>
              <a:t>Acid Synthesis</a:t>
            </a:r>
          </a:p>
          <a:p>
            <a:pPr algn="just"/>
            <a:r>
              <a:rPr lang="en-US" sz="1800" dirty="0">
                <a:latin typeface="Times New Roman" panose="02020603050405020304" pitchFamily="18" charset="0"/>
                <a:cs typeface="Times New Roman" panose="02020603050405020304" pitchFamily="18" charset="0"/>
              </a:rPr>
              <a:t>Biotin is involved in the synthesis of fatty acids through its role in acetyl-CoA carboxylase. This enzyme catalyzes the conversion of acetyl-CoA to malonyl-CoA, a critical step in the synthesis of fatty acids</a:t>
            </a:r>
          </a:p>
          <a:p>
            <a:pPr algn="just"/>
            <a:endParaRPr lang="en-US" sz="18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2882900" y="0"/>
            <a:ext cx="6756400" cy="1325563"/>
          </a:xfrm>
        </p:spPr>
        <p:txBody>
          <a:bodyPr/>
          <a:lstStyle/>
          <a:p>
            <a:pPr algn="ctr"/>
            <a:r>
              <a:rPr lang="en-US" dirty="0" smtClean="0">
                <a:latin typeface="Arial Black" panose="020B0A04020102020204" pitchFamily="34" charset="0"/>
              </a:rPr>
              <a:t>BIOTIN</a:t>
            </a:r>
            <a:endParaRPr lang="en-US" dirty="0">
              <a:latin typeface="Arial Black" panose="020B0A04020102020204" pitchFamily="34" charset="0"/>
            </a:endParaRPr>
          </a:p>
        </p:txBody>
      </p:sp>
      <p:pic>
        <p:nvPicPr>
          <p:cNvPr id="6" name="Picture 5"/>
          <p:cNvPicPr>
            <a:picLocks noChangeAspect="1"/>
          </p:cNvPicPr>
          <p:nvPr/>
        </p:nvPicPr>
        <p:blipFill>
          <a:blip r:embed="rId4"/>
          <a:stretch>
            <a:fillRect/>
          </a:stretch>
        </p:blipFill>
        <p:spPr>
          <a:xfrm>
            <a:off x="7633103" y="2270823"/>
            <a:ext cx="4439360" cy="2598214"/>
          </a:xfrm>
          <a:prstGeom prst="rect">
            <a:avLst/>
          </a:prstGeom>
        </p:spPr>
      </p:pic>
    </p:spTree>
    <p:extLst>
      <p:ext uri="{BB962C8B-B14F-4D97-AF65-F5344CB8AC3E}">
        <p14:creationId xmlns:p14="http://schemas.microsoft.com/office/powerpoint/2010/main" val="2137923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28" y="134754"/>
            <a:ext cx="6115416" cy="6042209"/>
          </a:xfrm>
        </p:spPr>
        <p:txBody>
          <a:bodyPr>
            <a:normAutofit/>
          </a:bodyPr>
          <a:lstStyle/>
          <a:p>
            <a:pPr marL="0" indent="0" algn="just">
              <a:buNone/>
            </a:pPr>
            <a:r>
              <a:rPr lang="en-US" sz="2000" b="1" dirty="0">
                <a:solidFill>
                  <a:srgbClr val="FF0000"/>
                </a:solidFill>
                <a:latin typeface="Times New Roman" panose="02020603050405020304" pitchFamily="18" charset="0"/>
                <a:cs typeface="Times New Roman" panose="02020603050405020304" pitchFamily="18" charset="0"/>
              </a:rPr>
              <a:t>Amino Acid Metabolism</a:t>
            </a:r>
          </a:p>
          <a:p>
            <a:pPr algn="just"/>
            <a:r>
              <a:rPr lang="en-US" sz="2000" dirty="0">
                <a:latin typeface="Times New Roman" panose="02020603050405020304" pitchFamily="18" charset="0"/>
                <a:cs typeface="Times New Roman" panose="02020603050405020304" pitchFamily="18" charset="0"/>
              </a:rPr>
              <a:t>Biotin-containing enzymes are involved in the catabolism of several important amino acids, including leucine. For example, beta-</a:t>
            </a:r>
            <a:r>
              <a:rPr lang="en-US" sz="2000" dirty="0" err="1">
                <a:latin typeface="Times New Roman" panose="02020603050405020304" pitchFamily="18" charset="0"/>
                <a:cs typeface="Times New Roman" panose="02020603050405020304" pitchFamily="18" charset="0"/>
              </a:rPr>
              <a:t>methylcrotonyl</a:t>
            </a:r>
            <a:r>
              <a:rPr lang="en-US" sz="2000" dirty="0">
                <a:latin typeface="Times New Roman" panose="02020603050405020304" pitchFamily="18" charset="0"/>
                <a:cs typeface="Times New Roman" panose="02020603050405020304" pitchFamily="18" charset="0"/>
              </a:rPr>
              <a:t>-CoA carboxylase is necessary for the breakdown of </a:t>
            </a:r>
            <a:r>
              <a:rPr lang="en-US" sz="2000" dirty="0" smtClean="0">
                <a:latin typeface="Times New Roman" panose="02020603050405020304" pitchFamily="18" charset="0"/>
                <a:cs typeface="Times New Roman" panose="02020603050405020304" pitchFamily="18" charset="0"/>
              </a:rPr>
              <a:t>leucine</a:t>
            </a:r>
            <a:endParaRPr lang="en-US" sz="2000" dirty="0">
              <a:latin typeface="Times New Roman" panose="02020603050405020304" pitchFamily="18" charset="0"/>
              <a:cs typeface="Times New Roman" panose="02020603050405020304" pitchFamily="18" charset="0"/>
              <a:hlinkClick r:id="rId2"/>
            </a:endParaRPr>
          </a:p>
          <a:p>
            <a:pPr marL="0" indent="0" algn="just">
              <a:buNone/>
            </a:pPr>
            <a:r>
              <a:rPr lang="en-US" sz="2000" b="1" dirty="0" smtClean="0">
                <a:solidFill>
                  <a:srgbClr val="FF0000"/>
                </a:solidFill>
                <a:latin typeface="Times New Roman" panose="02020603050405020304" pitchFamily="18" charset="0"/>
                <a:cs typeface="Times New Roman" panose="02020603050405020304" pitchFamily="18" charset="0"/>
              </a:rPr>
              <a:t>Energy </a:t>
            </a:r>
            <a:r>
              <a:rPr lang="en-US" sz="2000" b="1" dirty="0">
                <a:solidFill>
                  <a:srgbClr val="FF0000"/>
                </a:solidFill>
                <a:latin typeface="Times New Roman" panose="02020603050405020304" pitchFamily="18" charset="0"/>
                <a:cs typeface="Times New Roman" panose="02020603050405020304" pitchFamily="18" charset="0"/>
              </a:rPr>
              <a:t>Production</a:t>
            </a:r>
          </a:p>
          <a:p>
            <a:pPr algn="just"/>
            <a:r>
              <a:rPr lang="en-US" sz="2000" dirty="0">
                <a:latin typeface="Times New Roman" panose="02020603050405020304" pitchFamily="18" charset="0"/>
                <a:cs typeface="Times New Roman" panose="02020603050405020304" pitchFamily="18" charset="0"/>
              </a:rPr>
              <a:t>By facilitating the metabolism of carbohydrates, fats, and proteins, biotin indirectly supports energy production. The breakdown of these macronutrients leads to the generation of ATP, NADH, and FADH2, which are crucial for cellular energy </a:t>
            </a:r>
            <a:r>
              <a:rPr lang="en-US" sz="2000" dirty="0" smtClean="0">
                <a:latin typeface="Times New Roman" panose="02020603050405020304" pitchFamily="18" charset="0"/>
                <a:cs typeface="Times New Roman" panose="02020603050405020304" pitchFamily="18" charset="0"/>
              </a:rPr>
              <a:t>production</a:t>
            </a:r>
            <a:endParaRPr lang="en-US" sz="2000" dirty="0">
              <a:latin typeface="Times New Roman" panose="02020603050405020304" pitchFamily="18" charset="0"/>
              <a:cs typeface="Times New Roman" panose="02020603050405020304" pitchFamily="18" charset="0"/>
              <a:hlinkClick r:id="rId2"/>
            </a:endParaRPr>
          </a:p>
          <a:p>
            <a:pPr marL="0" indent="0" algn="just">
              <a:buNone/>
            </a:pPr>
            <a:r>
              <a:rPr lang="en-US" sz="2000" b="1" dirty="0" smtClean="0">
                <a:solidFill>
                  <a:srgbClr val="FF0000"/>
                </a:solidFill>
                <a:latin typeface="Times New Roman" panose="02020603050405020304" pitchFamily="18" charset="0"/>
                <a:cs typeface="Times New Roman" panose="02020603050405020304" pitchFamily="18" charset="0"/>
              </a:rPr>
              <a:t>Metabolic </a:t>
            </a:r>
            <a:r>
              <a:rPr lang="en-US" sz="2000" b="1" dirty="0">
                <a:solidFill>
                  <a:srgbClr val="FF0000"/>
                </a:solidFill>
                <a:latin typeface="Times New Roman" panose="02020603050405020304" pitchFamily="18" charset="0"/>
                <a:cs typeface="Times New Roman" panose="02020603050405020304" pitchFamily="18" charset="0"/>
              </a:rPr>
              <a:t>Pathway Regulation</a:t>
            </a:r>
          </a:p>
          <a:p>
            <a:pPr algn="just"/>
            <a:r>
              <a:rPr lang="en-US" sz="2000" dirty="0">
                <a:latin typeface="Times New Roman" panose="02020603050405020304" pitchFamily="18" charset="0"/>
                <a:cs typeface="Times New Roman" panose="02020603050405020304" pitchFamily="18" charset="0"/>
              </a:rPr>
              <a:t>Biotin regulates the activity of carboxylase enzymes at both the posttranscriptional and transcriptional levels. For instance, </a:t>
            </a:r>
            <a:r>
              <a:rPr lang="en-US" sz="2000" dirty="0" err="1">
                <a:latin typeface="Times New Roman" panose="02020603050405020304" pitchFamily="18" charset="0"/>
                <a:cs typeface="Times New Roman" panose="02020603050405020304" pitchFamily="18" charset="0"/>
              </a:rPr>
              <a:t>biotinidase</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holocarboxylase</a:t>
            </a:r>
            <a:r>
              <a:rPr lang="en-US" sz="2000" dirty="0">
                <a:latin typeface="Times New Roman" panose="02020603050405020304" pitchFamily="18" charset="0"/>
                <a:cs typeface="Times New Roman" panose="02020603050405020304" pitchFamily="18" charset="0"/>
              </a:rPr>
              <a:t> synthetase are involved in the recycling and activation of biotin, ensuring that biotin-dependent enzymes remain </a:t>
            </a:r>
            <a:r>
              <a:rPr lang="en-US" sz="2000" dirty="0" smtClean="0">
                <a:latin typeface="Times New Roman" panose="02020603050405020304" pitchFamily="18" charset="0"/>
                <a:cs typeface="Times New Roman" panose="02020603050405020304" pitchFamily="18" charset="0"/>
              </a:rPr>
              <a:t>functional</a:t>
            </a:r>
            <a:endParaRPr lang="en-US" sz="2000" dirty="0">
              <a:latin typeface="Times New Roman" panose="02020603050405020304" pitchFamily="18" charset="0"/>
              <a:cs typeface="Times New Roman" panose="02020603050405020304" pitchFamily="18" charset="0"/>
              <a:hlinkClick r:id="rId3"/>
            </a:endParaRPr>
          </a:p>
          <a:p>
            <a:pPr algn="just"/>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6136850" y="26227"/>
            <a:ext cx="5889406" cy="6497121"/>
          </a:xfrm>
          <a:prstGeom prst="rect">
            <a:avLst/>
          </a:prstGeom>
        </p:spPr>
      </p:pic>
      <p:sp>
        <p:nvSpPr>
          <p:cNvPr id="6" name="Rectangle 5"/>
          <p:cNvSpPr/>
          <p:nvPr/>
        </p:nvSpPr>
        <p:spPr>
          <a:xfrm>
            <a:off x="6327775" y="149225"/>
            <a:ext cx="615950" cy="157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464766"/>
            <a:ext cx="12192000" cy="431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961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iot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2"/>
          <a:srcRect t="9486"/>
          <a:stretch/>
        </p:blipFill>
        <p:spPr>
          <a:xfrm>
            <a:off x="4410075" y="0"/>
            <a:ext cx="7781925" cy="6923087"/>
          </a:xfrm>
          <a:prstGeom prst="rect">
            <a:avLst/>
          </a:prstGeom>
        </p:spPr>
      </p:pic>
      <p:sp>
        <p:nvSpPr>
          <p:cNvPr id="6" name="Rectangle 5"/>
          <p:cNvSpPr/>
          <p:nvPr/>
        </p:nvSpPr>
        <p:spPr>
          <a:xfrm>
            <a:off x="146885" y="1993561"/>
            <a:ext cx="4576681" cy="2616101"/>
          </a:xfrm>
          <a:prstGeom prst="rect">
            <a:avLst/>
          </a:prstGeom>
        </p:spPr>
        <p:txBody>
          <a:bodyPr wrap="square">
            <a:spAutoFit/>
          </a:bodyPr>
          <a:lstStyle/>
          <a:p>
            <a:pPr algn="just">
              <a:spcAft>
                <a:spcPts val="1200"/>
              </a:spcAft>
            </a:pPr>
            <a:r>
              <a:rPr lang="en-US" b="1" dirty="0">
                <a:solidFill>
                  <a:srgbClr val="FF0000"/>
                </a:solidFill>
                <a:latin typeface="Times New Roman" panose="02020603050405020304" pitchFamily="18" charset="0"/>
                <a:cs typeface="Times New Roman" panose="02020603050405020304" pitchFamily="18" charset="0"/>
              </a:rPr>
              <a:t>Recycling and Reutilization</a:t>
            </a:r>
          </a:p>
          <a:p>
            <a:pPr algn="just">
              <a:spcAft>
                <a:spcPts val="1200"/>
              </a:spcAft>
            </a:pPr>
            <a:r>
              <a:rPr lang="en-US" dirty="0">
                <a:latin typeface="Times New Roman" panose="02020603050405020304" pitchFamily="18" charset="0"/>
                <a:cs typeface="Times New Roman" panose="02020603050405020304" pitchFamily="18" charset="0"/>
              </a:rPr>
              <a:t>Biotin is recycled within the body through the action of </a:t>
            </a:r>
            <a:r>
              <a:rPr lang="en-US" dirty="0" err="1">
                <a:latin typeface="Times New Roman" panose="02020603050405020304" pitchFamily="18" charset="0"/>
                <a:cs typeface="Times New Roman" panose="02020603050405020304" pitchFamily="18" charset="0"/>
              </a:rPr>
              <a:t>biotinidase</a:t>
            </a:r>
            <a:r>
              <a:rPr lang="en-US" dirty="0">
                <a:latin typeface="Times New Roman" panose="02020603050405020304" pitchFamily="18" charset="0"/>
                <a:cs typeface="Times New Roman" panose="02020603050405020304" pitchFamily="18" charset="0"/>
              </a:rPr>
              <a:t>, which cleaves biotin from </a:t>
            </a:r>
            <a:r>
              <a:rPr lang="en-US" dirty="0" err="1">
                <a:latin typeface="Times New Roman" panose="02020603050405020304" pitchFamily="18" charset="0"/>
                <a:cs typeface="Times New Roman" panose="02020603050405020304" pitchFamily="18" charset="0"/>
              </a:rPr>
              <a:t>biocytin</a:t>
            </a:r>
            <a:r>
              <a:rPr lang="en-US" dirty="0">
                <a:latin typeface="Times New Roman" panose="02020603050405020304" pitchFamily="18" charset="0"/>
                <a:cs typeface="Times New Roman" panose="02020603050405020304" pitchFamily="18" charset="0"/>
              </a:rPr>
              <a:t> (a biotinylated lysine residue) to release free biotin. </a:t>
            </a:r>
            <a:endParaRPr lang="en-US" dirty="0" smtClean="0">
              <a:latin typeface="Times New Roman" panose="02020603050405020304" pitchFamily="18" charset="0"/>
              <a:cs typeface="Times New Roman" panose="02020603050405020304" pitchFamily="18" charset="0"/>
            </a:endParaRPr>
          </a:p>
          <a:p>
            <a:pPr algn="just">
              <a:spcAft>
                <a:spcPts val="1200"/>
              </a:spcAft>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free biotin can then be reutilized by </a:t>
            </a:r>
            <a:r>
              <a:rPr lang="en-US" dirty="0" err="1">
                <a:latin typeface="Times New Roman" panose="02020603050405020304" pitchFamily="18" charset="0"/>
                <a:cs typeface="Times New Roman" panose="02020603050405020304" pitchFamily="18" charset="0"/>
              </a:rPr>
              <a:t>holocarboxylase</a:t>
            </a:r>
            <a:r>
              <a:rPr lang="en-US" dirty="0">
                <a:latin typeface="Times New Roman" panose="02020603050405020304" pitchFamily="18" charset="0"/>
                <a:cs typeface="Times New Roman" panose="02020603050405020304" pitchFamily="18" charset="0"/>
              </a:rPr>
              <a:t> synthetase to activate carboxylase enzymes</a:t>
            </a:r>
          </a:p>
        </p:txBody>
      </p:sp>
      <p:sp>
        <p:nvSpPr>
          <p:cNvPr id="7" name="Rectangle 6"/>
          <p:cNvSpPr/>
          <p:nvPr/>
        </p:nvSpPr>
        <p:spPr>
          <a:xfrm>
            <a:off x="0" y="-38893"/>
            <a:ext cx="5346700" cy="45719"/>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5575" y="79058"/>
            <a:ext cx="7070725" cy="66676"/>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024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0587"/>
            <a:ext cx="5969001" cy="5428034"/>
          </a:xfrm>
        </p:spPr>
        <p:txBody>
          <a:bodyPr>
            <a:noAutofit/>
          </a:bodyPr>
          <a:lstStyle/>
          <a:p>
            <a:pPr algn="just"/>
            <a:r>
              <a:rPr lang="en-US" sz="2100" dirty="0">
                <a:latin typeface="Times New Roman" panose="02020603050405020304" pitchFamily="18" charset="0"/>
                <a:cs typeface="Times New Roman" panose="02020603050405020304" pitchFamily="18" charset="0"/>
              </a:rPr>
              <a:t>Vitamin B9, or folate, plays a critical role in various metabolic pathways, particularly in energy production, nucleotide synthesis, and the metabolism of amino acids and other biomolecules. </a:t>
            </a:r>
            <a:endParaRPr lang="en-US" sz="2100" dirty="0" smtClean="0">
              <a:latin typeface="Times New Roman" panose="02020603050405020304" pitchFamily="18" charset="0"/>
              <a:cs typeface="Times New Roman" panose="02020603050405020304" pitchFamily="18" charset="0"/>
            </a:endParaRPr>
          </a:p>
          <a:p>
            <a:pPr algn="just"/>
            <a:r>
              <a:rPr lang="en-US" sz="2100" dirty="0" smtClean="0">
                <a:latin typeface="Times New Roman" panose="02020603050405020304" pitchFamily="18" charset="0"/>
                <a:cs typeface="Times New Roman" panose="02020603050405020304" pitchFamily="18" charset="0"/>
              </a:rPr>
              <a:t>Here </a:t>
            </a:r>
            <a:r>
              <a:rPr lang="en-US" sz="2100" dirty="0">
                <a:latin typeface="Times New Roman" panose="02020603050405020304" pitchFamily="18" charset="0"/>
                <a:cs typeface="Times New Roman" panose="02020603050405020304" pitchFamily="18" charset="0"/>
              </a:rPr>
              <a:t>are the key aspects of its role</a:t>
            </a:r>
            <a:r>
              <a:rPr lang="en-US" sz="2100" dirty="0" smtClean="0">
                <a:latin typeface="Times New Roman" panose="02020603050405020304" pitchFamily="18" charset="0"/>
                <a:cs typeface="Times New Roman" panose="02020603050405020304" pitchFamily="18" charset="0"/>
              </a:rPr>
              <a:t>:</a:t>
            </a:r>
          </a:p>
          <a:p>
            <a:pPr marL="0" indent="0" algn="just">
              <a:buNone/>
            </a:pPr>
            <a:r>
              <a:rPr lang="en-US" sz="2100" b="1" dirty="0" smtClean="0">
                <a:solidFill>
                  <a:srgbClr val="FF0000"/>
                </a:solidFill>
                <a:latin typeface="Times New Roman" panose="02020603050405020304" pitchFamily="18" charset="0"/>
                <a:cs typeface="Times New Roman" panose="02020603050405020304" pitchFamily="18" charset="0"/>
              </a:rPr>
              <a:t>One-Carbon </a:t>
            </a:r>
            <a:r>
              <a:rPr lang="en-US" sz="2100" b="1" dirty="0">
                <a:solidFill>
                  <a:srgbClr val="FF0000"/>
                </a:solidFill>
                <a:latin typeface="Times New Roman" panose="02020603050405020304" pitchFamily="18" charset="0"/>
                <a:cs typeface="Times New Roman" panose="02020603050405020304" pitchFamily="18" charset="0"/>
              </a:rPr>
              <a:t>Metabolism</a:t>
            </a:r>
          </a:p>
          <a:p>
            <a:pPr algn="just"/>
            <a:r>
              <a:rPr lang="en-US" sz="2100" dirty="0">
                <a:latin typeface="Times New Roman" panose="02020603050405020304" pitchFamily="18" charset="0"/>
                <a:cs typeface="Times New Roman" panose="02020603050405020304" pitchFamily="18" charset="0"/>
              </a:rPr>
              <a:t>Folate is essential for one-carbon metabolism, where it acts as a carrier of one-carbon units. These units are derived from amino acids such as serine, glycine, and the choline degradation products dimethylglycine and sarcosine. </a:t>
            </a:r>
            <a:endParaRPr lang="en-US" sz="2100" dirty="0" smtClean="0">
              <a:latin typeface="Times New Roman" panose="02020603050405020304" pitchFamily="18" charset="0"/>
              <a:cs typeface="Times New Roman" panose="02020603050405020304" pitchFamily="18" charset="0"/>
            </a:endParaRPr>
          </a:p>
          <a:p>
            <a:pPr algn="just"/>
            <a:r>
              <a:rPr lang="en-US" sz="2100" dirty="0" smtClean="0">
                <a:latin typeface="Times New Roman" panose="02020603050405020304" pitchFamily="18" charset="0"/>
                <a:cs typeface="Times New Roman" panose="02020603050405020304" pitchFamily="18" charset="0"/>
              </a:rPr>
              <a:t>The </a:t>
            </a:r>
            <a:r>
              <a:rPr lang="en-US" sz="2100" dirty="0">
                <a:latin typeface="Times New Roman" panose="02020603050405020304" pitchFamily="18" charset="0"/>
                <a:cs typeface="Times New Roman" panose="02020603050405020304" pitchFamily="18" charset="0"/>
              </a:rPr>
              <a:t>enzyme serine </a:t>
            </a:r>
            <a:r>
              <a:rPr lang="en-US" sz="2100" dirty="0" err="1">
                <a:latin typeface="Times New Roman" panose="02020603050405020304" pitchFamily="18" charset="0"/>
                <a:cs typeface="Times New Roman" panose="02020603050405020304" pitchFamily="18" charset="0"/>
              </a:rPr>
              <a:t>hydroxymethyltransferase</a:t>
            </a:r>
            <a:r>
              <a:rPr lang="en-US" sz="2100" dirty="0">
                <a:latin typeface="Times New Roman" panose="02020603050405020304" pitchFamily="18" charset="0"/>
                <a:cs typeface="Times New Roman" panose="02020603050405020304" pitchFamily="18" charset="0"/>
              </a:rPr>
              <a:t> (SHMT) converts serine to glycine, donating the one-carbon unit to tetrahydrofolate (THF) to form </a:t>
            </a:r>
            <a:r>
              <a:rPr lang="en-US" sz="2100" dirty="0" smtClean="0">
                <a:latin typeface="Times New Roman" panose="02020603050405020304" pitchFamily="18" charset="0"/>
                <a:cs typeface="Times New Roman" panose="02020603050405020304" pitchFamily="18" charset="0"/>
              </a:rPr>
              <a:t>5,10-methylene-THF</a:t>
            </a:r>
            <a:endParaRPr lang="en-US" sz="2100" dirty="0">
              <a:latin typeface="Times New Roman" panose="02020603050405020304" pitchFamily="18" charset="0"/>
              <a:cs typeface="Times New Roman" panose="02020603050405020304" pitchFamily="18" charset="0"/>
              <a:hlinkClick r:id="rId2"/>
            </a:endParaRPr>
          </a:p>
          <a:p>
            <a:pPr algn="just"/>
            <a:endParaRPr lang="en-US" sz="21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2882900" y="0"/>
            <a:ext cx="6756400" cy="1325563"/>
          </a:xfrm>
        </p:spPr>
        <p:txBody>
          <a:bodyPr/>
          <a:lstStyle/>
          <a:p>
            <a:pPr algn="ctr"/>
            <a:r>
              <a:rPr lang="en-US" dirty="0" smtClean="0">
                <a:latin typeface="Arial Black" panose="020B0A04020102020204" pitchFamily="34" charset="0"/>
              </a:rPr>
              <a:t>FOLATE</a:t>
            </a:r>
            <a:endParaRPr lang="en-US" dirty="0">
              <a:latin typeface="Arial Black" panose="020B0A04020102020204" pitchFamily="34" charset="0"/>
            </a:endParaRPr>
          </a:p>
        </p:txBody>
      </p:sp>
      <p:sp>
        <p:nvSpPr>
          <p:cNvPr id="5" name="AutoShape 2" descr="Folate | Linus Pauling Institute | Oregon State Univers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3"/>
          <a:srcRect l="3118" r="2949"/>
          <a:stretch/>
        </p:blipFill>
        <p:spPr>
          <a:xfrm>
            <a:off x="6146800" y="990601"/>
            <a:ext cx="6045200" cy="5867400"/>
          </a:xfrm>
          <a:prstGeom prst="rect">
            <a:avLst/>
          </a:prstGeom>
        </p:spPr>
      </p:pic>
      <p:sp>
        <p:nvSpPr>
          <p:cNvPr id="7" name="Rectangle 6"/>
          <p:cNvSpPr/>
          <p:nvPr/>
        </p:nvSpPr>
        <p:spPr>
          <a:xfrm>
            <a:off x="5969000" y="1067242"/>
            <a:ext cx="711200" cy="355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165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596900"/>
            <a:ext cx="11176000" cy="5999163"/>
          </a:xfrm>
        </p:spPr>
        <p:txBody>
          <a:bodyPr>
            <a:noAutofit/>
          </a:bodyPr>
          <a:lstStyle/>
          <a:p>
            <a:pPr marL="0" indent="0" algn="just">
              <a:buNone/>
            </a:pPr>
            <a:r>
              <a:rPr lang="en-US" sz="2000" b="1" dirty="0">
                <a:solidFill>
                  <a:srgbClr val="FF0000"/>
                </a:solidFill>
                <a:latin typeface="Times New Roman" panose="02020603050405020304" pitchFamily="18" charset="0"/>
                <a:cs typeface="Times New Roman" panose="02020603050405020304" pitchFamily="18" charset="0"/>
              </a:rPr>
              <a:t>Amino Acid Metabolism</a:t>
            </a:r>
          </a:p>
          <a:p>
            <a:pPr algn="just"/>
            <a:r>
              <a:rPr lang="en-US" sz="2000" dirty="0">
                <a:latin typeface="Times New Roman" panose="02020603050405020304" pitchFamily="18" charset="0"/>
                <a:cs typeface="Times New Roman" panose="02020603050405020304" pitchFamily="18" charset="0"/>
              </a:rPr>
              <a:t>Folate is involved in the metabolism of several amino acids. For instance, the conversion of serine to glycine and the metabolism of histidine and tryptophan require folate-dependent one-carbon transfer reactions. These reactions are critical for the proper breakdown and synthesis of amino </a:t>
            </a:r>
            <a:r>
              <a:rPr lang="en-US" sz="2000" dirty="0" smtClean="0">
                <a:latin typeface="Times New Roman" panose="02020603050405020304" pitchFamily="18" charset="0"/>
                <a:cs typeface="Times New Roman" panose="02020603050405020304" pitchFamily="18" charset="0"/>
              </a:rPr>
              <a:t>acids</a:t>
            </a:r>
            <a:endParaRPr lang="en-US" sz="2000" dirty="0">
              <a:latin typeface="Times New Roman" panose="02020603050405020304" pitchFamily="18" charset="0"/>
              <a:cs typeface="Times New Roman" panose="02020603050405020304" pitchFamily="18" charset="0"/>
              <a:hlinkClick r:id="rId2"/>
            </a:endParaRPr>
          </a:p>
          <a:p>
            <a:pPr marL="0" indent="0" algn="just">
              <a:buNone/>
            </a:pPr>
            <a:r>
              <a:rPr lang="en-US" sz="2000" b="1" dirty="0" smtClean="0">
                <a:solidFill>
                  <a:srgbClr val="FF0000"/>
                </a:solidFill>
                <a:latin typeface="Times New Roman" panose="02020603050405020304" pitchFamily="18" charset="0"/>
                <a:cs typeface="Times New Roman" panose="02020603050405020304" pitchFamily="18" charset="0"/>
              </a:rPr>
              <a:t>Energy </a:t>
            </a:r>
            <a:r>
              <a:rPr lang="en-US" sz="2000" b="1" dirty="0">
                <a:solidFill>
                  <a:srgbClr val="FF0000"/>
                </a:solidFill>
                <a:latin typeface="Times New Roman" panose="02020603050405020304" pitchFamily="18" charset="0"/>
                <a:cs typeface="Times New Roman" panose="02020603050405020304" pitchFamily="18" charset="0"/>
              </a:rPr>
              <a:t>Production</a:t>
            </a:r>
          </a:p>
          <a:p>
            <a:pPr algn="just"/>
            <a:r>
              <a:rPr lang="en-US" sz="2000" dirty="0">
                <a:latin typeface="Times New Roman" panose="02020603050405020304" pitchFamily="18" charset="0"/>
                <a:cs typeface="Times New Roman" panose="02020603050405020304" pitchFamily="18" charset="0"/>
              </a:rPr>
              <a:t>Although folate is not directly involved in the primary energy-producing pathways like glycolysis or the citric acid cycle, it supports energy production indirectly. Folate is necessary for the synthesis of nucleotides, which are required for the replication of cells, including those involved in energy production. Additionally, folate metabolism influences the cellular redox state through the production and consumption of NADPH, which is essential for various metabolic processes, including those related to energy </a:t>
            </a:r>
            <a:r>
              <a:rPr lang="en-US" sz="2000" dirty="0" smtClean="0">
                <a:latin typeface="Times New Roman" panose="02020603050405020304" pitchFamily="18" charset="0"/>
                <a:cs typeface="Times New Roman" panose="02020603050405020304" pitchFamily="18" charset="0"/>
              </a:rPr>
              <a:t>production</a:t>
            </a:r>
          </a:p>
          <a:p>
            <a:pPr marL="0" indent="0" algn="just">
              <a:buNone/>
            </a:pPr>
            <a:r>
              <a:rPr lang="en-US" sz="2000" b="1" dirty="0" smtClean="0">
                <a:solidFill>
                  <a:srgbClr val="FF0000"/>
                </a:solidFill>
                <a:latin typeface="Times New Roman" panose="02020603050405020304" pitchFamily="18" charset="0"/>
                <a:cs typeface="Times New Roman" panose="02020603050405020304" pitchFamily="18" charset="0"/>
              </a:rPr>
              <a:t>Redox Balance and NADPH Production</a:t>
            </a:r>
          </a:p>
          <a:p>
            <a:pPr algn="just"/>
            <a:r>
              <a:rPr lang="en-US" sz="2000" dirty="0" smtClean="0">
                <a:latin typeface="Times New Roman" panose="02020603050405020304" pitchFamily="18" charset="0"/>
                <a:cs typeface="Times New Roman" panose="02020603050405020304" pitchFamily="18" charset="0"/>
              </a:rPr>
              <a:t>The folate pathway contributes to the cellular redox balance through the production and consumption of NADPH. In the mitochondria, the conversion of 5,10-methylene-THF to 5,10-methenyl-THF by MTHFD2 generates NAD(P)H, while in the cytosol, the reverse reaction catalyzed by MTHFD1 consumes NADPH. This balance is crucial for maintaining the cellular redox state and supporting various metabolic processes</a:t>
            </a:r>
          </a:p>
        </p:txBody>
      </p:sp>
      <p:sp>
        <p:nvSpPr>
          <p:cNvPr id="4" name="Rectangle 3"/>
          <p:cNvSpPr/>
          <p:nvPr/>
        </p:nvSpPr>
        <p:spPr>
          <a:xfrm>
            <a:off x="0" y="-12965"/>
            <a:ext cx="12192000" cy="431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229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232" y="1357460"/>
            <a:ext cx="8649124" cy="5109328"/>
          </a:xfrm>
        </p:spPr>
        <p:txBody>
          <a:bodyPr>
            <a:normAutofit fontScale="92500" lnSpcReduction="10000"/>
          </a:bodyPr>
          <a:lstStyle/>
          <a:p>
            <a:pPr algn="just"/>
            <a:r>
              <a:rPr lang="en-US" sz="2000" dirty="0">
                <a:latin typeface="Times New Roman" panose="02020603050405020304" pitchFamily="18" charset="0"/>
                <a:cs typeface="Times New Roman" panose="02020603050405020304" pitchFamily="18" charset="0"/>
              </a:rPr>
              <a:t>Vitamin B12, or cobalamin, plays a critical role in various metabolic pathways, particularly in energy production, amino acid metabolism, and the synthesis of nucleic acids.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Here </a:t>
            </a:r>
            <a:r>
              <a:rPr lang="en-US" sz="2000" dirty="0">
                <a:latin typeface="Times New Roman" panose="02020603050405020304" pitchFamily="18" charset="0"/>
                <a:cs typeface="Times New Roman" panose="02020603050405020304" pitchFamily="18" charset="0"/>
              </a:rPr>
              <a:t>are the key aspects of its </a:t>
            </a:r>
            <a:r>
              <a:rPr lang="en-US" sz="2000" dirty="0" smtClean="0">
                <a:latin typeface="Times New Roman" panose="02020603050405020304" pitchFamily="18" charset="0"/>
                <a:cs typeface="Times New Roman" panose="02020603050405020304" pitchFamily="18" charset="0"/>
              </a:rPr>
              <a:t>role:</a:t>
            </a:r>
          </a:p>
          <a:p>
            <a:pPr marL="0" indent="0" algn="just">
              <a:buNone/>
            </a:pPr>
            <a:r>
              <a:rPr lang="en-US" sz="2000" b="1" dirty="0" smtClean="0">
                <a:latin typeface="Times New Roman" panose="02020603050405020304" pitchFamily="18" charset="0"/>
                <a:cs typeface="Times New Roman" panose="02020603050405020304" pitchFamily="18" charset="0"/>
              </a:rPr>
              <a:t>Energy </a:t>
            </a:r>
            <a:r>
              <a:rPr lang="en-US" sz="2000" b="1" dirty="0">
                <a:latin typeface="Times New Roman" panose="02020603050405020304" pitchFamily="18" charset="0"/>
                <a:cs typeface="Times New Roman" panose="02020603050405020304" pitchFamily="18" charset="0"/>
              </a:rPr>
              <a:t>Production Through Fatty Acid and Amino Acid Metabolism</a:t>
            </a:r>
          </a:p>
          <a:p>
            <a:pPr algn="just"/>
            <a:r>
              <a:rPr lang="en-US" sz="2000" b="1" dirty="0" err="1">
                <a:solidFill>
                  <a:srgbClr val="FF0000"/>
                </a:solidFill>
                <a:latin typeface="Times New Roman" panose="02020603050405020304" pitchFamily="18" charset="0"/>
                <a:cs typeface="Times New Roman" panose="02020603050405020304" pitchFamily="18" charset="0"/>
              </a:rPr>
              <a:t>Methylmalonyl</a:t>
            </a:r>
            <a:r>
              <a:rPr lang="en-US" sz="2000" b="1" dirty="0">
                <a:solidFill>
                  <a:srgbClr val="FF0000"/>
                </a:solidFill>
                <a:latin typeface="Times New Roman" panose="02020603050405020304" pitchFamily="18" charset="0"/>
                <a:cs typeface="Times New Roman" panose="02020603050405020304" pitchFamily="18" charset="0"/>
              </a:rPr>
              <a:t>-CoA Mutase: </a:t>
            </a:r>
            <a:r>
              <a:rPr lang="en-US" sz="2000" dirty="0">
                <a:latin typeface="Times New Roman" panose="02020603050405020304" pitchFamily="18" charset="0"/>
                <a:cs typeface="Times New Roman" panose="02020603050405020304" pitchFamily="18" charset="0"/>
              </a:rPr>
              <a:t>Vitamin B12, in its </a:t>
            </a:r>
            <a:r>
              <a:rPr lang="en-US" sz="2000" dirty="0" err="1">
                <a:latin typeface="Times New Roman" panose="02020603050405020304" pitchFamily="18" charset="0"/>
                <a:cs typeface="Times New Roman" panose="02020603050405020304" pitchFamily="18" charset="0"/>
              </a:rPr>
              <a:t>adenosylcobalamin</a:t>
            </a:r>
            <a:r>
              <a:rPr lang="en-US" sz="2000" dirty="0">
                <a:latin typeface="Times New Roman" panose="02020603050405020304" pitchFamily="18" charset="0"/>
                <a:cs typeface="Times New Roman" panose="02020603050405020304" pitchFamily="18" charset="0"/>
              </a:rPr>
              <a:t> (AdoB12) form, serves as a cofactor for the enzyme </a:t>
            </a:r>
            <a:r>
              <a:rPr lang="en-US" sz="2000" dirty="0" err="1">
                <a:latin typeface="Times New Roman" panose="02020603050405020304" pitchFamily="18" charset="0"/>
                <a:cs typeface="Times New Roman" panose="02020603050405020304" pitchFamily="18" charset="0"/>
              </a:rPr>
              <a:t>methylmalonyl</a:t>
            </a:r>
            <a:r>
              <a:rPr lang="en-US" sz="2000" dirty="0">
                <a:latin typeface="Times New Roman" panose="02020603050405020304" pitchFamily="18" charset="0"/>
                <a:cs typeface="Times New Roman" panose="02020603050405020304" pitchFamily="18" charset="0"/>
              </a:rPr>
              <a:t>-CoA mutase. This enzyme converts </a:t>
            </a:r>
            <a:r>
              <a:rPr lang="en-US" sz="2000" dirty="0" err="1">
                <a:latin typeface="Times New Roman" panose="02020603050405020304" pitchFamily="18" charset="0"/>
                <a:cs typeface="Times New Roman" panose="02020603050405020304" pitchFamily="18" charset="0"/>
              </a:rPr>
              <a:t>methylmalonyl</a:t>
            </a:r>
            <a:r>
              <a:rPr lang="en-US" sz="2000" dirty="0">
                <a:latin typeface="Times New Roman" panose="02020603050405020304" pitchFamily="18" charset="0"/>
                <a:cs typeface="Times New Roman" panose="02020603050405020304" pitchFamily="18" charset="0"/>
              </a:rPr>
              <a:t>-CoA to </a:t>
            </a:r>
            <a:r>
              <a:rPr lang="en-US" sz="2000" dirty="0" err="1">
                <a:latin typeface="Times New Roman" panose="02020603050405020304" pitchFamily="18" charset="0"/>
                <a:cs typeface="Times New Roman" panose="02020603050405020304" pitchFamily="18" charset="0"/>
              </a:rPr>
              <a:t>succinyl</a:t>
            </a:r>
            <a:r>
              <a:rPr lang="en-US" sz="2000" dirty="0">
                <a:latin typeface="Times New Roman" panose="02020603050405020304" pitchFamily="18" charset="0"/>
                <a:cs typeface="Times New Roman" panose="02020603050405020304" pitchFamily="18" charset="0"/>
              </a:rPr>
              <a:t>-CoA, a crucial step in the catabolism of fatty acids and certain amino acids. Succinyl-CoA then enters the citric acid cycle, contributing to the production of ATP, NADH, and </a:t>
            </a:r>
            <a:r>
              <a:rPr lang="en-US" sz="2000" dirty="0" smtClean="0">
                <a:latin typeface="Times New Roman" panose="02020603050405020304" pitchFamily="18" charset="0"/>
                <a:cs typeface="Times New Roman" panose="02020603050405020304" pitchFamily="18" charset="0"/>
              </a:rPr>
              <a:t>FADH2</a:t>
            </a:r>
            <a:endParaRPr lang="en-US" sz="2000" dirty="0">
              <a:latin typeface="Times New Roman" panose="02020603050405020304" pitchFamily="18" charset="0"/>
              <a:cs typeface="Times New Roman" panose="02020603050405020304" pitchFamily="18" charset="0"/>
              <a:hlinkClick r:id="rId2"/>
            </a:endParaRPr>
          </a:p>
          <a:p>
            <a:pPr marL="0" indent="0" algn="just">
              <a:buNone/>
            </a:pPr>
            <a:r>
              <a:rPr lang="en-US" sz="2000" b="1" dirty="0" smtClean="0">
                <a:latin typeface="Times New Roman" panose="02020603050405020304" pitchFamily="18" charset="0"/>
                <a:cs typeface="Times New Roman" panose="02020603050405020304" pitchFamily="18" charset="0"/>
              </a:rPr>
              <a:t>Methionine </a:t>
            </a:r>
            <a:r>
              <a:rPr lang="en-US" sz="2000" b="1" dirty="0">
                <a:latin typeface="Times New Roman" panose="02020603050405020304" pitchFamily="18" charset="0"/>
                <a:cs typeface="Times New Roman" panose="02020603050405020304" pitchFamily="18" charset="0"/>
              </a:rPr>
              <a:t>Synthesis and One-Carbon Metabolism</a:t>
            </a:r>
          </a:p>
          <a:p>
            <a:pPr algn="just"/>
            <a:r>
              <a:rPr lang="en-US" sz="2000" b="1" dirty="0">
                <a:solidFill>
                  <a:srgbClr val="FF0000"/>
                </a:solidFill>
                <a:latin typeface="Times New Roman" panose="02020603050405020304" pitchFamily="18" charset="0"/>
                <a:cs typeface="Times New Roman" panose="02020603050405020304" pitchFamily="18" charset="0"/>
              </a:rPr>
              <a:t>Methionine Synthase</a:t>
            </a:r>
            <a:r>
              <a:rPr lang="en-US" sz="2000" dirty="0">
                <a:latin typeface="Times New Roman" panose="02020603050405020304" pitchFamily="18" charset="0"/>
                <a:cs typeface="Times New Roman" panose="02020603050405020304" pitchFamily="18" charset="0"/>
              </a:rPr>
              <a:t>: Vitamin B12, in its </a:t>
            </a:r>
            <a:r>
              <a:rPr lang="en-US" sz="2000" dirty="0" err="1">
                <a:latin typeface="Times New Roman" panose="02020603050405020304" pitchFamily="18" charset="0"/>
                <a:cs typeface="Times New Roman" panose="02020603050405020304" pitchFamily="18" charset="0"/>
              </a:rPr>
              <a:t>methylcobalamin</a:t>
            </a:r>
            <a:r>
              <a:rPr lang="en-US" sz="2000" dirty="0">
                <a:latin typeface="Times New Roman" panose="02020603050405020304" pitchFamily="18" charset="0"/>
                <a:cs typeface="Times New Roman" panose="02020603050405020304" pitchFamily="18" charset="0"/>
              </a:rPr>
              <a:t> form, is a cofactor for methionine synthase. This enzyme catalyzes the conversion of homocysteine to methionine, using 5-methyltetrahydrofolate as a one-carbon donor. Methionine is essential for the synthesis of S-adenosylmethionine (</a:t>
            </a:r>
            <a:r>
              <a:rPr lang="en-US" sz="2000" dirty="0" err="1">
                <a:latin typeface="Times New Roman" panose="02020603050405020304" pitchFamily="18" charset="0"/>
                <a:cs typeface="Times New Roman" panose="02020603050405020304" pitchFamily="18" charset="0"/>
              </a:rPr>
              <a:t>SAMe</a:t>
            </a:r>
            <a:r>
              <a:rPr lang="en-US" sz="2000" dirty="0">
                <a:latin typeface="Times New Roman" panose="02020603050405020304" pitchFamily="18" charset="0"/>
                <a:cs typeface="Times New Roman" panose="02020603050405020304" pitchFamily="18" charset="0"/>
              </a:rPr>
              <a:t>), the primary methyl donor in cellular methylation reactions. This process is interconnected with folate metabolism and is vital for DNA synthesis, repair, and epigenetic modifications</a:t>
            </a:r>
          </a:p>
          <a:p>
            <a:pPr algn="just"/>
            <a:endParaRPr lang="en-US" sz="20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p:txBody>
          <a:bodyPr/>
          <a:lstStyle/>
          <a:p>
            <a:pPr algn="ctr"/>
            <a:r>
              <a:rPr lang="en-US" dirty="0" smtClean="0">
                <a:latin typeface="Arial Black" panose="020B0A04020102020204" pitchFamily="34" charset="0"/>
              </a:rPr>
              <a:t>COBALAMIN</a:t>
            </a:r>
            <a:endParaRPr lang="en-US" dirty="0">
              <a:latin typeface="Arial Black" panose="020B0A04020102020204" pitchFamily="34" charset="0"/>
            </a:endParaRPr>
          </a:p>
        </p:txBody>
      </p:sp>
      <p:pic>
        <p:nvPicPr>
          <p:cNvPr id="14338" name="Picture 2" descr="Schematic representation of the links between methionine synthesis and...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1356" y="2223792"/>
            <a:ext cx="3048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2965"/>
            <a:ext cx="12192000" cy="431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081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695" y="113122"/>
            <a:ext cx="11250105" cy="6063841"/>
          </a:xfrm>
        </p:spPr>
        <p:txBody>
          <a:bodyPr>
            <a:normAutofit fontScale="77500" lnSpcReduction="20000"/>
          </a:bodyPr>
          <a:lstStyle/>
          <a:p>
            <a:pPr marL="0" indent="0" algn="just">
              <a:buNone/>
            </a:pPr>
            <a:r>
              <a:rPr lang="en-US" b="1" dirty="0">
                <a:latin typeface="Times New Roman" panose="02020603050405020304" pitchFamily="18" charset="0"/>
                <a:cs typeface="Times New Roman" panose="02020603050405020304" pitchFamily="18" charset="0"/>
              </a:rPr>
              <a:t>Nucleotide Synthesis</a:t>
            </a:r>
          </a:p>
          <a:p>
            <a:pPr algn="just"/>
            <a:r>
              <a:rPr lang="en-US" b="1" dirty="0">
                <a:solidFill>
                  <a:srgbClr val="FF0000"/>
                </a:solidFill>
                <a:latin typeface="Times New Roman" panose="02020603050405020304" pitchFamily="18" charset="0"/>
                <a:cs typeface="Times New Roman" panose="02020603050405020304" pitchFamily="18" charset="0"/>
              </a:rPr>
              <a:t>Purine and Pyrimidine Synthesis</a:t>
            </a:r>
            <a:r>
              <a:rPr lang="en-US" dirty="0">
                <a:latin typeface="Times New Roman" panose="02020603050405020304" pitchFamily="18" charset="0"/>
                <a:cs typeface="Times New Roman" panose="02020603050405020304" pitchFamily="18" charset="0"/>
              </a:rPr>
              <a:t>: The one-carbon units generated in the methionine cycle, facilitated by vitamin B12, are also used in the synthesis of purines and thymidine monophosphate (dTMP). These nucleotides are essential for DNA and RNA synthesis, which are critical for cell division and energy </a:t>
            </a:r>
            <a:r>
              <a:rPr lang="en-US" dirty="0" smtClean="0">
                <a:latin typeface="Times New Roman" panose="02020603050405020304" pitchFamily="18" charset="0"/>
                <a:cs typeface="Times New Roman" panose="02020603050405020304" pitchFamily="18" charset="0"/>
              </a:rPr>
              <a:t>production4</a:t>
            </a:r>
            <a:endParaRPr lang="en-US"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Myelin Synthesis and Neurological Function</a:t>
            </a:r>
          </a:p>
          <a:p>
            <a:pPr algn="just"/>
            <a:r>
              <a:rPr lang="en-US" b="1" dirty="0">
                <a:solidFill>
                  <a:srgbClr val="FF0000"/>
                </a:solidFill>
                <a:latin typeface="Times New Roman" panose="02020603050405020304" pitchFamily="18" charset="0"/>
                <a:cs typeface="Times New Roman" panose="02020603050405020304" pitchFamily="18" charset="0"/>
              </a:rPr>
              <a:t>Myelin Maintenance: </a:t>
            </a:r>
            <a:r>
              <a:rPr lang="en-US" dirty="0">
                <a:latin typeface="Times New Roman" panose="02020603050405020304" pitchFamily="18" charset="0"/>
                <a:cs typeface="Times New Roman" panose="02020603050405020304" pitchFamily="18" charset="0"/>
              </a:rPr>
              <a:t>Vitamin B12 is necessary for the synthesis and maintenance of myelin, the protective fatty layer around nerve axons. This is partly due to its role in the metabolism of fatty acids and the synthesis of phospholipids and sphingolipids, which are components of myelin. Deficiencies in vitamin B12 can lead to neurological symptoms such as numbness, weakness, and cognitive </a:t>
            </a:r>
            <a:r>
              <a:rPr lang="en-US" dirty="0" smtClean="0">
                <a:latin typeface="Times New Roman" panose="02020603050405020304" pitchFamily="18" charset="0"/>
                <a:cs typeface="Times New Roman" panose="02020603050405020304" pitchFamily="18" charset="0"/>
              </a:rPr>
              <a:t>impairments</a:t>
            </a:r>
            <a:endParaRPr lang="en-US" dirty="0">
              <a:latin typeface="Times New Roman" panose="02020603050405020304" pitchFamily="18" charset="0"/>
              <a:cs typeface="Times New Roman" panose="02020603050405020304" pitchFamily="18" charset="0"/>
              <a:hlinkClick r:id="rId2"/>
            </a:endParaRPr>
          </a:p>
          <a:p>
            <a:pPr marL="0" indent="0" algn="just">
              <a:buNone/>
            </a:pPr>
            <a:r>
              <a:rPr lang="en-US" b="1" dirty="0" smtClean="0">
                <a:latin typeface="Times New Roman" panose="02020603050405020304" pitchFamily="18" charset="0"/>
                <a:cs typeface="Times New Roman" panose="02020603050405020304" pitchFamily="18" charset="0"/>
              </a:rPr>
              <a:t>Red </a:t>
            </a:r>
            <a:r>
              <a:rPr lang="en-US" b="1" dirty="0">
                <a:latin typeface="Times New Roman" panose="02020603050405020304" pitchFamily="18" charset="0"/>
                <a:cs typeface="Times New Roman" panose="02020603050405020304" pitchFamily="18" charset="0"/>
              </a:rPr>
              <a:t>Blood Cell Formation</a:t>
            </a:r>
          </a:p>
          <a:p>
            <a:pPr algn="just"/>
            <a:r>
              <a:rPr lang="en-US" b="1" dirty="0">
                <a:solidFill>
                  <a:srgbClr val="FF0000"/>
                </a:solidFill>
                <a:latin typeface="Times New Roman" panose="02020603050405020304" pitchFamily="18" charset="0"/>
                <a:cs typeface="Times New Roman" panose="02020603050405020304" pitchFamily="18" charset="0"/>
              </a:rPr>
              <a:t>Erythropoiesis: </a:t>
            </a:r>
            <a:r>
              <a:rPr lang="en-US" dirty="0">
                <a:latin typeface="Times New Roman" panose="02020603050405020304" pitchFamily="18" charset="0"/>
                <a:cs typeface="Times New Roman" panose="02020603050405020304" pitchFamily="18" charset="0"/>
              </a:rPr>
              <a:t>Vitamin B12, along with folate, is essential for the synthesis of DNA in red blood cells. A deficiency in either vitamin can lead to megaloblastic anemia, characterized by large, immature red blood cells that are unable to function </a:t>
            </a:r>
            <a:r>
              <a:rPr lang="en-US" dirty="0" smtClean="0">
                <a:latin typeface="Times New Roman" panose="02020603050405020304" pitchFamily="18" charset="0"/>
                <a:cs typeface="Times New Roman" panose="02020603050405020304" pitchFamily="18" charset="0"/>
              </a:rPr>
              <a:t>properly</a:t>
            </a:r>
            <a:endParaRPr lang="en-US" dirty="0">
              <a:latin typeface="Times New Roman" panose="02020603050405020304" pitchFamily="18" charset="0"/>
              <a:cs typeface="Times New Roman" panose="02020603050405020304" pitchFamily="18" charset="0"/>
              <a:hlinkClick r:id="rId2"/>
            </a:endParaRPr>
          </a:p>
          <a:p>
            <a:pPr marL="0" indent="0" algn="just">
              <a:buNone/>
            </a:pPr>
            <a:r>
              <a:rPr lang="en-US" b="1" dirty="0" smtClean="0">
                <a:latin typeface="Times New Roman" panose="02020603050405020304" pitchFamily="18" charset="0"/>
                <a:cs typeface="Times New Roman" panose="02020603050405020304" pitchFamily="18" charset="0"/>
              </a:rPr>
              <a:t>Metabolic </a:t>
            </a:r>
            <a:r>
              <a:rPr lang="en-US" b="1" dirty="0">
                <a:latin typeface="Times New Roman" panose="02020603050405020304" pitchFamily="18" charset="0"/>
                <a:cs typeface="Times New Roman" panose="02020603050405020304" pitchFamily="18" charset="0"/>
              </a:rPr>
              <a:t>Pathway Regulation</a:t>
            </a:r>
          </a:p>
          <a:p>
            <a:pPr algn="just"/>
            <a:r>
              <a:rPr lang="en-US" b="1" dirty="0">
                <a:solidFill>
                  <a:srgbClr val="FF0000"/>
                </a:solidFill>
                <a:latin typeface="Times New Roman" panose="02020603050405020304" pitchFamily="18" charset="0"/>
                <a:cs typeface="Times New Roman" panose="02020603050405020304" pitchFamily="18" charset="0"/>
              </a:rPr>
              <a:t>Intersection with Folate Metabolism</a:t>
            </a:r>
            <a:r>
              <a:rPr lang="en-US" dirty="0">
                <a:latin typeface="Times New Roman" panose="02020603050405020304" pitchFamily="18" charset="0"/>
                <a:cs typeface="Times New Roman" panose="02020603050405020304" pitchFamily="18" charset="0"/>
              </a:rPr>
              <a:t>: Vitamin B12 metabolism is closely linked with folate metabolism. The methionine synthase reaction, which requires vitamin B12, also uses 5-methyltetrahydrofolate as a substrate. This intersection ensures that one-carbon units are properly distributed between different metabolic pathways, including those involved in energy production and nucleotide synthesis</a:t>
            </a:r>
          </a:p>
          <a:p>
            <a:pPr algn="just"/>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0" y="6426200"/>
            <a:ext cx="12192000" cy="431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406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90688"/>
            <a:ext cx="8648700" cy="4351338"/>
          </a:xfrm>
        </p:spPr>
        <p:txBody>
          <a:bodyPr>
            <a:normAutofit fontScale="85000" lnSpcReduction="20000"/>
          </a:bodyPr>
          <a:lstStyle/>
          <a:p>
            <a:pPr algn="just"/>
            <a:r>
              <a:rPr lang="en-US" dirty="0">
                <a:latin typeface="Times New Roman" panose="02020603050405020304" pitchFamily="18" charset="0"/>
                <a:cs typeface="Times New Roman" panose="02020603050405020304" pitchFamily="18" charset="0"/>
              </a:rPr>
              <a:t>Vitamin C, or ascorbic acid, plays several crucial roles in the body, although its direct involvement in energy production is more indirect than some other vitamins.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Here </a:t>
            </a:r>
            <a:r>
              <a:rPr lang="en-US" dirty="0">
                <a:latin typeface="Times New Roman" panose="02020603050405020304" pitchFamily="18" charset="0"/>
                <a:cs typeface="Times New Roman" panose="02020603050405020304" pitchFamily="18" charset="0"/>
              </a:rPr>
              <a:t>are the key aspects of its role in metabolic pathways and energy production</a:t>
            </a:r>
            <a:r>
              <a:rPr lang="en-US" dirty="0" smtClean="0">
                <a:latin typeface="Times New Roman" panose="02020603050405020304" pitchFamily="18" charset="0"/>
                <a:cs typeface="Times New Roman" panose="02020603050405020304" pitchFamily="18" charset="0"/>
              </a:rPr>
              <a:t>:</a:t>
            </a:r>
          </a:p>
          <a:p>
            <a:pPr marL="0" indent="0" algn="just">
              <a:buNone/>
            </a:pPr>
            <a:r>
              <a:rPr lang="en-US" b="1" dirty="0" smtClean="0">
                <a:solidFill>
                  <a:srgbClr val="FF0000"/>
                </a:solidFill>
                <a:latin typeface="Times New Roman" panose="02020603050405020304" pitchFamily="18" charset="0"/>
                <a:cs typeface="Times New Roman" panose="02020603050405020304" pitchFamily="18" charset="0"/>
              </a:rPr>
              <a:t>Antioxidant </a:t>
            </a:r>
            <a:r>
              <a:rPr lang="en-US" b="1" dirty="0">
                <a:solidFill>
                  <a:srgbClr val="FF0000"/>
                </a:solidFill>
                <a:latin typeface="Times New Roman" panose="02020603050405020304" pitchFamily="18" charset="0"/>
                <a:cs typeface="Times New Roman" panose="02020603050405020304" pitchFamily="18" charset="0"/>
              </a:rPr>
              <a:t>Functions and Redox Balance</a:t>
            </a:r>
          </a:p>
          <a:p>
            <a:pPr algn="just"/>
            <a:r>
              <a:rPr lang="en-US" dirty="0">
                <a:latin typeface="Times New Roman" panose="02020603050405020304" pitchFamily="18" charset="0"/>
                <a:cs typeface="Times New Roman" panose="02020603050405020304" pitchFamily="18" charset="0"/>
              </a:rPr>
              <a:t>Vitamin C acts as a powerful antioxidant, helping to maintain the redox balance within cells. It can donate electrons to reduce oxidized molecules, such as reactive oxygen species (ROS), and in doing so, it is converted into the </a:t>
            </a:r>
            <a:r>
              <a:rPr lang="en-US" dirty="0" err="1">
                <a:latin typeface="Times New Roman" panose="02020603050405020304" pitchFamily="18" charset="0"/>
                <a:cs typeface="Times New Roman" panose="02020603050405020304" pitchFamily="18" charset="0"/>
              </a:rPr>
              <a:t>ascorbyl</a:t>
            </a:r>
            <a:r>
              <a:rPr lang="en-US" dirty="0">
                <a:latin typeface="Times New Roman" panose="02020603050405020304" pitchFamily="18" charset="0"/>
                <a:cs typeface="Times New Roman" panose="02020603050405020304" pitchFamily="18" charset="0"/>
              </a:rPr>
              <a:t> radical and then dehydroascorbic acid (DHA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hlinkClick r:id="rId2"/>
            </a:endParaRPr>
          </a:p>
          <a:p>
            <a:pPr algn="just"/>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antioxidant function is essential for protecting cellular components, including those involved in energy production, from oxidative </a:t>
            </a:r>
            <a:r>
              <a:rPr lang="en-US" dirty="0" smtClean="0">
                <a:latin typeface="Times New Roman" panose="02020603050405020304" pitchFamily="18" charset="0"/>
                <a:cs typeface="Times New Roman" panose="02020603050405020304" pitchFamily="18" charset="0"/>
              </a:rPr>
              <a:t>damage</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p:txBody>
          <a:bodyPr/>
          <a:lstStyle/>
          <a:p>
            <a:pPr algn="ctr"/>
            <a:r>
              <a:rPr lang="en-US" dirty="0" smtClean="0">
                <a:latin typeface="Arial Black" panose="020B0A04020102020204" pitchFamily="34" charset="0"/>
              </a:rPr>
              <a:t>ASCORBIC ACID</a:t>
            </a:r>
            <a:endParaRPr lang="en-US" dirty="0">
              <a:latin typeface="Arial Black" panose="020B0A04020102020204" pitchFamily="34" charset="0"/>
            </a:endParaRPr>
          </a:p>
        </p:txBody>
      </p:sp>
      <p:sp>
        <p:nvSpPr>
          <p:cNvPr id="5" name="Rectangle 4"/>
          <p:cNvSpPr/>
          <p:nvPr/>
        </p:nvSpPr>
        <p:spPr>
          <a:xfrm>
            <a:off x="0" y="6426200"/>
            <a:ext cx="12192000" cy="431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5555"/>
          <a:stretch/>
        </p:blipFill>
        <p:spPr>
          <a:xfrm>
            <a:off x="8737600" y="2124610"/>
            <a:ext cx="3454400" cy="2739669"/>
          </a:xfrm>
          <a:prstGeom prst="rect">
            <a:avLst/>
          </a:prstGeom>
        </p:spPr>
      </p:pic>
    </p:spTree>
    <p:extLst>
      <p:ext uri="{BB962C8B-B14F-4D97-AF65-F5344CB8AC3E}">
        <p14:creationId xmlns:p14="http://schemas.microsoft.com/office/powerpoint/2010/main" val="3375189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7484"/>
          <a:stretch/>
        </p:blipFill>
        <p:spPr>
          <a:xfrm>
            <a:off x="2843646" y="0"/>
            <a:ext cx="9348354" cy="6858000"/>
          </a:xfrm>
          <a:prstGeom prst="rect">
            <a:avLst/>
          </a:prstGeom>
        </p:spPr>
      </p:pic>
      <p:sp>
        <p:nvSpPr>
          <p:cNvPr id="3" name="Rectangle 2"/>
          <p:cNvSpPr/>
          <p:nvPr/>
        </p:nvSpPr>
        <p:spPr>
          <a:xfrm>
            <a:off x="115503" y="2413337"/>
            <a:ext cx="2637322" cy="2031325"/>
          </a:xfrm>
          <a:prstGeom prst="rect">
            <a:avLst/>
          </a:prstGeom>
        </p:spPr>
        <p:txBody>
          <a:bodyPr wrap="square">
            <a:spAutoFit/>
          </a:bodyPr>
          <a:lstStyle/>
          <a:p>
            <a:pPr algn="ctr"/>
            <a:r>
              <a:rPr lang="en-US" dirty="0" smtClean="0">
                <a:solidFill>
                  <a:srgbClr val="FF0000"/>
                </a:solidFill>
                <a:latin typeface="Arial Black" panose="020B0A04020102020204" pitchFamily="34" charset="0"/>
              </a:rPr>
              <a:t>PROMINENT FUNCTIONS OF THE B VITAMINS IN METABOLISM AND THEIR DEFICIENCY SYNDROMES </a:t>
            </a:r>
            <a:endParaRPr lang="en-US"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825057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535" y="169682"/>
            <a:ext cx="8142665" cy="6007281"/>
          </a:xfrm>
        </p:spPr>
        <p:txBody>
          <a:bodyPr>
            <a:normAutofit lnSpcReduction="10000"/>
          </a:bodyPr>
          <a:lstStyle/>
          <a:p>
            <a:pPr marL="0" indent="0" algn="just">
              <a:buNone/>
            </a:pPr>
            <a:r>
              <a:rPr lang="en-US" sz="2000" b="1" dirty="0">
                <a:solidFill>
                  <a:srgbClr val="FF0000"/>
                </a:solidFill>
                <a:latin typeface="Times New Roman" panose="02020603050405020304" pitchFamily="18" charset="0"/>
                <a:cs typeface="Times New Roman" panose="02020603050405020304" pitchFamily="18" charset="0"/>
              </a:rPr>
              <a:t>Energy Metabolism Support</a:t>
            </a:r>
          </a:p>
          <a:p>
            <a:pPr algn="just"/>
            <a:r>
              <a:rPr lang="en-US" sz="2000" dirty="0">
                <a:latin typeface="Times New Roman" panose="02020603050405020304" pitchFamily="18" charset="0"/>
                <a:cs typeface="Times New Roman" panose="02020603050405020304" pitchFamily="18" charset="0"/>
              </a:rPr>
              <a:t>Although vitamin C does not directly participate in the major energy-producing pathways like glycolysis, the citric acid cycle, or fatty acid oxidation, it supports these processes indirectly. For example, it helps maintain the integrity of mitochondria, the site of cellular respiration, by protecting against oxidative stress. Additionally, vitamin C is necessary for the synthesis of carnitine, which is involved in the transport of fatty acids into mitochondria for </a:t>
            </a:r>
            <a:r>
              <a:rPr lang="en-US" sz="2000" dirty="0" smtClean="0">
                <a:latin typeface="Times New Roman" panose="02020603050405020304" pitchFamily="18" charset="0"/>
                <a:cs typeface="Times New Roman" panose="02020603050405020304" pitchFamily="18" charset="0"/>
              </a:rPr>
              <a:t>beta-oxidation</a:t>
            </a:r>
            <a:endParaRPr lang="en-US" sz="2000" dirty="0">
              <a:latin typeface="Times New Roman" panose="02020603050405020304" pitchFamily="18" charset="0"/>
              <a:cs typeface="Times New Roman" panose="02020603050405020304" pitchFamily="18" charset="0"/>
              <a:hlinkClick r:id="rId2"/>
            </a:endParaRPr>
          </a:p>
          <a:p>
            <a:pPr marL="0" indent="0" algn="just">
              <a:buNone/>
            </a:pPr>
            <a:r>
              <a:rPr lang="en-US" sz="2000" b="1" dirty="0" smtClean="0">
                <a:solidFill>
                  <a:srgbClr val="FF0000"/>
                </a:solidFill>
                <a:latin typeface="Times New Roman" panose="02020603050405020304" pitchFamily="18" charset="0"/>
                <a:cs typeface="Times New Roman" panose="02020603050405020304" pitchFamily="18" charset="0"/>
              </a:rPr>
              <a:t>Regulation </a:t>
            </a:r>
            <a:r>
              <a:rPr lang="en-US" sz="2000" b="1" dirty="0">
                <a:solidFill>
                  <a:srgbClr val="FF0000"/>
                </a:solidFill>
                <a:latin typeface="Times New Roman" panose="02020603050405020304" pitchFamily="18" charset="0"/>
                <a:cs typeface="Times New Roman" panose="02020603050405020304" pitchFamily="18" charset="0"/>
              </a:rPr>
              <a:t>of Gene Expression and Cell Signaling</a:t>
            </a:r>
          </a:p>
          <a:p>
            <a:pPr algn="just"/>
            <a:r>
              <a:rPr lang="en-US" sz="2000" dirty="0">
                <a:latin typeface="Times New Roman" panose="02020603050405020304" pitchFamily="18" charset="0"/>
                <a:cs typeface="Times New Roman" panose="02020603050405020304" pitchFamily="18" charset="0"/>
              </a:rPr>
              <a:t>Vitamin C can influence gene expression and cell signaling pathways. For instance, it is required for the activity of certain transcription factors and can affect the epigenetic regulation of genes involved in metabolic processes. This regulatory role can indirectly impact energy metabolism by influencing the expression of genes related to energy production and </a:t>
            </a:r>
            <a:r>
              <a:rPr lang="en-US" sz="2000" dirty="0" smtClean="0">
                <a:latin typeface="Times New Roman" panose="02020603050405020304" pitchFamily="18" charset="0"/>
                <a:cs typeface="Times New Roman" panose="02020603050405020304" pitchFamily="18" charset="0"/>
              </a:rPr>
              <a:t>utilization</a:t>
            </a:r>
          </a:p>
          <a:p>
            <a:pPr marL="0" indent="0" algn="just">
              <a:buNone/>
            </a:pPr>
            <a:r>
              <a:rPr lang="en-US" sz="2000" b="1" dirty="0" smtClean="0">
                <a:solidFill>
                  <a:srgbClr val="FF0000"/>
                </a:solidFill>
                <a:latin typeface="Times New Roman" panose="02020603050405020304" pitchFamily="18" charset="0"/>
                <a:cs typeface="Times New Roman" panose="02020603050405020304" pitchFamily="18" charset="0"/>
              </a:rPr>
              <a:t>Iron Absorption and Utilization</a:t>
            </a:r>
          </a:p>
          <a:p>
            <a:pPr algn="just"/>
            <a:r>
              <a:rPr lang="en-US" sz="2000" dirty="0" smtClean="0">
                <a:latin typeface="Times New Roman" panose="02020603050405020304" pitchFamily="18" charset="0"/>
                <a:cs typeface="Times New Roman" panose="02020603050405020304" pitchFamily="18" charset="0"/>
              </a:rPr>
              <a:t>Vitamin C enhances the absorption of non-heme iron from plant-based foods by reducing ferric iron (Fe3+) to ferrous iron (Fe2+), which is more easily absorbed. Iron is essential for the production of hemoglobin and myoglobin, proteins that transport oxygen to cells, and for the functioning of various enzymes involved in energy production</a:t>
            </a:r>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t="15768" b="16370"/>
          <a:stretch/>
        </p:blipFill>
        <p:spPr>
          <a:xfrm>
            <a:off x="8653646" y="4538663"/>
            <a:ext cx="3401627" cy="1638300"/>
          </a:xfrm>
          <a:prstGeom prst="rect">
            <a:avLst/>
          </a:prstGeom>
        </p:spPr>
      </p:pic>
      <p:pic>
        <p:nvPicPr>
          <p:cNvPr id="5" name="Picture 4"/>
          <p:cNvPicPr>
            <a:picLocks noChangeAspect="1"/>
          </p:cNvPicPr>
          <p:nvPr/>
        </p:nvPicPr>
        <p:blipFill>
          <a:blip r:embed="rId4"/>
          <a:stretch>
            <a:fillRect/>
          </a:stretch>
        </p:blipFill>
        <p:spPr>
          <a:xfrm>
            <a:off x="8711277" y="2107315"/>
            <a:ext cx="3286363" cy="2132013"/>
          </a:xfrm>
          <a:prstGeom prst="rect">
            <a:avLst/>
          </a:prstGeom>
        </p:spPr>
      </p:pic>
      <p:pic>
        <p:nvPicPr>
          <p:cNvPr id="6" name="Picture 5"/>
          <p:cNvPicPr>
            <a:picLocks noChangeAspect="1"/>
          </p:cNvPicPr>
          <p:nvPr/>
        </p:nvPicPr>
        <p:blipFill rotWithShape="1">
          <a:blip r:embed="rId5"/>
          <a:srcRect l="10025" r="8995" b="22967"/>
          <a:stretch/>
        </p:blipFill>
        <p:spPr>
          <a:xfrm>
            <a:off x="8573164" y="169682"/>
            <a:ext cx="3618835" cy="1937633"/>
          </a:xfrm>
          <a:prstGeom prst="rect">
            <a:avLst/>
          </a:prstGeom>
        </p:spPr>
      </p:pic>
      <p:sp>
        <p:nvSpPr>
          <p:cNvPr id="8" name="Rectangle 7"/>
          <p:cNvSpPr/>
          <p:nvPr/>
        </p:nvSpPr>
        <p:spPr>
          <a:xfrm>
            <a:off x="0" y="6426200"/>
            <a:ext cx="12192000" cy="431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142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Word Conclusion Written Under the Curled Piece of Red Torn Paper Stock  Illustration - Illustration of aftermath, accomplishment: 116086295"/>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8314" b="21473"/>
          <a:stretch/>
        </p:blipFill>
        <p:spPr bwMode="auto">
          <a:xfrm>
            <a:off x="2903947" y="163630"/>
            <a:ext cx="6518858" cy="21849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98357" y="2458241"/>
            <a:ext cx="10530037" cy="3046988"/>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conclusion, water-soluble vitamins play a vital role as coenzymes in energy production and metabolic pathways, facilitating critical biochemical reactions that sustain life. </a:t>
            </a:r>
          </a:p>
          <a:p>
            <a:pPr marL="285750" indent="-285750" algn="just">
              <a:spcAft>
                <a:spcPts val="12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Their involvement in the conversion of macronutrients into usable energy underscores their importance in maintaining optimal health and metabolic function. </a:t>
            </a:r>
          </a:p>
          <a:p>
            <a:pPr marL="285750" indent="-285750" algn="just">
              <a:spcAft>
                <a:spcPts val="12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Deficiencies in these vitamins can lead to significant metabolic disruptions, impacting energy levels and overall well-being. Therefore, ensuring an adequate intake of water-soluble vitamins through a balanced diet is essential for supporting metabolic health. </a:t>
            </a:r>
          </a:p>
          <a:p>
            <a:pPr marL="285750" indent="-285750" algn="just">
              <a:spcAft>
                <a:spcPts val="12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By understanding the pivotal roles these vitamins play in metabolism, we can better appreciate their importance in our daily nutrition and health management strategies.</a:t>
            </a: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0" y="6426200"/>
            <a:ext cx="12192000" cy="431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610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3" name="Text 0"/>
          <p:cNvSpPr/>
          <p:nvPr/>
        </p:nvSpPr>
        <p:spPr>
          <a:xfrm>
            <a:off x="698104" y="695524"/>
            <a:ext cx="6223794" cy="1771290"/>
          </a:xfrm>
          <a:prstGeom prst="rect">
            <a:avLst/>
          </a:prstGeom>
          <a:noFill/>
          <a:ln/>
        </p:spPr>
        <p:txBody>
          <a:bodyPr wrap="square" lIns="0" tIns="0" rIns="0" bIns="0" rtlCol="0" anchor="t"/>
          <a:lstStyle/>
          <a:p>
            <a:pPr>
              <a:lnSpc>
                <a:spcPts val="4583"/>
              </a:lnSpc>
            </a:pPr>
            <a:endParaRPr lang="en-US" sz="3667" dirty="0">
              <a:solidFill>
                <a:schemeClr val="bg1"/>
              </a:solidFill>
            </a:endParaRPr>
          </a:p>
        </p:txBody>
      </p:sp>
      <p:sp>
        <p:nvSpPr>
          <p:cNvPr id="4" name="Text 1"/>
          <p:cNvSpPr/>
          <p:nvPr/>
        </p:nvSpPr>
        <p:spPr>
          <a:xfrm>
            <a:off x="698104" y="3928070"/>
            <a:ext cx="6223794" cy="2234307"/>
          </a:xfrm>
          <a:prstGeom prst="rect">
            <a:avLst/>
          </a:prstGeom>
          <a:noFill/>
          <a:ln/>
        </p:spPr>
        <p:txBody>
          <a:bodyPr wrap="square" lIns="0" tIns="0" rIns="0" bIns="0" rtlCol="0" anchor="t"/>
          <a:lstStyle/>
          <a:p>
            <a:pPr>
              <a:lnSpc>
                <a:spcPts val="2500"/>
              </a:lnSpc>
            </a:pPr>
            <a:endParaRPr lang="en-US" sz="1542" dirty="0"/>
          </a:p>
        </p:txBody>
      </p:sp>
      <p:sp>
        <p:nvSpPr>
          <p:cNvPr id="6" name="Rectangle 5"/>
          <p:cNvSpPr/>
          <p:nvPr/>
        </p:nvSpPr>
        <p:spPr>
          <a:xfrm>
            <a:off x="1753586" y="3154908"/>
            <a:ext cx="4316584" cy="1308050"/>
          </a:xfrm>
          <a:prstGeom prst="rect">
            <a:avLst/>
          </a:prstGeom>
          <a:noFill/>
        </p:spPr>
        <p:txBody>
          <a:bodyPr wrap="square" lIns="76200" tIns="38100" rIns="76200" bIns="38100">
            <a:spAutoFit/>
          </a:bodyPr>
          <a:lstStyle/>
          <a:p>
            <a:pPr algn="ctr"/>
            <a:r>
              <a:rPr lang="en-US" sz="8000" dirty="0">
                <a:ln w="0"/>
                <a:solidFill>
                  <a:schemeClr val="bg1"/>
                </a:solidFill>
                <a:effectLst>
                  <a:outerShdw blurRad="38100" dist="19050" dir="2700000" algn="tl" rotWithShape="0">
                    <a:schemeClr val="dk1">
                      <a:alpha val="40000"/>
                    </a:schemeClr>
                  </a:outerShdw>
                </a:effectLst>
              </a:rPr>
              <a:t>THANKS</a:t>
            </a:r>
            <a:endParaRPr lang="en-US" sz="8000" dirty="0">
              <a:ln w="0"/>
              <a:solidFill>
                <a:schemeClr val="bg1"/>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2" y="151689"/>
            <a:ext cx="1346077" cy="1334165"/>
          </a:xfrm>
          <a:prstGeom prst="rect">
            <a:avLst/>
          </a:prstGeom>
        </p:spPr>
      </p:pic>
      <p:sp>
        <p:nvSpPr>
          <p:cNvPr id="7" name="Rectangle 6"/>
          <p:cNvSpPr/>
          <p:nvPr/>
        </p:nvSpPr>
        <p:spPr>
          <a:xfrm>
            <a:off x="2081140" y="4312393"/>
            <a:ext cx="3661474" cy="912814"/>
          </a:xfrm>
          <a:prstGeom prst="rect">
            <a:avLst/>
          </a:prstGeom>
        </p:spPr>
        <p:txBody>
          <a:bodyPr wrap="square">
            <a:spAutoFit/>
          </a:bodyPr>
          <a:lstStyle/>
          <a:p>
            <a:pPr algn="just"/>
            <a:r>
              <a:rPr lang="en-US" sz="1333" dirty="0">
                <a:solidFill>
                  <a:srgbClr val="00B0F0"/>
                </a:solidFill>
              </a:rPr>
              <a:t>Prof. Dr. Asif Ahmad, Director Institute of Food and Nutritional Sciences, PMAS-Arid Agriculture University Rawalpindi</a:t>
            </a:r>
          </a:p>
          <a:p>
            <a:r>
              <a:rPr lang="en-US" sz="1333" dirty="0">
                <a:solidFill>
                  <a:srgbClr val="00B0F0"/>
                </a:solidFill>
              </a:rPr>
              <a:t>asifahmad_1@yahoo.com</a:t>
            </a:r>
          </a:p>
        </p:txBody>
      </p:sp>
    </p:spTree>
    <p:extLst>
      <p:ext uri="{BB962C8B-B14F-4D97-AF65-F5344CB8AC3E}">
        <p14:creationId xmlns:p14="http://schemas.microsoft.com/office/powerpoint/2010/main" val="3261775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flipV="1">
            <a:off x="8556562" y="1130167"/>
            <a:ext cx="3623671" cy="4724666"/>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79900" y="0"/>
            <a:ext cx="3860800" cy="1325563"/>
          </a:xfrm>
        </p:spPr>
        <p:txBody>
          <a:bodyPr/>
          <a:lstStyle/>
          <a:p>
            <a:r>
              <a:rPr lang="en-US" dirty="0" smtClean="0">
                <a:latin typeface="Arial Black" panose="020B0A04020102020204" pitchFamily="34" charset="0"/>
              </a:rPr>
              <a:t>THIAMINE</a:t>
            </a:r>
            <a:endParaRPr lang="en-US" dirty="0">
              <a:latin typeface="Arial Black" panose="020B0A04020102020204" pitchFamily="34" charset="0"/>
            </a:endParaRPr>
          </a:p>
        </p:txBody>
      </p:sp>
      <p:sp>
        <p:nvSpPr>
          <p:cNvPr id="3" name="Content Placeholder 2"/>
          <p:cNvSpPr>
            <a:spLocks noGrp="1"/>
          </p:cNvSpPr>
          <p:nvPr>
            <p:ph idx="1"/>
          </p:nvPr>
        </p:nvSpPr>
        <p:spPr>
          <a:xfrm>
            <a:off x="143498" y="954088"/>
            <a:ext cx="8205133" cy="5637212"/>
          </a:xfrm>
        </p:spPr>
        <p:txBody>
          <a:bodyPr>
            <a:noAutofit/>
          </a:bodyPr>
          <a:lstStyle/>
          <a:p>
            <a:pPr algn="just"/>
            <a:r>
              <a:rPr lang="en-US" sz="2200" dirty="0">
                <a:latin typeface="Times New Roman" panose="02020603050405020304" pitchFamily="18" charset="0"/>
                <a:cs typeface="Times New Roman" panose="02020603050405020304" pitchFamily="18" charset="0"/>
              </a:rPr>
              <a:t>Thiamine, also known as vitamin B1, plays a crucial role in energy production and various metabolic pathways</a:t>
            </a:r>
            <a:r>
              <a:rPr lang="en-US" sz="2200" dirty="0" smtClean="0">
                <a:latin typeface="Times New Roman" panose="02020603050405020304" pitchFamily="18" charset="0"/>
                <a:cs typeface="Times New Roman" panose="02020603050405020304" pitchFamily="18" charset="0"/>
              </a:rPr>
              <a:t>.</a:t>
            </a:r>
          </a:p>
          <a:p>
            <a:pPr algn="just"/>
            <a:r>
              <a:rPr lang="en-US" sz="2200" dirty="0">
                <a:solidFill>
                  <a:srgbClr val="FF0000"/>
                </a:solidFill>
                <a:latin typeface="Times New Roman" panose="02020603050405020304" pitchFamily="18" charset="0"/>
                <a:cs typeface="Times New Roman" panose="02020603050405020304" pitchFamily="18" charset="0"/>
              </a:rPr>
              <a:t>Cofactor for Enzymes: </a:t>
            </a:r>
            <a:r>
              <a:rPr lang="en-US" sz="2200" dirty="0">
                <a:latin typeface="Times New Roman" panose="02020603050405020304" pitchFamily="18" charset="0"/>
                <a:cs typeface="Times New Roman" panose="02020603050405020304" pitchFamily="18" charset="0"/>
              </a:rPr>
              <a:t>Thiamine is converted into thiamine pyrophosphate (TPP), a coenzyme essential for several key enzymes in carbohydrate metabolism. </a:t>
            </a:r>
            <a:endParaRPr lang="en-US" sz="2200" dirty="0" smtClean="0">
              <a:latin typeface="Times New Roman" panose="02020603050405020304" pitchFamily="18" charset="0"/>
              <a:cs typeface="Times New Roman" panose="02020603050405020304" pitchFamily="18" charset="0"/>
            </a:endParaRPr>
          </a:p>
          <a:p>
            <a:pPr algn="just"/>
            <a:r>
              <a:rPr lang="en-US" sz="2200" dirty="0" smtClean="0">
                <a:solidFill>
                  <a:srgbClr val="FF0000"/>
                </a:solidFill>
                <a:latin typeface="Times New Roman" panose="02020603050405020304" pitchFamily="18" charset="0"/>
                <a:cs typeface="Times New Roman" panose="02020603050405020304" pitchFamily="18" charset="0"/>
              </a:rPr>
              <a:t>Energy </a:t>
            </a:r>
            <a:r>
              <a:rPr lang="en-US" sz="2200" dirty="0">
                <a:solidFill>
                  <a:srgbClr val="FF0000"/>
                </a:solidFill>
                <a:latin typeface="Times New Roman" panose="02020603050405020304" pitchFamily="18" charset="0"/>
                <a:cs typeface="Times New Roman" panose="02020603050405020304" pitchFamily="18" charset="0"/>
              </a:rPr>
              <a:t>Production</a:t>
            </a:r>
            <a:r>
              <a:rPr lang="en-US" sz="2200" dirty="0">
                <a:latin typeface="Times New Roman" panose="02020603050405020304" pitchFamily="18" charset="0"/>
                <a:cs typeface="Times New Roman" panose="02020603050405020304" pitchFamily="18" charset="0"/>
              </a:rPr>
              <a:t>: Through its involvement in the conversion of carbohydrates to energy, thiamine helps produce ATP, the primary energy currency of cells. Adequate thiamine levels are crucial for efficient energy metabolism, particularly in tissues with high energy demands, such as the brain and muscles</a:t>
            </a:r>
            <a:r>
              <a:rPr lang="en-US" sz="2200" dirty="0" smtClean="0">
                <a:latin typeface="Times New Roman" panose="02020603050405020304" pitchFamily="18" charset="0"/>
                <a:cs typeface="Times New Roman" panose="02020603050405020304" pitchFamily="18" charset="0"/>
              </a:rPr>
              <a:t>.</a:t>
            </a:r>
          </a:p>
          <a:p>
            <a:pPr algn="just"/>
            <a:r>
              <a:rPr lang="en-US" sz="2200" dirty="0" smtClean="0">
                <a:solidFill>
                  <a:srgbClr val="FF0000"/>
                </a:solidFill>
                <a:latin typeface="Times New Roman" panose="02020603050405020304" pitchFamily="18" charset="0"/>
                <a:cs typeface="Times New Roman" panose="02020603050405020304" pitchFamily="18" charset="0"/>
              </a:rPr>
              <a:t>Nerve </a:t>
            </a:r>
            <a:r>
              <a:rPr lang="en-US" sz="2200" dirty="0">
                <a:solidFill>
                  <a:srgbClr val="FF0000"/>
                </a:solidFill>
                <a:latin typeface="Times New Roman" panose="02020603050405020304" pitchFamily="18" charset="0"/>
                <a:cs typeface="Times New Roman" panose="02020603050405020304" pitchFamily="18" charset="0"/>
              </a:rPr>
              <a:t>Function: </a:t>
            </a:r>
            <a:r>
              <a:rPr lang="en-US" sz="2200" dirty="0">
                <a:latin typeface="Times New Roman" panose="02020603050405020304" pitchFamily="18" charset="0"/>
                <a:cs typeface="Times New Roman" panose="02020603050405020304" pitchFamily="18" charset="0"/>
              </a:rPr>
              <a:t>Thiamine is vital for maintaining proper nerve function. It helps synthesize neurotransmitters and is involved in the metabolism of glucose in nerve cells</a:t>
            </a:r>
            <a:r>
              <a:rPr lang="en-US" sz="2200" dirty="0" smtClean="0">
                <a:latin typeface="Times New Roman" panose="02020603050405020304" pitchFamily="18" charset="0"/>
                <a:cs typeface="Times New Roman" panose="02020603050405020304" pitchFamily="18" charset="0"/>
              </a:rPr>
              <a:t>.</a:t>
            </a:r>
          </a:p>
          <a:p>
            <a:pPr algn="just"/>
            <a:r>
              <a:rPr lang="en-US" sz="2200" dirty="0" smtClean="0">
                <a:solidFill>
                  <a:srgbClr val="FF0000"/>
                </a:solidFill>
                <a:latin typeface="Times New Roman" panose="02020603050405020304" pitchFamily="18" charset="0"/>
                <a:cs typeface="Times New Roman" panose="02020603050405020304" pitchFamily="18" charset="0"/>
              </a:rPr>
              <a:t>Overall </a:t>
            </a:r>
            <a:r>
              <a:rPr lang="en-US" sz="2200" dirty="0">
                <a:solidFill>
                  <a:srgbClr val="FF0000"/>
                </a:solidFill>
                <a:latin typeface="Times New Roman" panose="02020603050405020304" pitchFamily="18" charset="0"/>
                <a:cs typeface="Times New Roman" panose="02020603050405020304" pitchFamily="18" charset="0"/>
              </a:rPr>
              <a:t>Metabolism: </a:t>
            </a:r>
            <a:r>
              <a:rPr lang="en-US" sz="2200" dirty="0">
                <a:latin typeface="Times New Roman" panose="02020603050405020304" pitchFamily="18" charset="0"/>
                <a:cs typeface="Times New Roman" panose="02020603050405020304" pitchFamily="18" charset="0"/>
              </a:rPr>
              <a:t>Beyond carbohydrate metabolism, thiamine contributes to the metabolism of amino acids and lipids, making it essential for overall metabolic health</a:t>
            </a:r>
            <a:r>
              <a:rPr lang="en-US" sz="2400" dirty="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pic>
        <p:nvPicPr>
          <p:cNvPr id="2052" name="Picture 4" descr="Thiamine Vitamin B1 at Rs 1975/kilogram | Jodhpur | Ahmedabad | ID:  16447593562"/>
          <p:cNvPicPr>
            <a:picLocks noChangeAspect="1" noChangeArrowheads="1"/>
          </p:cNvPicPr>
          <p:nvPr/>
        </p:nvPicPr>
        <p:blipFill rotWithShape="1">
          <a:blip r:embed="rId2">
            <a:extLst>
              <a:ext uri="{28A0092B-C50C-407E-A947-70E740481C1C}">
                <a14:useLocalDpi xmlns:a14="http://schemas.microsoft.com/office/drawing/2010/main" val="0"/>
              </a:ext>
            </a:extLst>
          </a:blip>
          <a:srcRect l="6666" t="14667" r="3467" b="16267"/>
          <a:stretch/>
        </p:blipFill>
        <p:spPr bwMode="auto">
          <a:xfrm>
            <a:off x="8556563" y="2095500"/>
            <a:ext cx="3635437" cy="27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62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168400"/>
            <a:ext cx="5715000" cy="5689600"/>
          </a:xfrm>
        </p:spPr>
        <p:txBody>
          <a:bodyPr>
            <a:normAutofit fontScale="85000" lnSpcReduction="10000"/>
          </a:bodyPr>
          <a:lstStyle/>
          <a:p>
            <a:pPr algn="just"/>
            <a:r>
              <a:rPr lang="en-US" dirty="0" smtClean="0">
                <a:latin typeface="Times New Roman" panose="02020603050405020304" pitchFamily="18" charset="0"/>
                <a:cs typeface="Times New Roman" panose="02020603050405020304" pitchFamily="18" charset="0"/>
              </a:rPr>
              <a:t>Thiamine</a:t>
            </a:r>
            <a:r>
              <a:rPr lang="en-US" dirty="0">
                <a:latin typeface="Times New Roman" panose="02020603050405020304" pitchFamily="18" charset="0"/>
                <a:cs typeface="Times New Roman" panose="02020603050405020304" pitchFamily="18" charset="0"/>
              </a:rPr>
              <a:t>, in its phosphorylated form as thiamine pyrophosphate (TPP or </a:t>
            </a:r>
            <a:r>
              <a:rPr lang="en-US" dirty="0" err="1">
                <a:latin typeface="Times New Roman" panose="02020603050405020304" pitchFamily="18" charset="0"/>
                <a:cs typeface="Times New Roman" panose="02020603050405020304" pitchFamily="18" charset="0"/>
              </a:rPr>
              <a:t>ThDP</a:t>
            </a:r>
            <a:r>
              <a:rPr lang="en-US" dirty="0">
                <a:latin typeface="Times New Roman" panose="02020603050405020304" pitchFamily="18" charset="0"/>
                <a:cs typeface="Times New Roman" panose="02020603050405020304" pitchFamily="18" charset="0"/>
              </a:rPr>
              <a:t>), acts as a coenzyme for several enzymes involved in energy metabolism. </a:t>
            </a:r>
            <a:endParaRPr lang="en-US" dirty="0" smtClean="0">
              <a:latin typeface="Times New Roman" panose="02020603050405020304" pitchFamily="18" charset="0"/>
              <a:cs typeface="Times New Roman" panose="02020603050405020304" pitchFamily="18" charset="0"/>
            </a:endParaRPr>
          </a:p>
          <a:p>
            <a:pPr algn="just"/>
            <a:r>
              <a:rPr lang="en-US" b="1" dirty="0" smtClean="0">
                <a:solidFill>
                  <a:srgbClr val="FF0000"/>
                </a:solidFill>
                <a:latin typeface="Times New Roman" panose="02020603050405020304" pitchFamily="18" charset="0"/>
                <a:cs typeface="Times New Roman" panose="02020603050405020304" pitchFamily="18" charset="0"/>
              </a:rPr>
              <a:t>Glycolysis </a:t>
            </a:r>
            <a:r>
              <a:rPr lang="en-US" b="1" dirty="0">
                <a:solidFill>
                  <a:srgbClr val="FF0000"/>
                </a:solidFill>
                <a:latin typeface="Times New Roman" panose="02020603050405020304" pitchFamily="18" charset="0"/>
                <a:cs typeface="Times New Roman" panose="02020603050405020304" pitchFamily="18" charset="0"/>
              </a:rPr>
              <a:t>and the Citric Acid Cycle</a:t>
            </a:r>
            <a:r>
              <a:rPr lang="en-US" dirty="0">
                <a:latin typeface="Times New Roman" panose="02020603050405020304" pitchFamily="18" charset="0"/>
                <a:cs typeface="Times New Roman" panose="02020603050405020304" pitchFamily="18" charset="0"/>
              </a:rPr>
              <a:t>: TPP is a cofactor for the pyruvate dehydrogenase complex, which converts pyruvate (derived from glucose) into acetyl-CoA, a key component of the citric acid cycle. This cycle is critical for the production of ATP, NADH, and </a:t>
            </a:r>
            <a:r>
              <a:rPr lang="en-US" dirty="0" smtClean="0">
                <a:latin typeface="Times New Roman" panose="02020603050405020304" pitchFamily="18" charset="0"/>
                <a:cs typeface="Times New Roman" panose="02020603050405020304" pitchFamily="18" charset="0"/>
              </a:rPr>
              <a:t>FADH</a:t>
            </a:r>
            <a:endParaRPr lang="en-US" dirty="0">
              <a:latin typeface="Times New Roman" panose="02020603050405020304" pitchFamily="18" charset="0"/>
              <a:cs typeface="Times New Roman" panose="02020603050405020304" pitchFamily="18" charset="0"/>
              <a:hlinkClick r:id="rId2"/>
            </a:endParaRPr>
          </a:p>
          <a:p>
            <a:pPr algn="just"/>
            <a:r>
              <a:rPr lang="en-US" b="1" dirty="0" smtClean="0">
                <a:solidFill>
                  <a:srgbClr val="FF0000"/>
                </a:solidFill>
                <a:latin typeface="Times New Roman" panose="02020603050405020304" pitchFamily="18" charset="0"/>
                <a:cs typeface="Times New Roman" panose="02020603050405020304" pitchFamily="18" charset="0"/>
              </a:rPr>
              <a:t>Pentose </a:t>
            </a:r>
            <a:r>
              <a:rPr lang="en-US" b="1" dirty="0">
                <a:solidFill>
                  <a:srgbClr val="FF0000"/>
                </a:solidFill>
                <a:latin typeface="Times New Roman" panose="02020603050405020304" pitchFamily="18" charset="0"/>
                <a:cs typeface="Times New Roman" panose="02020603050405020304" pitchFamily="18" charset="0"/>
              </a:rPr>
              <a:t>Phosphate Pathway</a:t>
            </a:r>
            <a:r>
              <a:rPr lang="en-US" dirty="0">
                <a:latin typeface="Times New Roman" panose="02020603050405020304" pitchFamily="18" charset="0"/>
                <a:cs typeface="Times New Roman" panose="02020603050405020304" pitchFamily="18" charset="0"/>
              </a:rPr>
              <a:t>: TPP is necessary for the enzyme </a:t>
            </a:r>
            <a:r>
              <a:rPr lang="en-US" dirty="0" err="1">
                <a:latin typeface="Times New Roman" panose="02020603050405020304" pitchFamily="18" charset="0"/>
                <a:cs typeface="Times New Roman" panose="02020603050405020304" pitchFamily="18" charset="0"/>
              </a:rPr>
              <a:t>transketolase</a:t>
            </a:r>
            <a:r>
              <a:rPr lang="en-US" dirty="0">
                <a:latin typeface="Times New Roman" panose="02020603050405020304" pitchFamily="18" charset="0"/>
                <a:cs typeface="Times New Roman" panose="02020603050405020304" pitchFamily="18" charset="0"/>
              </a:rPr>
              <a:t>, which is involved in the pentose phosphate pathway. This pathway generates NADPH and ribose-5-phosphate, essential for nucleotide synthesis and various synthetic pathways</a:t>
            </a:r>
          </a:p>
        </p:txBody>
      </p:sp>
      <p:sp>
        <p:nvSpPr>
          <p:cNvPr id="5" name="Content Placeholder 4"/>
          <p:cNvSpPr>
            <a:spLocks noGrp="1"/>
          </p:cNvSpPr>
          <p:nvPr>
            <p:ph sz="half" idx="2"/>
          </p:nvPr>
        </p:nvSpPr>
        <p:spPr>
          <a:xfrm>
            <a:off x="6496050" y="1168400"/>
            <a:ext cx="5181600" cy="4351338"/>
          </a:xfrm>
        </p:spPr>
        <p:txBody>
          <a:bodyPr>
            <a:normAutofit fontScale="85000" lnSpcReduction="10000"/>
          </a:bodyPr>
          <a:lstStyle/>
          <a:p>
            <a:r>
              <a:rPr lang="en-US" dirty="0" smtClean="0">
                <a:latin typeface="Times New Roman" panose="02020603050405020304" pitchFamily="18" charset="0"/>
                <a:cs typeface="Times New Roman" panose="02020603050405020304" pitchFamily="18" charset="0"/>
              </a:rPr>
              <a:t>TPP is also crucial for the metabolism of certain amino acids too.</a:t>
            </a:r>
          </a:p>
          <a:p>
            <a:pPr algn="just"/>
            <a:r>
              <a:rPr lang="en-US" b="1" dirty="0" smtClean="0">
                <a:solidFill>
                  <a:srgbClr val="FF0000"/>
                </a:solidFill>
                <a:latin typeface="Times New Roman" panose="02020603050405020304" pitchFamily="18" charset="0"/>
                <a:cs typeface="Times New Roman" panose="02020603050405020304" pitchFamily="18" charset="0"/>
              </a:rPr>
              <a:t>Branched-Chain Amino Acids</a:t>
            </a:r>
            <a:r>
              <a:rPr lang="en-US" dirty="0" smtClean="0">
                <a:latin typeface="Times New Roman" panose="02020603050405020304" pitchFamily="18" charset="0"/>
                <a:cs typeface="Times New Roman" panose="02020603050405020304" pitchFamily="18" charset="0"/>
              </a:rPr>
              <a:t>: TPP is a cofactor for the branched-chain </a:t>
            </a:r>
            <a:r>
              <a:rPr lang="el-GR" dirty="0" smtClean="0">
                <a:latin typeface="Times New Roman" panose="02020603050405020304" pitchFamily="18" charset="0"/>
                <a:cs typeface="Times New Roman" panose="02020603050405020304" pitchFamily="18" charset="0"/>
              </a:rPr>
              <a:t>α-</a:t>
            </a:r>
            <a:r>
              <a:rPr lang="en-US" dirty="0" err="1" smtClean="0">
                <a:latin typeface="Times New Roman" panose="02020603050405020304" pitchFamily="18" charset="0"/>
                <a:cs typeface="Times New Roman" panose="02020603050405020304" pitchFamily="18" charset="0"/>
              </a:rPr>
              <a:t>keto</a:t>
            </a:r>
            <a:r>
              <a:rPr lang="en-US" dirty="0" smtClean="0">
                <a:latin typeface="Times New Roman" panose="02020603050405020304" pitchFamily="18" charset="0"/>
                <a:cs typeface="Times New Roman" panose="02020603050405020304" pitchFamily="18" charset="0"/>
              </a:rPr>
              <a:t> acid dehydrogenase complex, which decarboxylates the </a:t>
            </a:r>
            <a:r>
              <a:rPr lang="en-US" dirty="0" err="1" smtClean="0">
                <a:latin typeface="Times New Roman" panose="02020603050405020304" pitchFamily="18" charset="0"/>
                <a:cs typeface="Times New Roman" panose="02020603050405020304" pitchFamily="18" charset="0"/>
              </a:rPr>
              <a:t>keto</a:t>
            </a:r>
            <a:r>
              <a:rPr lang="en-US" dirty="0" smtClean="0">
                <a:latin typeface="Times New Roman" panose="02020603050405020304" pitchFamily="18" charset="0"/>
                <a:cs typeface="Times New Roman" panose="02020603050405020304" pitchFamily="18" charset="0"/>
              </a:rPr>
              <a:t> acids derived from leucine, isoleucine, and valine</a:t>
            </a:r>
            <a:endParaRPr lang="en-US" dirty="0" smtClean="0">
              <a:latin typeface="Times New Roman" panose="02020603050405020304" pitchFamily="18" charset="0"/>
              <a:cs typeface="Times New Roman" panose="02020603050405020304" pitchFamily="18" charset="0"/>
              <a:hlinkClick r:id="rId2"/>
            </a:endParaRPr>
          </a:p>
          <a:p>
            <a:pPr algn="just"/>
            <a:r>
              <a:rPr lang="en-US" b="1" dirty="0" smtClean="0">
                <a:solidFill>
                  <a:srgbClr val="FF0000"/>
                </a:solidFill>
                <a:latin typeface="Times New Roman" panose="02020603050405020304" pitchFamily="18" charset="0"/>
                <a:cs typeface="Times New Roman" panose="02020603050405020304" pitchFamily="18" charset="0"/>
              </a:rPr>
              <a:t>Alpha-Keto Acids</a:t>
            </a:r>
            <a:r>
              <a:rPr lang="en-US" dirty="0" smtClean="0">
                <a:latin typeface="Times New Roman" panose="02020603050405020304" pitchFamily="18" charset="0"/>
                <a:cs typeface="Times New Roman" panose="02020603050405020304" pitchFamily="18" charset="0"/>
              </a:rPr>
              <a:t>: TPP is involved in the decarboxylation of alpha-</a:t>
            </a:r>
            <a:r>
              <a:rPr lang="en-US" dirty="0" err="1" smtClean="0">
                <a:latin typeface="Times New Roman" panose="02020603050405020304" pitchFamily="18" charset="0"/>
                <a:cs typeface="Times New Roman" panose="02020603050405020304" pitchFamily="18" charset="0"/>
              </a:rPr>
              <a:t>keto</a:t>
            </a:r>
            <a:r>
              <a:rPr lang="en-US" dirty="0" smtClean="0">
                <a:latin typeface="Times New Roman" panose="02020603050405020304" pitchFamily="18" charset="0"/>
                <a:cs typeface="Times New Roman" panose="02020603050405020304" pitchFamily="18" charset="0"/>
              </a:rPr>
              <a:t> acids, such as </a:t>
            </a:r>
            <a:r>
              <a:rPr lang="el-GR" dirty="0" smtClean="0">
                <a:latin typeface="Times New Roman" panose="02020603050405020304" pitchFamily="18" charset="0"/>
                <a:cs typeface="Times New Roman" panose="02020603050405020304" pitchFamily="18" charset="0"/>
              </a:rPr>
              <a:t>α-</a:t>
            </a:r>
            <a:r>
              <a:rPr lang="en-US" dirty="0" err="1" smtClean="0">
                <a:latin typeface="Times New Roman" panose="02020603050405020304" pitchFamily="18" charset="0"/>
                <a:cs typeface="Times New Roman" panose="02020603050405020304" pitchFamily="18" charset="0"/>
              </a:rPr>
              <a:t>ketoglutarate</a:t>
            </a:r>
            <a:r>
              <a:rPr lang="en-US" dirty="0" smtClean="0">
                <a:latin typeface="Times New Roman" panose="02020603050405020304" pitchFamily="18" charset="0"/>
                <a:cs typeface="Times New Roman" panose="02020603050405020304" pitchFamily="18" charset="0"/>
              </a:rPr>
              <a:t>, through its role as a cofactor for </a:t>
            </a:r>
            <a:r>
              <a:rPr lang="el-GR" dirty="0" smtClean="0">
                <a:latin typeface="Times New Roman" panose="02020603050405020304" pitchFamily="18" charset="0"/>
                <a:cs typeface="Times New Roman" panose="02020603050405020304" pitchFamily="18" charset="0"/>
              </a:rPr>
              <a:t>α-</a:t>
            </a:r>
            <a:r>
              <a:rPr lang="en-US" dirty="0" err="1" smtClean="0">
                <a:latin typeface="Times New Roman" panose="02020603050405020304" pitchFamily="18" charset="0"/>
                <a:cs typeface="Times New Roman" panose="02020603050405020304" pitchFamily="18" charset="0"/>
              </a:rPr>
              <a:t>ketoglutarate</a:t>
            </a:r>
            <a:r>
              <a:rPr lang="en-US" dirty="0" smtClean="0">
                <a:latin typeface="Times New Roman" panose="02020603050405020304" pitchFamily="18" charset="0"/>
                <a:cs typeface="Times New Roman" panose="02020603050405020304" pitchFamily="18" charset="0"/>
              </a:rPr>
              <a:t> dehydrogenase</a:t>
            </a:r>
          </a:p>
          <a:p>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71500" y="381000"/>
            <a:ext cx="5829300" cy="707886"/>
          </a:xfrm>
          <a:prstGeom prst="rect">
            <a:avLst/>
          </a:prstGeom>
          <a:noFill/>
        </p:spPr>
        <p:txBody>
          <a:bodyPr wrap="square" rtlCol="0">
            <a:spAutoFit/>
          </a:bodyPr>
          <a:lstStyle/>
          <a:p>
            <a:pPr algn="ctr"/>
            <a:r>
              <a:rPr lang="en-US" sz="2000" dirty="0" smtClean="0">
                <a:latin typeface="Arial Black" panose="020B0A04020102020204" pitchFamily="34" charset="0"/>
              </a:rPr>
              <a:t>Energy Production and Carbohydrate Metabolism</a:t>
            </a:r>
          </a:p>
        </p:txBody>
      </p:sp>
      <p:sp>
        <p:nvSpPr>
          <p:cNvPr id="7" name="TextBox 6"/>
          <p:cNvSpPr txBox="1"/>
          <p:nvPr/>
        </p:nvSpPr>
        <p:spPr>
          <a:xfrm>
            <a:off x="6096000" y="411778"/>
            <a:ext cx="5829300" cy="677108"/>
          </a:xfrm>
          <a:prstGeom prst="rect">
            <a:avLst/>
          </a:prstGeom>
          <a:noFill/>
        </p:spPr>
        <p:txBody>
          <a:bodyPr wrap="square" rtlCol="0">
            <a:spAutoFit/>
          </a:bodyPr>
          <a:lstStyle/>
          <a:p>
            <a:pPr algn="ctr"/>
            <a:r>
              <a:rPr lang="en-US" sz="2000" dirty="0" smtClean="0">
                <a:latin typeface="Arial Black" panose="020B0A04020102020204" pitchFamily="34" charset="0"/>
              </a:rPr>
              <a:t>Amino Acid Metabolism</a:t>
            </a:r>
          </a:p>
          <a:p>
            <a:pPr algn="ctr"/>
            <a:r>
              <a:rPr lang="en-US" dirty="0" smtClean="0">
                <a:latin typeface="Arial Black" panose="020B0A04020102020204" pitchFamily="34" charset="0"/>
              </a:rPr>
              <a:t> </a:t>
            </a:r>
          </a:p>
        </p:txBody>
      </p:sp>
    </p:spTree>
    <p:extLst>
      <p:ext uri="{BB962C8B-B14F-4D97-AF65-F5344CB8AC3E}">
        <p14:creationId xmlns:p14="http://schemas.microsoft.com/office/powerpoint/2010/main" val="49337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ellular pathways requiring thiamine pyrophosphate (TPP) as a cofactor....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54" y="0"/>
            <a:ext cx="118722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55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746" y="418835"/>
            <a:ext cx="10515600" cy="1096030"/>
          </a:xfrm>
        </p:spPr>
        <p:txBody>
          <a:bodyPr/>
          <a:lstStyle/>
          <a:p>
            <a:r>
              <a:rPr lang="en-US" dirty="0" smtClean="0">
                <a:latin typeface="Arial Black" panose="020B0A04020102020204" pitchFamily="34" charset="0"/>
              </a:rPr>
              <a:t>MODE OF ACTION</a:t>
            </a:r>
            <a:endParaRPr lang="en-US" dirty="0">
              <a:latin typeface="Arial Black" panose="020B0A04020102020204" pitchFamily="34" charset="0"/>
            </a:endParaRPr>
          </a:p>
        </p:txBody>
      </p:sp>
      <p:sp>
        <p:nvSpPr>
          <p:cNvPr id="3" name="Content Placeholder 2"/>
          <p:cNvSpPr>
            <a:spLocks noGrp="1"/>
          </p:cNvSpPr>
          <p:nvPr>
            <p:ph idx="1"/>
          </p:nvPr>
        </p:nvSpPr>
        <p:spPr>
          <a:xfrm>
            <a:off x="452487" y="1376313"/>
            <a:ext cx="11613821" cy="5571242"/>
          </a:xfrm>
        </p:spPr>
        <p:txBody>
          <a:bodyPr>
            <a:noAutofit/>
          </a:bodyPr>
          <a:lstStyle/>
          <a:p>
            <a:r>
              <a:rPr lang="en-US" sz="2000" dirty="0">
                <a:latin typeface="Times New Roman" panose="02020603050405020304" pitchFamily="18" charset="0"/>
                <a:cs typeface="Times New Roman" panose="02020603050405020304" pitchFamily="18" charset="0"/>
              </a:rPr>
              <a:t>The mechanism of action of thiamine pyrophosphate (TPP) in enzymatic reactions, particularly in the decarboxylation of alpha-</a:t>
            </a:r>
            <a:r>
              <a:rPr lang="en-US" sz="2000" dirty="0" err="1">
                <a:latin typeface="Times New Roman" panose="02020603050405020304" pitchFamily="18" charset="0"/>
                <a:cs typeface="Times New Roman" panose="02020603050405020304" pitchFamily="18" charset="0"/>
              </a:rPr>
              <a:t>keto</a:t>
            </a:r>
            <a:r>
              <a:rPr lang="en-US" sz="2000" dirty="0">
                <a:latin typeface="Times New Roman" panose="02020603050405020304" pitchFamily="18" charset="0"/>
                <a:cs typeface="Times New Roman" panose="02020603050405020304" pitchFamily="18" charset="0"/>
              </a:rPr>
              <a:t> acids and the </a:t>
            </a:r>
            <a:r>
              <a:rPr lang="en-US" sz="2000" dirty="0" err="1">
                <a:latin typeface="Times New Roman" panose="02020603050405020304" pitchFamily="18" charset="0"/>
                <a:cs typeface="Times New Roman" panose="02020603050405020304" pitchFamily="18" charset="0"/>
              </a:rPr>
              <a:t>transketolase</a:t>
            </a:r>
            <a:r>
              <a:rPr lang="en-US" sz="2000" dirty="0">
                <a:latin typeface="Times New Roman" panose="02020603050405020304" pitchFamily="18" charset="0"/>
                <a:cs typeface="Times New Roman" panose="02020603050405020304" pitchFamily="18" charset="0"/>
              </a:rPr>
              <a:t> reaction, can be explained through the following steps</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Formation </a:t>
            </a:r>
            <a:r>
              <a:rPr lang="en-US" sz="2000" b="1" dirty="0">
                <a:solidFill>
                  <a:srgbClr val="FF0000"/>
                </a:solidFill>
                <a:latin typeface="Times New Roman" panose="02020603050405020304" pitchFamily="18" charset="0"/>
                <a:cs typeface="Times New Roman" panose="02020603050405020304" pitchFamily="18" charset="0"/>
              </a:rPr>
              <a:t>of the </a:t>
            </a:r>
            <a:r>
              <a:rPr lang="en-US" sz="2000" b="1" dirty="0" err="1">
                <a:solidFill>
                  <a:srgbClr val="FF0000"/>
                </a:solidFill>
                <a:latin typeface="Times New Roman" panose="02020603050405020304" pitchFamily="18" charset="0"/>
                <a:cs typeface="Times New Roman" panose="02020603050405020304" pitchFamily="18" charset="0"/>
              </a:rPr>
              <a:t>Ylide</a:t>
            </a:r>
            <a:endParaRPr lang="en-US" sz="2000" b="1" dirty="0">
              <a:solidFill>
                <a:srgbClr val="FF0000"/>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TPP is deprotonated at the C2 position of its </a:t>
            </a:r>
            <a:r>
              <a:rPr lang="en-US" sz="2000" dirty="0" err="1">
                <a:latin typeface="Times New Roman" panose="02020603050405020304" pitchFamily="18" charset="0"/>
                <a:cs typeface="Times New Roman" panose="02020603050405020304" pitchFamily="18" charset="0"/>
              </a:rPr>
              <a:t>thiazolium</a:t>
            </a:r>
            <a:r>
              <a:rPr lang="en-US" sz="2000" dirty="0">
                <a:latin typeface="Times New Roman" panose="02020603050405020304" pitchFamily="18" charset="0"/>
                <a:cs typeface="Times New Roman" panose="02020603050405020304" pitchFamily="18" charset="0"/>
              </a:rPr>
              <a:t> ring, forming an </a:t>
            </a:r>
            <a:r>
              <a:rPr lang="en-US" sz="2000" dirty="0" err="1">
                <a:latin typeface="Times New Roman" panose="02020603050405020304" pitchFamily="18" charset="0"/>
                <a:cs typeface="Times New Roman" panose="02020603050405020304" pitchFamily="18" charset="0"/>
              </a:rPr>
              <a:t>ylide</a:t>
            </a:r>
            <a:r>
              <a:rPr lang="en-US" sz="2000" dirty="0">
                <a:latin typeface="Times New Roman" panose="02020603050405020304" pitchFamily="18" charset="0"/>
                <a:cs typeface="Times New Roman" panose="02020603050405020304" pitchFamily="18" charset="0"/>
              </a:rPr>
              <a:t>. This step is crucial because the </a:t>
            </a:r>
            <a:r>
              <a:rPr lang="en-US" sz="2000" dirty="0" err="1">
                <a:latin typeface="Times New Roman" panose="02020603050405020304" pitchFamily="18" charset="0"/>
                <a:cs typeface="Times New Roman" panose="02020603050405020304" pitchFamily="18" charset="0"/>
              </a:rPr>
              <a:t>ylide</a:t>
            </a:r>
            <a:r>
              <a:rPr lang="en-US" sz="2000" dirty="0">
                <a:latin typeface="Times New Roman" panose="02020603050405020304" pitchFamily="18" charset="0"/>
                <a:cs typeface="Times New Roman" panose="02020603050405020304" pitchFamily="18" charset="0"/>
              </a:rPr>
              <a:t> form of TPP is highly </a:t>
            </a:r>
            <a:r>
              <a:rPr lang="en-US" sz="2000" dirty="0" smtClean="0">
                <a:latin typeface="Times New Roman" panose="02020603050405020304" pitchFamily="18" charset="0"/>
                <a:cs typeface="Times New Roman" panose="02020603050405020304" pitchFamily="18" charset="0"/>
              </a:rPr>
              <a:t>reactive1</a:t>
            </a: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Nucleophilic Attack</a:t>
            </a:r>
          </a:p>
          <a:p>
            <a:r>
              <a:rPr lang="en-US" sz="2000" dirty="0">
                <a:latin typeface="Times New Roman" panose="02020603050405020304" pitchFamily="18" charset="0"/>
                <a:cs typeface="Times New Roman" panose="02020603050405020304" pitchFamily="18" charset="0"/>
              </a:rPr>
              <a:t>The carbanion of the TPP </a:t>
            </a:r>
            <a:r>
              <a:rPr lang="en-US" sz="2000" dirty="0" err="1">
                <a:latin typeface="Times New Roman" panose="02020603050405020304" pitchFamily="18" charset="0"/>
                <a:cs typeface="Times New Roman" panose="02020603050405020304" pitchFamily="18" charset="0"/>
              </a:rPr>
              <a:t>ylide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nucleophilically</a:t>
            </a:r>
            <a:r>
              <a:rPr lang="en-US" sz="2000" dirty="0">
                <a:latin typeface="Times New Roman" panose="02020603050405020304" pitchFamily="18" charset="0"/>
                <a:cs typeface="Times New Roman" panose="02020603050405020304" pitchFamily="18" charset="0"/>
              </a:rPr>
              <a:t> attacks the carbonyl group of the substrate (e.g., pyruvate, alpha-</a:t>
            </a:r>
            <a:r>
              <a:rPr lang="en-US" sz="2000" dirty="0" err="1">
                <a:latin typeface="Times New Roman" panose="02020603050405020304" pitchFamily="18" charset="0"/>
                <a:cs typeface="Times New Roman" panose="02020603050405020304" pitchFamily="18" charset="0"/>
              </a:rPr>
              <a:t>ketoglutarate</a:t>
            </a:r>
            <a:r>
              <a:rPr lang="en-US" sz="2000" dirty="0">
                <a:latin typeface="Times New Roman" panose="02020603050405020304" pitchFamily="18" charset="0"/>
                <a:cs typeface="Times New Roman" panose="02020603050405020304" pitchFamily="18" charset="0"/>
              </a:rPr>
              <a:t>, or branched-chain </a:t>
            </a:r>
            <a:r>
              <a:rPr lang="en-US" sz="2000" dirty="0" err="1">
                <a:latin typeface="Times New Roman" panose="02020603050405020304" pitchFamily="18" charset="0"/>
                <a:cs typeface="Times New Roman" panose="02020603050405020304" pitchFamily="18" charset="0"/>
              </a:rPr>
              <a:t>keto</a:t>
            </a:r>
            <a:r>
              <a:rPr lang="en-US" sz="2000" dirty="0">
                <a:latin typeface="Times New Roman" panose="02020603050405020304" pitchFamily="18" charset="0"/>
                <a:cs typeface="Times New Roman" panose="02020603050405020304" pitchFamily="18" charset="0"/>
              </a:rPr>
              <a:t> acids). This forms a single bond between the TPP and the </a:t>
            </a:r>
            <a:r>
              <a:rPr lang="en-US" sz="2000" dirty="0" smtClean="0">
                <a:latin typeface="Times New Roman" panose="02020603050405020304" pitchFamily="18" charset="0"/>
                <a:cs typeface="Times New Roman" panose="02020603050405020304" pitchFamily="18" charset="0"/>
              </a:rPr>
              <a:t>substrate</a:t>
            </a: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Bond Cleavage</a:t>
            </a:r>
          </a:p>
          <a:p>
            <a:r>
              <a:rPr lang="en-US" sz="2000" dirty="0">
                <a:latin typeface="Times New Roman" panose="02020603050405020304" pitchFamily="18" charset="0"/>
                <a:cs typeface="Times New Roman" panose="02020603050405020304" pitchFamily="18" charset="0"/>
              </a:rPr>
              <a:t>The target bond on the substrate (usually a carbon-carbon bond connecting a carbonyl group to an adjacent reactive group like a carboxylic acid) is broken. The electrons from this bond are pushed towards the TPP, creating a double bond between the substrate carbon and the TPP carbon. This step also reduces the positive charge on the nitrogen atom in the </a:t>
            </a:r>
            <a:r>
              <a:rPr lang="en-US" sz="2000" dirty="0" err="1">
                <a:latin typeface="Times New Roman" panose="02020603050405020304" pitchFamily="18" charset="0"/>
                <a:cs typeface="Times New Roman" panose="02020603050405020304" pitchFamily="18" charset="0"/>
              </a:rPr>
              <a:t>thiazolium</a:t>
            </a:r>
            <a:r>
              <a:rPr lang="en-US" sz="2000" dirty="0">
                <a:latin typeface="Times New Roman" panose="02020603050405020304" pitchFamily="18" charset="0"/>
                <a:cs typeface="Times New Roman" panose="02020603050405020304" pitchFamily="18" charset="0"/>
              </a:rPr>
              <a:t> ring to a neutral </a:t>
            </a:r>
            <a:r>
              <a:rPr lang="en-US" sz="2000" dirty="0" smtClean="0">
                <a:latin typeface="Times New Roman" panose="02020603050405020304" pitchFamily="18" charset="0"/>
                <a:cs typeface="Times New Roman" panose="02020603050405020304" pitchFamily="18" charset="0"/>
              </a:rPr>
              <a:t>form</a:t>
            </a: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0" y="-12965"/>
            <a:ext cx="12192000" cy="431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734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 y="136524"/>
            <a:ext cx="11912600" cy="6721476"/>
          </a:xfrm>
        </p:spPr>
        <p:txBody>
          <a:bodyPr>
            <a:noAutofit/>
          </a:bodyPr>
          <a:lstStyle/>
          <a:p>
            <a:pPr marL="0" indent="0" algn="just">
              <a:buNone/>
            </a:pPr>
            <a:r>
              <a:rPr lang="en-US" sz="2200" b="1" dirty="0">
                <a:solidFill>
                  <a:srgbClr val="FF0000"/>
                </a:solidFill>
                <a:latin typeface="Times New Roman" panose="02020603050405020304" pitchFamily="18" charset="0"/>
                <a:cs typeface="Times New Roman" panose="02020603050405020304" pitchFamily="18" charset="0"/>
              </a:rPr>
              <a:t>Electron Rearrangement</a:t>
            </a:r>
          </a:p>
          <a:p>
            <a:pPr algn="just"/>
            <a:r>
              <a:rPr lang="en-US" sz="2200" dirty="0" smtClean="0">
                <a:latin typeface="Times New Roman" panose="02020603050405020304" pitchFamily="18" charset="0"/>
                <a:cs typeface="Times New Roman" panose="02020603050405020304" pitchFamily="18" charset="0"/>
              </a:rPr>
              <a:t>It is </a:t>
            </a:r>
            <a:r>
              <a:rPr lang="en-US" sz="2200" dirty="0">
                <a:latin typeface="Times New Roman" panose="02020603050405020304" pitchFamily="18" charset="0"/>
                <a:cs typeface="Times New Roman" panose="02020603050405020304" pitchFamily="18" charset="0"/>
              </a:rPr>
              <a:t>essentially the reverse of the bond cleavage step, the electrons push back in the opposite direction. This forms a new bond between the substrate carbon and another atom. For example</a:t>
            </a:r>
            <a:r>
              <a:rPr lang="en-US" sz="2200" dirty="0" smtClean="0">
                <a:latin typeface="Times New Roman" panose="02020603050405020304" pitchFamily="18" charset="0"/>
                <a:cs typeface="Times New Roman" panose="02020603050405020304" pitchFamily="18" charset="0"/>
              </a:rPr>
              <a:t>: In </a:t>
            </a:r>
            <a:r>
              <a:rPr lang="en-US" sz="2200" dirty="0">
                <a:latin typeface="Times New Roman" panose="02020603050405020304" pitchFamily="18" charset="0"/>
                <a:cs typeface="Times New Roman" panose="02020603050405020304" pitchFamily="18" charset="0"/>
              </a:rPr>
              <a:t>decarboxylases, this creates a new carbon-hydrogen bond, releasing CO2.</a:t>
            </a:r>
          </a:p>
          <a:p>
            <a:pPr algn="just"/>
            <a:r>
              <a:rPr lang="en-US" sz="2200" dirty="0">
                <a:latin typeface="Times New Roman" panose="02020603050405020304" pitchFamily="18" charset="0"/>
                <a:cs typeface="Times New Roman" panose="02020603050405020304" pitchFamily="18" charset="0"/>
              </a:rPr>
              <a:t>In </a:t>
            </a:r>
            <a:r>
              <a:rPr lang="en-US" sz="2200" dirty="0" err="1">
                <a:latin typeface="Times New Roman" panose="02020603050405020304" pitchFamily="18" charset="0"/>
                <a:cs typeface="Times New Roman" panose="02020603050405020304" pitchFamily="18" charset="0"/>
              </a:rPr>
              <a:t>transketolase</a:t>
            </a:r>
            <a:r>
              <a:rPr lang="en-US" sz="2200" dirty="0">
                <a:latin typeface="Times New Roman" panose="02020603050405020304" pitchFamily="18" charset="0"/>
                <a:cs typeface="Times New Roman" panose="02020603050405020304" pitchFamily="18" charset="0"/>
              </a:rPr>
              <a:t>, this attacks a new substrate molecule to form a new carbon-carbon bond1</a:t>
            </a:r>
          </a:p>
          <a:p>
            <a:pPr marL="0" indent="0" algn="just">
              <a:buNone/>
            </a:pPr>
            <a:r>
              <a:rPr lang="en-US" sz="2200" b="1" dirty="0">
                <a:solidFill>
                  <a:srgbClr val="FF0000"/>
                </a:solidFill>
                <a:latin typeface="Times New Roman" panose="02020603050405020304" pitchFamily="18" charset="0"/>
                <a:cs typeface="Times New Roman" panose="02020603050405020304" pitchFamily="18" charset="0"/>
              </a:rPr>
              <a:t>Regeneration of TPP</a:t>
            </a:r>
          </a:p>
          <a:p>
            <a:pPr algn="just"/>
            <a:r>
              <a:rPr lang="en-US" sz="2200" dirty="0">
                <a:latin typeface="Times New Roman" panose="02020603050405020304" pitchFamily="18" charset="0"/>
                <a:cs typeface="Times New Roman" panose="02020603050405020304" pitchFamily="18" charset="0"/>
              </a:rPr>
              <a:t>The TPP-substrate bond is broken, reforming the TPP </a:t>
            </a:r>
            <a:r>
              <a:rPr lang="en-US" sz="2200" dirty="0" err="1">
                <a:latin typeface="Times New Roman" panose="02020603050405020304" pitchFamily="18" charset="0"/>
                <a:cs typeface="Times New Roman" panose="02020603050405020304" pitchFamily="18" charset="0"/>
              </a:rPr>
              <a:t>ylide</a:t>
            </a:r>
            <a:r>
              <a:rPr lang="en-US" sz="2200" dirty="0">
                <a:latin typeface="Times New Roman" panose="02020603050405020304" pitchFamily="18" charset="0"/>
                <a:cs typeface="Times New Roman" panose="02020603050405020304" pitchFamily="18" charset="0"/>
              </a:rPr>
              <a:t> and releasing the modified substrate. This step regenerates the active form of TPP, allowing it to participate in subsequent </a:t>
            </a:r>
            <a:r>
              <a:rPr lang="en-US" sz="2200" dirty="0" smtClean="0">
                <a:latin typeface="Times New Roman" panose="02020603050405020304" pitchFamily="18" charset="0"/>
                <a:cs typeface="Times New Roman" panose="02020603050405020304" pitchFamily="18" charset="0"/>
              </a:rPr>
              <a:t>reactions</a:t>
            </a:r>
          </a:p>
          <a:p>
            <a:pPr marL="0" indent="0" algn="just">
              <a:buNone/>
            </a:pPr>
            <a:r>
              <a:rPr lang="en-US" sz="2200" b="1" dirty="0" smtClean="0">
                <a:solidFill>
                  <a:srgbClr val="FF0000"/>
                </a:solidFill>
                <a:latin typeface="Times New Roman" panose="02020603050405020304" pitchFamily="18" charset="0"/>
                <a:cs typeface="Times New Roman" panose="02020603050405020304" pitchFamily="18" charset="0"/>
              </a:rPr>
              <a:t>Stabilization of the Carbanion</a:t>
            </a:r>
          </a:p>
          <a:p>
            <a:pPr algn="just"/>
            <a:r>
              <a:rPr lang="en-US" sz="2200" dirty="0" smtClean="0">
                <a:latin typeface="Times New Roman" panose="02020603050405020304" pitchFamily="18" charset="0"/>
                <a:cs typeface="Times New Roman" panose="02020603050405020304" pitchFamily="18" charset="0"/>
              </a:rPr>
              <a:t>The </a:t>
            </a:r>
            <a:r>
              <a:rPr lang="en-US" sz="2200" dirty="0" err="1">
                <a:latin typeface="Times New Roman" panose="02020603050405020304" pitchFamily="18" charset="0"/>
                <a:cs typeface="Times New Roman" panose="02020603050405020304" pitchFamily="18" charset="0"/>
              </a:rPr>
              <a:t>thiazolium</a:t>
            </a:r>
            <a:r>
              <a:rPr lang="en-US" sz="2200" dirty="0">
                <a:latin typeface="Times New Roman" panose="02020603050405020304" pitchFamily="18" charset="0"/>
                <a:cs typeface="Times New Roman" panose="02020603050405020304" pitchFamily="18" charset="0"/>
              </a:rPr>
              <a:t> ring of TPP, with its adjacent nitrogen and sulfur atoms, acts as an electron sink. This stabilizes the carbanion intermediate that forms during the decarboxylation reaction, making the reaction more favorable. The positive charge on the tetravalent nitrogen adjacent to the carbanion further stabilizes the negative charge, facilitating the </a:t>
            </a:r>
            <a:r>
              <a:rPr lang="en-US" sz="2200" dirty="0" smtClean="0">
                <a:latin typeface="Times New Roman" panose="02020603050405020304" pitchFamily="18" charset="0"/>
                <a:cs typeface="Times New Roman" panose="02020603050405020304" pitchFamily="18" charset="0"/>
              </a:rPr>
              <a:t>reaction</a:t>
            </a:r>
          </a:p>
          <a:p>
            <a:pPr marL="0" indent="0" algn="just">
              <a:buNone/>
            </a:pPr>
            <a:endParaRPr lang="en-US" sz="22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  Thiamine metabolism is tightly regulated, particularly through riboswitches that control the expression of genes involved in thiamine biosynthesis and salvage pathways. Thiamine is transported into cells by specific transporters, including those from the SLC19 family (SLC19A2 and SLC19A3</a:t>
            </a:r>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346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59200" y="0"/>
            <a:ext cx="4381500" cy="1325563"/>
          </a:xfrm>
        </p:spPr>
        <p:txBody>
          <a:bodyPr/>
          <a:lstStyle/>
          <a:p>
            <a:r>
              <a:rPr lang="en-US" dirty="0" smtClean="0">
                <a:latin typeface="Arial Black" panose="020B0A04020102020204" pitchFamily="34" charset="0"/>
              </a:rPr>
              <a:t>RIBOFLAVIN</a:t>
            </a:r>
            <a:endParaRPr lang="en-US" dirty="0">
              <a:latin typeface="Arial Black" panose="020B0A04020102020204" pitchFamily="34" charset="0"/>
            </a:endParaRPr>
          </a:p>
        </p:txBody>
      </p:sp>
      <p:sp>
        <p:nvSpPr>
          <p:cNvPr id="3" name="Content Placeholder 2"/>
          <p:cNvSpPr>
            <a:spLocks noGrp="1"/>
          </p:cNvSpPr>
          <p:nvPr>
            <p:ph idx="1"/>
          </p:nvPr>
        </p:nvSpPr>
        <p:spPr>
          <a:xfrm>
            <a:off x="228600" y="1104900"/>
            <a:ext cx="8327686" cy="5753100"/>
          </a:xfrm>
        </p:spPr>
        <p:txBody>
          <a:bodyPr>
            <a:normAutofit/>
          </a:bodyPr>
          <a:lstStyle/>
          <a:p>
            <a:pPr algn="just"/>
            <a:r>
              <a:rPr lang="en-US" sz="2400" dirty="0">
                <a:latin typeface="Times New Roman" panose="02020603050405020304" pitchFamily="18" charset="0"/>
                <a:cs typeface="Times New Roman" panose="02020603050405020304" pitchFamily="18" charset="0"/>
              </a:rPr>
              <a:t>Riboflavin, also known as Vitamin B2, plays a crucial role in energy production and various metabolic pathways, primarily through its active forms, flavin mononucleotide (FMN) and flavin adenine dinucleotide (FAD</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Riboflavin </a:t>
            </a:r>
            <a:r>
              <a:rPr lang="en-US" sz="2400" dirty="0">
                <a:latin typeface="Times New Roman" panose="02020603050405020304" pitchFamily="18" charset="0"/>
                <a:cs typeface="Times New Roman" panose="02020603050405020304" pitchFamily="18" charset="0"/>
              </a:rPr>
              <a:t>is absorbed from the gastrointestinal tract mainly through the riboflavin transporter 3 (RFVT3). It is then transported to the bloodstream by riboflavin transporters 1 and 2 (RFVT1 and RFVT2) and distributed to various </a:t>
            </a:r>
            <a:r>
              <a:rPr lang="en-US" sz="2400" dirty="0" smtClean="0">
                <a:latin typeface="Times New Roman" panose="02020603050405020304" pitchFamily="18" charset="0"/>
                <a:cs typeface="Times New Roman" panose="02020603050405020304" pitchFamily="18" charset="0"/>
              </a:rPr>
              <a:t>tissues</a:t>
            </a:r>
          </a:p>
          <a:p>
            <a:pPr algn="just"/>
            <a:r>
              <a:rPr lang="en-US" sz="2400" dirty="0">
                <a:latin typeface="Times New Roman" panose="02020603050405020304" pitchFamily="18" charset="0"/>
                <a:cs typeface="Times New Roman" panose="02020603050405020304" pitchFamily="18" charset="0"/>
              </a:rPr>
              <a:t>Once absorbed, riboflavin is converted into its active </a:t>
            </a:r>
            <a:r>
              <a:rPr lang="en-US" sz="2400" dirty="0" smtClean="0">
                <a:latin typeface="Times New Roman" panose="02020603050405020304" pitchFamily="18" charset="0"/>
                <a:cs typeface="Times New Roman" panose="02020603050405020304" pitchFamily="18" charset="0"/>
              </a:rPr>
              <a:t>forms</a:t>
            </a:r>
          </a:p>
          <a:p>
            <a:pPr algn="just">
              <a:buFont typeface="Wingdings" panose="05000000000000000000" pitchFamily="2" charset="2"/>
              <a:buChar char="ü"/>
            </a:pPr>
            <a:r>
              <a:rPr lang="en-US" sz="2400" b="1" dirty="0" smtClean="0">
                <a:solidFill>
                  <a:srgbClr val="FF0000"/>
                </a:solidFill>
                <a:latin typeface="Times New Roman" panose="02020603050405020304" pitchFamily="18" charset="0"/>
                <a:cs typeface="Times New Roman" panose="02020603050405020304" pitchFamily="18" charset="0"/>
              </a:rPr>
              <a:t>FMN</a:t>
            </a:r>
            <a:r>
              <a:rPr lang="en-US" sz="2400" dirty="0">
                <a:latin typeface="Times New Roman" panose="02020603050405020304" pitchFamily="18" charset="0"/>
                <a:cs typeface="Times New Roman" panose="02020603050405020304" pitchFamily="18" charset="0"/>
              </a:rPr>
              <a:t>: Formed by the action of riboflavin kinase (RFK), which phosphorylates riboflavin.</a:t>
            </a:r>
          </a:p>
          <a:p>
            <a:pPr algn="just">
              <a:buFont typeface="Wingdings" panose="05000000000000000000" pitchFamily="2" charset="2"/>
              <a:buChar char="ü"/>
            </a:pPr>
            <a:r>
              <a:rPr lang="en-US" sz="2400" b="1" dirty="0">
                <a:solidFill>
                  <a:srgbClr val="FF0000"/>
                </a:solidFill>
                <a:latin typeface="Times New Roman" panose="02020603050405020304" pitchFamily="18" charset="0"/>
                <a:cs typeface="Times New Roman" panose="02020603050405020304" pitchFamily="18" charset="0"/>
              </a:rPr>
              <a:t>FAD</a:t>
            </a:r>
            <a:r>
              <a:rPr lang="en-US" sz="2400" dirty="0">
                <a:latin typeface="Times New Roman" panose="02020603050405020304" pitchFamily="18" charset="0"/>
                <a:cs typeface="Times New Roman" panose="02020603050405020304" pitchFamily="18" charset="0"/>
              </a:rPr>
              <a:t>: Formed by FAD synthase (FADS), which phosphorylates </a:t>
            </a:r>
            <a:r>
              <a:rPr lang="en-US" sz="2400" dirty="0" smtClean="0">
                <a:latin typeface="Times New Roman" panose="02020603050405020304" pitchFamily="18" charset="0"/>
                <a:cs typeface="Times New Roman" panose="02020603050405020304" pitchFamily="18" charset="0"/>
              </a:rPr>
              <a:t>FMN</a:t>
            </a:r>
            <a:endParaRPr lang="en-US" sz="2400" dirty="0">
              <a:latin typeface="Times New Roman" panose="02020603050405020304" pitchFamily="18" charset="0"/>
              <a:cs typeface="Times New Roman" panose="02020603050405020304" pitchFamily="18" charset="0"/>
            </a:endParaRPr>
          </a:p>
        </p:txBody>
      </p:sp>
      <p:pic>
        <p:nvPicPr>
          <p:cNvPr id="4098" name="Picture 2" descr="Riboflavin: Fermentation, Harvesting and Uses"/>
          <p:cNvPicPr>
            <a:picLocks noChangeAspect="1" noChangeArrowheads="1"/>
          </p:cNvPicPr>
          <p:nvPr/>
        </p:nvPicPr>
        <p:blipFill rotWithShape="1">
          <a:blip r:embed="rId2">
            <a:extLst>
              <a:ext uri="{28A0092B-C50C-407E-A947-70E740481C1C}">
                <a14:useLocalDpi xmlns:a14="http://schemas.microsoft.com/office/drawing/2010/main" val="0"/>
              </a:ext>
            </a:extLst>
          </a:blip>
          <a:srcRect l="10444" t="6038" r="9756" b="11194"/>
          <a:stretch/>
        </p:blipFill>
        <p:spPr bwMode="auto">
          <a:xfrm>
            <a:off x="8657887" y="1549400"/>
            <a:ext cx="3534113" cy="3644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426200"/>
            <a:ext cx="12192000" cy="431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477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TotalTime>
  <Words>4012</Words>
  <Application>Microsoft Office PowerPoint</Application>
  <PresentationFormat>Widescreen</PresentationFormat>
  <Paragraphs>184</Paragraphs>
  <Slides>32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Black</vt:lpstr>
      <vt:lpstr>Arial Rounded MT Bold</vt:lpstr>
      <vt:lpstr>Calibri</vt:lpstr>
      <vt:lpstr>Calibri Light</vt:lpstr>
      <vt:lpstr>Times New Roman</vt:lpstr>
      <vt:lpstr>Wingdings</vt:lpstr>
      <vt:lpstr>Office Theme</vt:lpstr>
      <vt:lpstr>Coenzymes and Metabolism: Role of Water-Soluble Vitamins in Energy Production and Metabolic Pathways </vt:lpstr>
      <vt:lpstr>INTRODUCTION</vt:lpstr>
      <vt:lpstr>PowerPoint Presentation</vt:lpstr>
      <vt:lpstr>THIAMINE</vt:lpstr>
      <vt:lpstr>PowerPoint Presentation</vt:lpstr>
      <vt:lpstr>PowerPoint Presentation</vt:lpstr>
      <vt:lpstr>MODE OF ACTION</vt:lpstr>
      <vt:lpstr>PowerPoint Presentation</vt:lpstr>
      <vt:lpstr>RIBOFLAVIN</vt:lpstr>
      <vt:lpstr>Role in Energy Metabolism</vt:lpstr>
      <vt:lpstr>PowerPoint Presentation</vt:lpstr>
      <vt:lpstr>PowerPoint Presentation</vt:lpstr>
      <vt:lpstr>NIACIN</vt:lpstr>
      <vt:lpstr>Metabolic Pathways</vt:lpstr>
      <vt:lpstr>PowerPoint Presentation</vt:lpstr>
      <vt:lpstr>PowerPoint Presentation</vt:lpstr>
      <vt:lpstr>PANTOTHENIC ACID</vt:lpstr>
      <vt:lpstr>PowerPoint Presentation</vt:lpstr>
      <vt:lpstr>PowerPoint Presentation</vt:lpstr>
      <vt:lpstr>PYRIDOXINE</vt:lpstr>
      <vt:lpstr>PowerPoint Presentation</vt:lpstr>
      <vt:lpstr>BIOTIN</vt:lpstr>
      <vt:lpstr>PowerPoint Presentation</vt:lpstr>
      <vt:lpstr>PowerPoint Presentation</vt:lpstr>
      <vt:lpstr>FOLATE</vt:lpstr>
      <vt:lpstr>PowerPoint Presentation</vt:lpstr>
      <vt:lpstr>COBALAMIN</vt:lpstr>
      <vt:lpstr>PowerPoint Presentation</vt:lpstr>
      <vt:lpstr>ASCORBIC ACID</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PMYLS</dc:creator>
  <cp:lastModifiedBy>Asif</cp:lastModifiedBy>
  <cp:revision>23</cp:revision>
  <dcterms:created xsi:type="dcterms:W3CDTF">2024-10-20T07:52:52Z</dcterms:created>
  <dcterms:modified xsi:type="dcterms:W3CDTF">2024-11-02T08:37:31Z</dcterms:modified>
</cp:coreProperties>
</file>