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6" r:id="rId1"/>
  </p:sldMasterIdLst>
  <p:notesMasterIdLst>
    <p:notesMasterId r:id="rId32"/>
  </p:notesMasterIdLst>
  <p:sldIdLst>
    <p:sldId id="256" r:id="rId2"/>
    <p:sldId id="287" r:id="rId3"/>
    <p:sldId id="260" r:id="rId4"/>
    <p:sldId id="257" r:id="rId5"/>
    <p:sldId id="258" r:id="rId6"/>
    <p:sldId id="261" r:id="rId7"/>
    <p:sldId id="262" r:id="rId8"/>
    <p:sldId id="264" r:id="rId9"/>
    <p:sldId id="263" r:id="rId10"/>
    <p:sldId id="282" r:id="rId11"/>
    <p:sldId id="266" r:id="rId12"/>
    <p:sldId id="267" r:id="rId13"/>
    <p:sldId id="268" r:id="rId14"/>
    <p:sldId id="269" r:id="rId15"/>
    <p:sldId id="270" r:id="rId16"/>
    <p:sldId id="283" r:id="rId17"/>
    <p:sldId id="272" r:id="rId18"/>
    <p:sldId id="273" r:id="rId19"/>
    <p:sldId id="274" r:id="rId20"/>
    <p:sldId id="275" r:id="rId21"/>
    <p:sldId id="276" r:id="rId22"/>
    <p:sldId id="277" r:id="rId23"/>
    <p:sldId id="284" r:id="rId24"/>
    <p:sldId id="278" r:id="rId25"/>
    <p:sldId id="279" r:id="rId26"/>
    <p:sldId id="280" r:id="rId27"/>
    <p:sldId id="281" r:id="rId28"/>
    <p:sldId id="286" r:id="rId29"/>
    <p:sldId id="288"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6F2"/>
    <a:srgbClr val="E0CDEF"/>
    <a:srgbClr val="DDDDDD"/>
    <a:srgbClr val="FF99FF"/>
    <a:srgbClr val="D4ECBA"/>
    <a:srgbClr val="DAC2EC"/>
    <a:srgbClr val="C0F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69CC6-E80D-461A-A336-C73EF95405EB}"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22BA4-4D2F-43C9-AC9F-9AD225B7E60B}" type="slidenum">
              <a:rPr lang="en-US" smtClean="0"/>
              <a:t>‹#›</a:t>
            </a:fld>
            <a:endParaRPr lang="en-US"/>
          </a:p>
        </p:txBody>
      </p:sp>
    </p:spTree>
    <p:extLst>
      <p:ext uri="{BB962C8B-B14F-4D97-AF65-F5344CB8AC3E}">
        <p14:creationId xmlns:p14="http://schemas.microsoft.com/office/powerpoint/2010/main" val="412534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4017521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EEB3D5C-2D55-4ED0-90A5-B4C8B889427B}"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FDA716-3BF6-498E-B23C-234678638FA3}"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0C87D1-B6A2-4019-9EB5-2FFC8F5CBD9B}"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112836"/>
          </a:solidFill>
          <a:ln/>
        </p:spPr>
      </p:sp>
      <p:pic>
        <p:nvPicPr>
          <p:cNvPr id="4" name="Image 1" descr="preencoded.png">
            <a:hlinkClick r:id="rId3"/>
          </p:cNvPr>
          <p:cNvPicPr>
            <a:picLocks noChangeAspect="1"/>
          </p:cNvPicPr>
          <p:nvPr/>
        </p:nvPicPr>
        <p:blipFill>
          <a:blip r:embed="rId4"/>
          <a:stretch>
            <a:fillRect/>
          </a:stretch>
        </p:blipFill>
        <p:spPr>
          <a:xfrm>
            <a:off x="10699346" y="6457950"/>
            <a:ext cx="1435504" cy="342900"/>
          </a:xfrm>
          <a:prstGeom prst="rect">
            <a:avLst/>
          </a:prstGeom>
        </p:spPr>
      </p:pic>
    </p:spTree>
    <p:extLst>
      <p:ext uri="{BB962C8B-B14F-4D97-AF65-F5344CB8AC3E}">
        <p14:creationId xmlns:p14="http://schemas.microsoft.com/office/powerpoint/2010/main" val="207333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8A8F31-9270-4F78-B950-B59A826BF5F9}"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913CE1FE-2926-44F8-A9C0-09018F87E605}"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1F8E319-05B2-4A5B-905D-F9362EEC1428}" type="datetime1">
              <a:rPr lang="en-US" smtClean="0"/>
              <a:t>11/2/2024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CD166D7D-192B-400A-A52C-001D8BEFFFBD}"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07F318-AF3E-4A66-AB50-3AC212EDDB73}" type="datetime1">
              <a:rPr lang="en-US" smtClean="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B29EA-C6BB-422C-9089-8F1882C33420}" type="datetime1">
              <a:rPr lang="en-US" smtClean="0"/>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4399A0-BAFC-429B-8A15-2293DAE1B945}" type="datetime1">
              <a:rPr lang="en-US" smtClean="0"/>
              <a:t>11/2/2024</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A37B7E8D-BBDD-4264-9CA1-43F66889146E}" type="datetime1">
              <a:rPr lang="en-US" smtClean="0"/>
              <a:t>11/2/2024</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7A3A50F-ACC9-43EA-AEC4-39456B40B876}" type="datetime1">
              <a:rPr lang="en-US" smtClean="0"/>
              <a:t>11/2/2024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y.clevelandclinic.org/health/diseases/3909-alcoholis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1210614"/>
            <a:ext cx="8892862" cy="1545466"/>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b="1" dirty="0" smtClean="0"/>
              <a:t>      Water-Soluble </a:t>
            </a:r>
            <a:r>
              <a:rPr lang="en-US" b="1" dirty="0"/>
              <a:t>Vitamin Deficiency</a:t>
            </a:r>
            <a:r>
              <a:rPr lang="en-US" dirty="0"/>
              <a:t/>
            </a:r>
            <a:br>
              <a:rPr lang="en-US" dirty="0"/>
            </a:br>
            <a:endParaRPr lang="en-US" dirty="0"/>
          </a:p>
        </p:txBody>
      </p:sp>
      <p:sp>
        <p:nvSpPr>
          <p:cNvPr id="3" name="Subtitle 2"/>
          <p:cNvSpPr>
            <a:spLocks noGrp="1"/>
          </p:cNvSpPr>
          <p:nvPr>
            <p:ph type="subTitle" idx="1"/>
          </p:nvPr>
        </p:nvSpPr>
        <p:spPr>
          <a:xfrm>
            <a:off x="5039149" y="2756080"/>
            <a:ext cx="6801612" cy="1239894"/>
          </a:xfrm>
        </p:spPr>
        <p:txBody>
          <a:bodyPr/>
          <a:lstStyle/>
          <a:p>
            <a:r>
              <a:rPr lang="en-US" b="1" dirty="0" smtClean="0">
                <a:solidFill>
                  <a:srgbClr val="FFC000"/>
                </a:solidFill>
              </a:rPr>
              <a:t>PROF. DR ASIF AHMAD</a:t>
            </a:r>
          </a:p>
          <a:p>
            <a:r>
              <a:rPr lang="en-US" b="1" dirty="0" smtClean="0">
                <a:solidFill>
                  <a:srgbClr val="FFC000"/>
                </a:solidFill>
              </a:rPr>
              <a:t>IFNS, PMAS UAAR</a:t>
            </a:r>
            <a:endParaRPr lang="en-US" b="1" dirty="0">
              <a:solidFill>
                <a:srgbClr val="FFC000"/>
              </a:solidFill>
            </a:endParaRPr>
          </a:p>
        </p:txBody>
      </p:sp>
      <p:pic>
        <p:nvPicPr>
          <p:cNvPr id="4" name="Image 0" descr="preencoded.png"/>
          <p:cNvPicPr>
            <a:picLocks noChangeAspect="1"/>
          </p:cNvPicPr>
          <p:nvPr/>
        </p:nvPicPr>
        <p:blipFill>
          <a:blip r:embed="rId2"/>
          <a:stretch>
            <a:fillRect/>
          </a:stretch>
        </p:blipFill>
        <p:spPr>
          <a:xfrm>
            <a:off x="0" y="0"/>
            <a:ext cx="4564487" cy="6846732"/>
          </a:xfrm>
          <a:prstGeom prst="rect">
            <a:avLst/>
          </a:prstGeom>
        </p:spPr>
      </p:pic>
    </p:spTree>
    <p:extLst>
      <p:ext uri="{BB962C8B-B14F-4D97-AF65-F5344CB8AC3E}">
        <p14:creationId xmlns:p14="http://schemas.microsoft.com/office/powerpoint/2010/main" val="841862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73451" y="97426"/>
            <a:ext cx="7729728" cy="1188720"/>
          </a:xfrm>
        </p:spPr>
        <p:txBody>
          <a:bodyPr/>
          <a:lstStyle/>
          <a:p>
            <a:r>
              <a:rPr lang="en-US" dirty="0" smtClean="0"/>
              <a:t>CASE STUDIES</a:t>
            </a:r>
            <a:endParaRPr lang="en-US" dirty="0"/>
          </a:p>
        </p:txBody>
      </p:sp>
      <p:sp>
        <p:nvSpPr>
          <p:cNvPr id="8" name="Content Placeholder 7"/>
          <p:cNvSpPr>
            <a:spLocks noGrp="1"/>
          </p:cNvSpPr>
          <p:nvPr>
            <p:ph sz="half" idx="1"/>
          </p:nvPr>
        </p:nvSpPr>
        <p:spPr>
          <a:xfrm>
            <a:off x="386500" y="1659118"/>
            <a:ext cx="5674936" cy="5198882"/>
          </a:xfrm>
        </p:spPr>
        <p:txBody>
          <a:bodyPr>
            <a:normAutofit/>
          </a:bodyPr>
          <a:lstStyle/>
          <a:p>
            <a:pPr algn="just"/>
            <a:r>
              <a:rPr lang="en-US" b="1" dirty="0">
                <a:latin typeface="Times New Roman" panose="02020603050405020304" pitchFamily="18" charset="0"/>
                <a:cs typeface="Times New Roman" panose="02020603050405020304" pitchFamily="18" charset="0"/>
              </a:rPr>
              <a:t>Patient Profile:</a:t>
            </a:r>
            <a:r>
              <a:rPr lang="en-US" dirty="0">
                <a:latin typeface="Times New Roman" panose="02020603050405020304" pitchFamily="18" charset="0"/>
                <a:cs typeface="Times New Roman" panose="02020603050405020304" pitchFamily="18" charset="0"/>
              </a:rPr>
              <a:t> A 45-year-old male presents with fatigue, swollen gums, and joint pain. His diet is poor, and he has a history of alcohol use.</a:t>
            </a:r>
          </a:p>
          <a:p>
            <a:pPr algn="just"/>
            <a:r>
              <a:rPr lang="en-US" b="1" dirty="0">
                <a:latin typeface="Times New Roman" panose="02020603050405020304" pitchFamily="18" charset="0"/>
                <a:cs typeface="Times New Roman" panose="02020603050405020304" pitchFamily="18" charset="0"/>
              </a:rPr>
              <a:t>Diagnosis:</a:t>
            </a:r>
            <a:r>
              <a:rPr lang="en-US" dirty="0">
                <a:latin typeface="Times New Roman" panose="02020603050405020304" pitchFamily="18" charset="0"/>
                <a:cs typeface="Times New Roman" panose="02020603050405020304" pitchFamily="18" charset="0"/>
              </a:rPr>
              <a:t> Clinical examination reveals scurvy symptoms such as </a:t>
            </a:r>
            <a:r>
              <a:rPr lang="en-US" dirty="0" err="1">
                <a:latin typeface="Times New Roman" panose="02020603050405020304" pitchFamily="18" charset="0"/>
                <a:cs typeface="Times New Roman" panose="02020603050405020304" pitchFamily="18" charset="0"/>
              </a:rPr>
              <a:t>petechiae</a:t>
            </a:r>
            <a:r>
              <a:rPr lang="en-US" dirty="0">
                <a:latin typeface="Times New Roman" panose="02020603050405020304" pitchFamily="18" charset="0"/>
                <a:cs typeface="Times New Roman" panose="02020603050405020304" pitchFamily="18" charset="0"/>
              </a:rPr>
              <a:t> and bruising. Serum Vitamin C levels confirm deficiency.</a:t>
            </a:r>
          </a:p>
          <a:p>
            <a:pPr algn="just"/>
            <a:r>
              <a:rPr lang="en-US" b="1" dirty="0">
                <a:latin typeface="Times New Roman" panose="02020603050405020304" pitchFamily="18" charset="0"/>
                <a:cs typeface="Times New Roman" panose="02020603050405020304" pitchFamily="18" charset="0"/>
              </a:rPr>
              <a:t>Prognosis:</a:t>
            </a:r>
            <a:r>
              <a:rPr lang="en-US" dirty="0">
                <a:latin typeface="Times New Roman" panose="02020603050405020304" pitchFamily="18" charset="0"/>
                <a:cs typeface="Times New Roman" panose="02020603050405020304" pitchFamily="18" charset="0"/>
              </a:rPr>
              <a:t> With treatment, including Vitamin C supplementation and dietary changes, the patient is expected to recover fully within weeks.</a:t>
            </a:r>
          </a:p>
          <a:p>
            <a:pPr algn="just"/>
            <a:r>
              <a:rPr lang="en-US" b="1" dirty="0">
                <a:latin typeface="Times New Roman" panose="02020603050405020304" pitchFamily="18" charset="0"/>
                <a:cs typeface="Times New Roman" panose="02020603050405020304" pitchFamily="18" charset="0"/>
              </a:rPr>
              <a:t>Treatment and Intervention:</a:t>
            </a:r>
            <a:r>
              <a:rPr lang="en-US" dirty="0">
                <a:latin typeface="Times New Roman" panose="02020603050405020304" pitchFamily="18" charset="0"/>
                <a:cs typeface="Times New Roman" panose="02020603050405020304" pitchFamily="18" charset="0"/>
              </a:rPr>
              <a:t> Initiated with 1,000 mg of oral Vitamin C daily, alongside dietary counseling to increase intake of fruits and vegetables. Follow-up is scheduled to monitor improvement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A7A6979-0714-4377-B894-6BE4C2D6E202}" type="slidenum">
              <a:rPr lang="en-US" smtClean="0"/>
              <a:pPr/>
              <a:t>10</a:t>
            </a:fld>
            <a:endParaRPr lang="en-US" dirty="0"/>
          </a:p>
        </p:txBody>
      </p:sp>
      <p:sp>
        <p:nvSpPr>
          <p:cNvPr id="10" name="Rectangle 9"/>
          <p:cNvSpPr/>
          <p:nvPr/>
        </p:nvSpPr>
        <p:spPr>
          <a:xfrm>
            <a:off x="6338315" y="1659118"/>
            <a:ext cx="5643153" cy="4760278"/>
          </a:xfrm>
          <a:prstGeom prst="rect">
            <a:avLst/>
          </a:prstGeom>
        </p:spPr>
        <p:txBody>
          <a:bodyPr wrap="square">
            <a:spAutoFit/>
          </a:bodyPr>
          <a:lstStyle/>
          <a:p>
            <a:pPr marL="285750" indent="-285750" algn="just">
              <a:spcBef>
                <a:spcPts val="1000"/>
              </a:spcBef>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Patient Profile:</a:t>
            </a:r>
            <a:r>
              <a:rPr lang="en-US" dirty="0">
                <a:latin typeface="Times New Roman" panose="02020603050405020304" pitchFamily="18" charset="0"/>
                <a:cs typeface="Times New Roman" panose="02020603050405020304" pitchFamily="18" charset="0"/>
              </a:rPr>
              <a:t> A 30-year-old female presents with weakness, anemia, and mood changes. She follows a vegan diet and reports limited fruit intake.</a:t>
            </a:r>
          </a:p>
          <a:p>
            <a:pPr marL="285750" indent="-285750" algn="just">
              <a:spcBef>
                <a:spcPts val="1000"/>
              </a:spcBef>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Diagnosis:</a:t>
            </a:r>
            <a:r>
              <a:rPr lang="en-US" dirty="0">
                <a:latin typeface="Times New Roman" panose="02020603050405020304" pitchFamily="18" charset="0"/>
                <a:cs typeface="Times New Roman" panose="02020603050405020304" pitchFamily="18" charset="0"/>
              </a:rPr>
              <a:t> Anemia indicators are noted during assessment. Laboratory tests show low serum Vitamin C levels and altered iron studies.</a:t>
            </a:r>
          </a:p>
          <a:p>
            <a:pPr marL="285750" indent="-285750" algn="just">
              <a:spcBef>
                <a:spcPts val="1000"/>
              </a:spcBef>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Prognosis:</a:t>
            </a:r>
            <a:r>
              <a:rPr lang="en-US" dirty="0">
                <a:latin typeface="Times New Roman" panose="02020603050405020304" pitchFamily="18" charset="0"/>
                <a:cs typeface="Times New Roman" panose="02020603050405020304" pitchFamily="18" charset="0"/>
              </a:rPr>
              <a:t> Improvement is anticipated with appropriate interventions, though there is a risk of chronic deficiency if dietary changes are not maintained.</a:t>
            </a:r>
          </a:p>
          <a:p>
            <a:pPr marL="285750" indent="-285750" algn="just">
              <a:spcBef>
                <a:spcPts val="1000"/>
              </a:spcBef>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Treatment and Intervention:</a:t>
            </a:r>
            <a:r>
              <a:rPr lang="en-US" dirty="0">
                <a:latin typeface="Times New Roman" panose="02020603050405020304" pitchFamily="18" charset="0"/>
                <a:cs typeface="Times New Roman" panose="02020603050405020304" pitchFamily="18" charset="0"/>
              </a:rPr>
              <a:t> Prescribed 500 mg of Vitamin C daily, with dietary recommendations to include fortified foods. Nutrition counseling is provided to ensure a balanced intake. Follow-up is planned to evaluate recovery.</a:t>
            </a:r>
          </a:p>
          <a:p>
            <a:pPr algn="just">
              <a:spcBef>
                <a:spcPts val="1000"/>
              </a:spcBef>
            </a:pPr>
            <a:endParaRPr lang="en-US"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6190448" y="1574276"/>
            <a:ext cx="18854" cy="4496586"/>
          </a:xfrm>
          <a:prstGeom prst="line">
            <a:avLst/>
          </a:prstGeom>
        </p:spPr>
        <p:style>
          <a:lnRef idx="1">
            <a:schemeClr val="accent2"/>
          </a:lnRef>
          <a:fillRef idx="0">
            <a:schemeClr val="accent2"/>
          </a:fillRef>
          <a:effectRef idx="0">
            <a:schemeClr val="accent2"/>
          </a:effectRef>
          <a:fontRef idx="minor">
            <a:schemeClr val="tx1"/>
          </a:fontRef>
        </p:style>
      </p:cxnSp>
      <p:pic>
        <p:nvPicPr>
          <p:cNvPr id="13" name="Picture 12" descr="&lt;strong&gt;Question&lt;/strong&gt; &lt;strong&gt;marks&lt;/strong&gt; cutie &lt;strong&gt;mark&lt;/strong&gt; by The-Smiling-Pony on DeviantArt"/>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37620" y="-29574"/>
            <a:ext cx="1754380" cy="1738005"/>
          </a:xfrm>
          <a:prstGeom prst="rect">
            <a:avLst/>
          </a:prstGeom>
        </p:spPr>
      </p:pic>
    </p:spTree>
    <p:extLst>
      <p:ext uri="{BB962C8B-B14F-4D97-AF65-F5344CB8AC3E}">
        <p14:creationId xmlns:p14="http://schemas.microsoft.com/office/powerpoint/2010/main" val="311938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11885" y="425716"/>
            <a:ext cx="7729728" cy="1188720"/>
          </a:xfrm>
        </p:spPr>
        <p:txBody>
          <a:bodyPr/>
          <a:lstStyle/>
          <a:p>
            <a:r>
              <a:rPr lang="en-US" dirty="0" smtClean="0"/>
              <a:t>BERIBERI</a:t>
            </a:r>
            <a:endParaRPr lang="en-US" dirty="0"/>
          </a:p>
        </p:txBody>
      </p:sp>
      <p:sp>
        <p:nvSpPr>
          <p:cNvPr id="6" name="Content Placeholder 5"/>
          <p:cNvSpPr>
            <a:spLocks noGrp="1"/>
          </p:cNvSpPr>
          <p:nvPr>
            <p:ph idx="1"/>
          </p:nvPr>
        </p:nvSpPr>
        <p:spPr>
          <a:xfrm>
            <a:off x="134754" y="1857676"/>
            <a:ext cx="9336505" cy="5000324"/>
          </a:xfrm>
        </p:spPr>
        <p:txBody>
          <a:bodyPr>
            <a:normAutofit/>
          </a:bodyPr>
          <a:lstStyle/>
          <a:p>
            <a:r>
              <a:rPr lang="en-US" sz="2000" dirty="0">
                <a:latin typeface="Times New Roman" panose="02020603050405020304" pitchFamily="18" charset="0"/>
                <a:cs typeface="Times New Roman" panose="02020603050405020304" pitchFamily="18" charset="0"/>
              </a:rPr>
              <a:t>Beriberi is a disease caused by vitamin B1 deficiency, also known as thiamine deficiency.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occurs most often in people with a diet that consists mostly of white rice or highly refined carbohydrates.</a:t>
            </a:r>
          </a:p>
          <a:p>
            <a:r>
              <a:rPr lang="en-US" sz="2000" dirty="0">
                <a:latin typeface="Times New Roman" panose="02020603050405020304" pitchFamily="18" charset="0"/>
                <a:cs typeface="Times New Roman" panose="02020603050405020304" pitchFamily="18" charset="0"/>
              </a:rPr>
              <a:t>There are two types of beriberi:</a:t>
            </a:r>
          </a:p>
          <a:p>
            <a:pPr marL="571500" lvl="1" indent="-342900">
              <a:buFont typeface="+mj-lt"/>
              <a:buAutoNum type="arabicPeriod"/>
            </a:pPr>
            <a:r>
              <a:rPr lang="en-US" sz="2000" dirty="0">
                <a:latin typeface="Times New Roman" panose="02020603050405020304" pitchFamily="18" charset="0"/>
                <a:cs typeface="Times New Roman" panose="02020603050405020304" pitchFamily="18" charset="0"/>
              </a:rPr>
              <a:t>W</a:t>
            </a:r>
            <a:r>
              <a:rPr lang="en-US" sz="2000" dirty="0" smtClean="0">
                <a:latin typeface="Times New Roman" panose="02020603050405020304" pitchFamily="18" charset="0"/>
                <a:cs typeface="Times New Roman" panose="02020603050405020304" pitchFamily="18" charset="0"/>
              </a:rPr>
              <a:t>et </a:t>
            </a:r>
            <a:r>
              <a:rPr lang="en-US" sz="2000" dirty="0">
                <a:latin typeface="Times New Roman" panose="02020603050405020304" pitchFamily="18" charset="0"/>
                <a:cs typeface="Times New Roman" panose="02020603050405020304" pitchFamily="18" charset="0"/>
              </a:rPr>
              <a:t>beriberi</a:t>
            </a:r>
          </a:p>
          <a:p>
            <a:pPr marL="571500" lvl="1" indent="-342900">
              <a:buFont typeface="+mj-lt"/>
              <a:buAutoNum type="arabicPeriod"/>
            </a:pPr>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ry </a:t>
            </a:r>
            <a:r>
              <a:rPr lang="en-US" sz="2000" dirty="0">
                <a:latin typeface="Times New Roman" panose="02020603050405020304" pitchFamily="18" charset="0"/>
                <a:cs typeface="Times New Roman" panose="02020603050405020304" pitchFamily="18" charset="0"/>
              </a:rPr>
              <a:t>beriberi</a:t>
            </a:r>
          </a:p>
          <a:p>
            <a:r>
              <a:rPr lang="en-US" sz="2000" dirty="0">
                <a:latin typeface="Times New Roman" panose="02020603050405020304" pitchFamily="18" charset="0"/>
                <a:cs typeface="Times New Roman" panose="02020603050405020304" pitchFamily="18" charset="0"/>
              </a:rPr>
              <a:t>Wet beriberi affects the heart and circulatory system.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extreme cases, wet beriberi can cause heart </a:t>
            </a:r>
            <a:r>
              <a:rPr lang="en-US" sz="2000" dirty="0" smtClean="0">
                <a:latin typeface="Times New Roman" panose="02020603050405020304" pitchFamily="18" charset="0"/>
                <a:cs typeface="Times New Roman" panose="02020603050405020304" pitchFamily="18" charset="0"/>
              </a:rPr>
              <a:t>failure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Dry beriberi damages the nerves and can lead to decreased muscle strength and eventually muscle </a:t>
            </a:r>
            <a:r>
              <a:rPr lang="en-US" sz="2000" dirty="0" smtClean="0">
                <a:latin typeface="Times New Roman" panose="02020603050405020304" pitchFamily="18" charset="0"/>
                <a:cs typeface="Times New Roman" panose="02020603050405020304" pitchFamily="18" charset="0"/>
              </a:rPr>
              <a:t>paralysis</a:t>
            </a:r>
          </a:p>
          <a:p>
            <a:r>
              <a:rPr lang="en-US" sz="2000" dirty="0" smtClean="0">
                <a:latin typeface="Times New Roman" panose="02020603050405020304" pitchFamily="18" charset="0"/>
                <a:cs typeface="Times New Roman" panose="02020603050405020304" pitchFamily="18" charset="0"/>
              </a:rPr>
              <a:t>Beriberi </a:t>
            </a:r>
            <a:r>
              <a:rPr lang="en-US" sz="2000" dirty="0">
                <a:latin typeface="Times New Roman" panose="02020603050405020304" pitchFamily="18" charset="0"/>
                <a:cs typeface="Times New Roman" panose="02020603050405020304" pitchFamily="18" charset="0"/>
              </a:rPr>
              <a:t>can be life threatening if it isn’t treated.</a:t>
            </a:r>
          </a:p>
          <a:p>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4098" name="Picture 2" descr="Herbal Remedies for Beriberi (Thiamine Deficiency), Ayurvedic Treatment -  Causes, Sympto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579" y="3231364"/>
            <a:ext cx="3417421" cy="2295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6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5" name="TextBox 24"/>
          <p:cNvSpPr txBox="1"/>
          <p:nvPr/>
        </p:nvSpPr>
        <p:spPr>
          <a:xfrm>
            <a:off x="0" y="0"/>
            <a:ext cx="6095999" cy="6771373"/>
          </a:xfrm>
          <a:prstGeom prst="rect">
            <a:avLst/>
          </a:prstGeom>
          <a:solidFill>
            <a:srgbClr val="92D050"/>
          </a:solidFill>
        </p:spPr>
        <p:txBody>
          <a:bodyPr wrap="square" rtlCol="0">
            <a:spAutoFit/>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12</a:t>
            </a:fld>
            <a:endParaRPr lang="en-US" dirty="0"/>
          </a:p>
        </p:txBody>
      </p:sp>
      <p:sp>
        <p:nvSpPr>
          <p:cNvPr id="18" name="Rectangle 17"/>
          <p:cNvSpPr/>
          <p:nvPr/>
        </p:nvSpPr>
        <p:spPr>
          <a:xfrm>
            <a:off x="105879" y="1693605"/>
            <a:ext cx="6096000" cy="4801314"/>
          </a:xfrm>
          <a:prstGeom prst="rect">
            <a:avLst/>
          </a:prstGeom>
        </p:spPr>
        <p:txBody>
          <a:bodyPr>
            <a:spAutoFit/>
          </a:bodyPr>
          <a:lstStyle/>
          <a:p>
            <a:r>
              <a:rPr lang="en-US" dirty="0">
                <a:solidFill>
                  <a:schemeClr val="bg1"/>
                </a:solidFill>
                <a:latin typeface="Proxima Nova"/>
              </a:rPr>
              <a:t>The symptoms of beriberi vary depending on the type.</a:t>
            </a:r>
          </a:p>
          <a:p>
            <a:r>
              <a:rPr lang="en-US" dirty="0">
                <a:solidFill>
                  <a:srgbClr val="FF0000"/>
                </a:solidFill>
                <a:latin typeface="Proxima Nova"/>
              </a:rPr>
              <a:t>Wet beriberi </a:t>
            </a:r>
            <a:r>
              <a:rPr lang="en-US" dirty="0">
                <a:solidFill>
                  <a:schemeClr val="bg1"/>
                </a:solidFill>
                <a:latin typeface="Proxima Nova"/>
              </a:rPr>
              <a:t>symptoms include:</a:t>
            </a:r>
          </a:p>
          <a:p>
            <a:pPr marL="742950" lvl="1" indent="-285750">
              <a:buFont typeface="Wingdings" panose="05000000000000000000" pitchFamily="2" charset="2"/>
              <a:buChar char="ü"/>
            </a:pPr>
            <a:r>
              <a:rPr lang="en-US" dirty="0">
                <a:solidFill>
                  <a:schemeClr val="bg1"/>
                </a:solidFill>
                <a:latin typeface="Proxima Nova"/>
              </a:rPr>
              <a:t>shortness of breath during physical activity</a:t>
            </a:r>
          </a:p>
          <a:p>
            <a:pPr marL="742950" lvl="1" indent="-285750">
              <a:buFont typeface="Wingdings" panose="05000000000000000000" pitchFamily="2" charset="2"/>
              <a:buChar char="ü"/>
            </a:pPr>
            <a:r>
              <a:rPr lang="en-US" dirty="0">
                <a:solidFill>
                  <a:schemeClr val="bg1"/>
                </a:solidFill>
                <a:latin typeface="Proxima Nova"/>
              </a:rPr>
              <a:t>waking up short of breath</a:t>
            </a:r>
          </a:p>
          <a:p>
            <a:pPr marL="742950" lvl="1" indent="-285750">
              <a:buFont typeface="Wingdings" panose="05000000000000000000" pitchFamily="2" charset="2"/>
              <a:buChar char="ü"/>
            </a:pPr>
            <a:r>
              <a:rPr lang="en-US" dirty="0">
                <a:solidFill>
                  <a:schemeClr val="bg1"/>
                </a:solidFill>
                <a:latin typeface="Proxima Nova"/>
              </a:rPr>
              <a:t>rapid heart rate</a:t>
            </a:r>
          </a:p>
          <a:p>
            <a:pPr marL="742950" lvl="1" indent="-285750">
              <a:buFont typeface="Wingdings" panose="05000000000000000000" pitchFamily="2" charset="2"/>
              <a:buChar char="ü"/>
            </a:pPr>
            <a:r>
              <a:rPr lang="en-US" dirty="0">
                <a:solidFill>
                  <a:schemeClr val="bg1"/>
                </a:solidFill>
                <a:latin typeface="Proxima Nova"/>
              </a:rPr>
              <a:t>swollen lower legs</a:t>
            </a:r>
          </a:p>
          <a:p>
            <a:r>
              <a:rPr lang="en-US" dirty="0">
                <a:solidFill>
                  <a:srgbClr val="FF0000"/>
                </a:solidFill>
                <a:latin typeface="Proxima Nova"/>
              </a:rPr>
              <a:t>Dry beriberi </a:t>
            </a:r>
            <a:r>
              <a:rPr lang="en-US" dirty="0">
                <a:solidFill>
                  <a:schemeClr val="bg1"/>
                </a:solidFill>
                <a:latin typeface="Proxima Nova"/>
              </a:rPr>
              <a:t>symptoms include:</a:t>
            </a:r>
          </a:p>
          <a:p>
            <a:pPr marL="742950" lvl="1" indent="-285750">
              <a:buFont typeface="Wingdings" panose="05000000000000000000" pitchFamily="2" charset="2"/>
              <a:buChar char="ü"/>
            </a:pPr>
            <a:r>
              <a:rPr lang="en-US" dirty="0">
                <a:solidFill>
                  <a:schemeClr val="bg1"/>
                </a:solidFill>
                <a:latin typeface="Proxima Nova"/>
              </a:rPr>
              <a:t>decreased muscle function, particularly in both lower legs</a:t>
            </a:r>
          </a:p>
          <a:p>
            <a:pPr marL="742950" lvl="1" indent="-285750">
              <a:buFont typeface="Wingdings" panose="05000000000000000000" pitchFamily="2" charset="2"/>
              <a:buChar char="ü"/>
            </a:pPr>
            <a:r>
              <a:rPr lang="en-US" dirty="0">
                <a:solidFill>
                  <a:schemeClr val="bg1"/>
                </a:solidFill>
                <a:latin typeface="Proxima Nova"/>
              </a:rPr>
              <a:t>tingling or loss of feeling in the feet and hands on both sides</a:t>
            </a:r>
          </a:p>
          <a:p>
            <a:pPr marL="742950" lvl="1" indent="-285750">
              <a:buFont typeface="Wingdings" panose="05000000000000000000" pitchFamily="2" charset="2"/>
              <a:buChar char="ü"/>
            </a:pPr>
            <a:r>
              <a:rPr lang="en-US" dirty="0">
                <a:solidFill>
                  <a:schemeClr val="bg1"/>
                </a:solidFill>
                <a:latin typeface="Proxima Nova"/>
              </a:rPr>
              <a:t>pain</a:t>
            </a:r>
          </a:p>
          <a:p>
            <a:pPr marL="742950" lvl="1" indent="-285750">
              <a:buFont typeface="Wingdings" panose="05000000000000000000" pitchFamily="2" charset="2"/>
              <a:buChar char="ü"/>
            </a:pPr>
            <a:r>
              <a:rPr lang="en-US" dirty="0">
                <a:solidFill>
                  <a:schemeClr val="bg1"/>
                </a:solidFill>
                <a:latin typeface="Proxima Nova"/>
              </a:rPr>
              <a:t>mental confusion</a:t>
            </a:r>
          </a:p>
          <a:p>
            <a:pPr marL="742950" lvl="1" indent="-285750">
              <a:buFont typeface="Wingdings" panose="05000000000000000000" pitchFamily="2" charset="2"/>
              <a:buChar char="ü"/>
            </a:pPr>
            <a:r>
              <a:rPr lang="en-US" dirty="0">
                <a:solidFill>
                  <a:schemeClr val="bg1"/>
                </a:solidFill>
                <a:latin typeface="Proxima Nova"/>
              </a:rPr>
              <a:t>difficulty speaking</a:t>
            </a:r>
          </a:p>
          <a:p>
            <a:pPr marL="742950" lvl="1" indent="-285750">
              <a:buFont typeface="Wingdings" panose="05000000000000000000" pitchFamily="2" charset="2"/>
              <a:buChar char="ü"/>
            </a:pPr>
            <a:r>
              <a:rPr lang="en-US" dirty="0">
                <a:solidFill>
                  <a:schemeClr val="bg1"/>
                </a:solidFill>
                <a:latin typeface="Proxima Nova"/>
              </a:rPr>
              <a:t>vomiting</a:t>
            </a:r>
          </a:p>
          <a:p>
            <a:pPr marL="742950" lvl="1" indent="-285750">
              <a:buFont typeface="Wingdings" panose="05000000000000000000" pitchFamily="2" charset="2"/>
              <a:buChar char="ü"/>
            </a:pPr>
            <a:r>
              <a:rPr lang="en-US" dirty="0">
                <a:solidFill>
                  <a:schemeClr val="bg1"/>
                </a:solidFill>
                <a:latin typeface="Proxima Nova"/>
              </a:rPr>
              <a:t>involuntary eye movement</a:t>
            </a:r>
          </a:p>
          <a:p>
            <a:pPr marL="742950" lvl="1" indent="-285750">
              <a:buFont typeface="Wingdings" panose="05000000000000000000" pitchFamily="2" charset="2"/>
              <a:buChar char="ü"/>
            </a:pPr>
            <a:r>
              <a:rPr lang="en-US" dirty="0">
                <a:solidFill>
                  <a:schemeClr val="bg1"/>
                </a:solidFill>
                <a:latin typeface="Proxima Nova"/>
              </a:rPr>
              <a:t>paralysis</a:t>
            </a:r>
            <a:endParaRPr lang="en-US" b="0" i="0" dirty="0">
              <a:solidFill>
                <a:schemeClr val="bg1"/>
              </a:solidFill>
              <a:effectLst/>
              <a:latin typeface="Proxima Nova"/>
            </a:endParaRPr>
          </a:p>
        </p:txBody>
      </p:sp>
      <p:sp>
        <p:nvSpPr>
          <p:cNvPr id="19" name="Title 18"/>
          <p:cNvSpPr>
            <a:spLocks noGrp="1"/>
          </p:cNvSpPr>
          <p:nvPr>
            <p:ph type="title"/>
          </p:nvPr>
        </p:nvSpPr>
        <p:spPr>
          <a:xfrm>
            <a:off x="616018" y="279483"/>
            <a:ext cx="4494998" cy="1134640"/>
          </a:xfrm>
        </p:spPr>
        <p:txBody>
          <a:bodyPr/>
          <a:lstStyle/>
          <a:p>
            <a:r>
              <a:rPr lang="en-US" dirty="0" smtClean="0"/>
              <a:t>SYMPTOMS</a:t>
            </a:r>
            <a:endParaRPr lang="en-US" dirty="0"/>
          </a:p>
        </p:txBody>
      </p:sp>
      <p:pic>
        <p:nvPicPr>
          <p:cNvPr id="3080" name="Picture 8" descr="Beriberi: Causes, Risk Factors, Symptoms, Treatment"/>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509" r="5509"/>
          <a:stretch>
            <a:fillRect/>
          </a:stretch>
        </p:blipFill>
        <p:spPr bwMode="auto">
          <a:xfrm>
            <a:off x="6095999" y="0"/>
            <a:ext cx="61020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254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7" name="Content Placeholder 6"/>
          <p:cNvSpPr>
            <a:spLocks noGrp="1"/>
          </p:cNvSpPr>
          <p:nvPr>
            <p:ph idx="1"/>
          </p:nvPr>
        </p:nvSpPr>
        <p:spPr>
          <a:xfrm>
            <a:off x="269508" y="375386"/>
            <a:ext cx="6930189" cy="6482614"/>
          </a:xfrm>
        </p:spPr>
        <p:txBody>
          <a:bodyPr>
            <a:normAutofit fontScale="92500" lnSpcReduction="10000"/>
          </a:bodyPr>
          <a:lstStyle/>
          <a:p>
            <a:pPr algn="just"/>
            <a:r>
              <a:rPr lang="en-US" sz="2000" dirty="0">
                <a:latin typeface="Times New Roman" panose="02020603050405020304" pitchFamily="18" charset="0"/>
                <a:cs typeface="Times New Roman" panose="02020603050405020304" pitchFamily="18" charset="0"/>
              </a:rPr>
              <a:t>In extreme cases, beriberi is associated with </a:t>
            </a:r>
            <a:r>
              <a:rPr lang="en-US" sz="2000" dirty="0">
                <a:solidFill>
                  <a:srgbClr val="FF0000"/>
                </a:solidFill>
                <a:latin typeface="Times New Roman" panose="02020603050405020304" pitchFamily="18" charset="0"/>
                <a:cs typeface="Times New Roman" panose="02020603050405020304" pitchFamily="18" charset="0"/>
              </a:rPr>
              <a:t>Wernicke-</a:t>
            </a:r>
            <a:r>
              <a:rPr lang="en-US" sz="2000" dirty="0" err="1">
                <a:solidFill>
                  <a:srgbClr val="FF0000"/>
                </a:solidFill>
                <a:latin typeface="Times New Roman" panose="02020603050405020304" pitchFamily="18" charset="0"/>
                <a:cs typeface="Times New Roman" panose="02020603050405020304" pitchFamily="18" charset="0"/>
              </a:rPr>
              <a:t>Korsakoff</a:t>
            </a:r>
            <a:r>
              <a:rPr lang="en-US" sz="2000" dirty="0">
                <a:latin typeface="Times New Roman" panose="02020603050405020304" pitchFamily="18" charset="0"/>
                <a:cs typeface="Times New Roman" panose="02020603050405020304" pitchFamily="18" charset="0"/>
              </a:rPr>
              <a:t> syndrome.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Wernicke </a:t>
            </a:r>
            <a:r>
              <a:rPr lang="en-US" sz="2000" dirty="0">
                <a:latin typeface="Times New Roman" panose="02020603050405020304" pitchFamily="18" charset="0"/>
                <a:cs typeface="Times New Roman" panose="02020603050405020304" pitchFamily="18" charset="0"/>
              </a:rPr>
              <a:t>encephalopathy and </a:t>
            </a:r>
            <a:r>
              <a:rPr lang="en-US" sz="2000" dirty="0" err="1">
                <a:latin typeface="Times New Roman" panose="02020603050405020304" pitchFamily="18" charset="0"/>
                <a:cs typeface="Times New Roman" panose="02020603050405020304" pitchFamily="18" charset="0"/>
              </a:rPr>
              <a:t>Korsakoff</a:t>
            </a:r>
            <a:r>
              <a:rPr lang="en-US" sz="2000" dirty="0">
                <a:latin typeface="Times New Roman" panose="02020603050405020304" pitchFamily="18" charset="0"/>
                <a:cs typeface="Times New Roman" panose="02020603050405020304" pitchFamily="18" charset="0"/>
              </a:rPr>
              <a:t> syndrome are two forms of brain damage caused by thiamine deficiency.</a:t>
            </a:r>
          </a:p>
          <a:p>
            <a:pPr algn="just"/>
            <a:r>
              <a:rPr lang="en-US" sz="2000" dirty="0">
                <a:solidFill>
                  <a:srgbClr val="FF0000"/>
                </a:solidFill>
                <a:latin typeface="Times New Roman" panose="02020603050405020304" pitchFamily="18" charset="0"/>
                <a:cs typeface="Times New Roman" panose="02020603050405020304" pitchFamily="18" charset="0"/>
              </a:rPr>
              <a:t>Wernicke encephalopathy </a:t>
            </a:r>
            <a:r>
              <a:rPr lang="en-US" sz="2000" dirty="0">
                <a:latin typeface="Times New Roman" panose="02020603050405020304" pitchFamily="18" charset="0"/>
                <a:cs typeface="Times New Roman" panose="02020603050405020304" pitchFamily="18" charset="0"/>
              </a:rPr>
              <a:t>damages regions of the brain called the thalamus and hypothalamus.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condition can cause:</a:t>
            </a:r>
          </a:p>
          <a:p>
            <a:pPr lvl="1"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confusion</a:t>
            </a:r>
          </a:p>
          <a:p>
            <a:pPr lvl="1"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memory loss</a:t>
            </a:r>
          </a:p>
          <a:p>
            <a:pPr lvl="1"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loss of muscle coordination</a:t>
            </a:r>
          </a:p>
          <a:p>
            <a:pPr lvl="1"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visual problems such as rapid eye movement and double vision</a:t>
            </a:r>
          </a:p>
          <a:p>
            <a:pPr algn="just"/>
            <a:r>
              <a:rPr lang="en-US" sz="2000" dirty="0" err="1">
                <a:solidFill>
                  <a:srgbClr val="FF0000"/>
                </a:solidFill>
                <a:latin typeface="Times New Roman" panose="02020603050405020304" pitchFamily="18" charset="0"/>
                <a:cs typeface="Times New Roman" panose="02020603050405020304" pitchFamily="18" charset="0"/>
              </a:rPr>
              <a:t>Korsakoff</a:t>
            </a:r>
            <a:r>
              <a:rPr lang="en-US" sz="2000" dirty="0">
                <a:solidFill>
                  <a:srgbClr val="FF0000"/>
                </a:solidFill>
                <a:latin typeface="Times New Roman" panose="02020603050405020304" pitchFamily="18" charset="0"/>
                <a:cs typeface="Times New Roman" panose="02020603050405020304" pitchFamily="18" charset="0"/>
              </a:rPr>
              <a:t> syndrome </a:t>
            </a:r>
            <a:r>
              <a:rPr lang="en-US" sz="2000" dirty="0">
                <a:latin typeface="Times New Roman" panose="02020603050405020304" pitchFamily="18" charset="0"/>
                <a:cs typeface="Times New Roman" panose="02020603050405020304" pitchFamily="18" charset="0"/>
              </a:rPr>
              <a:t>is the result of permanent damage to the region of the brain where memories form.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can cause:</a:t>
            </a:r>
          </a:p>
          <a:p>
            <a:pPr lvl="1"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loss of memory</a:t>
            </a:r>
          </a:p>
          <a:p>
            <a:pPr lvl="1"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inability to form new memories</a:t>
            </a:r>
          </a:p>
          <a:p>
            <a:pPr lvl="1" algn="jus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hallucinations</a:t>
            </a:r>
          </a:p>
          <a:p>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5122"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266" y="981776"/>
            <a:ext cx="4658628" cy="465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496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7763" y="194671"/>
            <a:ext cx="7729728" cy="1188720"/>
          </a:xfrm>
        </p:spPr>
        <p:txBody>
          <a:bodyPr/>
          <a:lstStyle/>
          <a:p>
            <a:r>
              <a:rPr lang="en-US" dirty="0" smtClean="0"/>
              <a:t>CAUSES AND RISK FACTORS</a:t>
            </a:r>
            <a:endParaRPr lang="en-US" dirty="0"/>
          </a:p>
        </p:txBody>
      </p:sp>
      <p:sp>
        <p:nvSpPr>
          <p:cNvPr id="3" name="Content Placeholder 2"/>
          <p:cNvSpPr>
            <a:spLocks noGrp="1"/>
          </p:cNvSpPr>
          <p:nvPr>
            <p:ph idx="1"/>
          </p:nvPr>
        </p:nvSpPr>
        <p:spPr>
          <a:xfrm>
            <a:off x="279133" y="1540042"/>
            <a:ext cx="11912867" cy="531795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main cause of beriberi is a diet low in thiamine. The disease is very rare in regions with access to vitamin-enriched foods, such as certain breakfast cereals and breads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Other </a:t>
            </a:r>
            <a:r>
              <a:rPr lang="en-US" dirty="0">
                <a:latin typeface="Times New Roman" panose="02020603050405020304" pitchFamily="18" charset="0"/>
                <a:cs typeface="Times New Roman" panose="02020603050405020304" pitchFamily="18" charset="0"/>
              </a:rPr>
              <a:t>factors may cause thiamine deficiency, as well.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include:</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alcohol misuse, which can make it hard for your body to absorb and store thiamine</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genetic beriberi, a rare condition that prevents the body from absorbing thiamine</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hyperthyroidism (overactive thyroid gland)</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extreme nausea and vomiting in pregnancy</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AIDS</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prolonged diarrhea or use of diuretics (medication that makes you urinate more)</a:t>
            </a: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undergoing kidney dialysis</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diabetes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Breastfeeding mothers need daily thiamine in their diet. Infants drinking breast milk or formula low in thiamine are at risk for thiamine deficiency.</a:t>
            </a:r>
          </a:p>
          <a:p>
            <a:r>
              <a:rPr lang="en-US" dirty="0">
                <a:latin typeface="Times New Roman" panose="02020603050405020304" pitchFamily="18" charset="0"/>
                <a:cs typeface="Times New Roman" panose="02020603050405020304" pitchFamily="18" charset="0"/>
              </a:rPr>
              <a:t>Thiamine deficiency is also more common in cancer patients. Restrictive diets, eating disorders, and inflammatory bowel disease can also cause thiamine deficiency.</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11721449" y="6352674"/>
            <a:ext cx="365760" cy="365760"/>
          </a:xfrm>
        </p:spPr>
        <p:txBody>
          <a:bodyPr/>
          <a:lstStyle/>
          <a:p>
            <a:fld id="{8A7A6979-0714-4377-B894-6BE4C2D6E202}" type="slidenum">
              <a:rPr lang="en-US" smtClean="0"/>
              <a:pPr/>
              <a:t>14</a:t>
            </a:fld>
            <a:endParaRPr lang="en-US" dirty="0"/>
          </a:p>
        </p:txBody>
      </p:sp>
      <p:pic>
        <p:nvPicPr>
          <p:cNvPr id="7170" name="Picture 2" descr="VITAMIN B1 - MagicOfMom ®"/>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285449" y="2370069"/>
            <a:ext cx="3800475" cy="30384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8285450" y="1996213"/>
            <a:ext cx="3800475" cy="373856"/>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1100" dirty="0" smtClean="0"/>
              <a:t>RECOMMENDED DIETARY ALLOWANCE</a:t>
            </a:r>
            <a:endParaRPr lang="en-US" sz="1100" dirty="0"/>
          </a:p>
        </p:txBody>
      </p:sp>
    </p:spTree>
    <p:extLst>
      <p:ext uri="{BB962C8B-B14F-4D97-AF65-F5344CB8AC3E}">
        <p14:creationId xmlns:p14="http://schemas.microsoft.com/office/powerpoint/2010/main" val="2942558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4075" y="156170"/>
            <a:ext cx="7729728" cy="1188720"/>
          </a:xfrm>
        </p:spPr>
        <p:txBody>
          <a:bodyPr/>
          <a:lstStyle/>
          <a:p>
            <a:r>
              <a:rPr lang="en-US" dirty="0" smtClean="0"/>
              <a:t>PREVENTION AND TREATMENT</a:t>
            </a:r>
            <a:endParaRPr lang="en-US" dirty="0"/>
          </a:p>
        </p:txBody>
      </p:sp>
      <p:sp>
        <p:nvSpPr>
          <p:cNvPr id="3" name="Content Placeholder 2"/>
          <p:cNvSpPr>
            <a:spLocks noGrp="1"/>
          </p:cNvSpPr>
          <p:nvPr>
            <p:ph idx="1"/>
          </p:nvPr>
        </p:nvSpPr>
        <p:spPr>
          <a:xfrm>
            <a:off x="115502" y="1443789"/>
            <a:ext cx="12076497" cy="5414211"/>
          </a:xfrm>
        </p:spPr>
        <p:txBody>
          <a:bodyPr>
            <a:noAutofit/>
          </a:bodyPr>
          <a:lstStyle/>
          <a:p>
            <a:r>
              <a:rPr lang="en-US" sz="1600" dirty="0">
                <a:latin typeface="Times New Roman" panose="02020603050405020304" pitchFamily="18" charset="0"/>
                <a:cs typeface="Times New Roman" panose="02020603050405020304" pitchFamily="18" charset="0"/>
              </a:rPr>
              <a:t>To prevent beriberi, eat a nutrient-dense, balanced diet that includes foods rich in thiamine. These include:</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Beans and</a:t>
            </a:r>
            <a:r>
              <a:rPr lang="en-US" dirty="0">
                <a:latin typeface="Times New Roman" panose="02020603050405020304" pitchFamily="18" charset="0"/>
                <a:cs typeface="Times New Roman" panose="02020603050405020304" pitchFamily="18" charset="0"/>
              </a:rPr>
              <a:t> legumes</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Seeds </a:t>
            </a:r>
            <a:endParaRPr lang="en-US"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Meat </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Whole grains </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Nuts </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Dairy </a:t>
            </a:r>
            <a:endParaRPr lang="en-US"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ertain </a:t>
            </a:r>
            <a:r>
              <a:rPr lang="en-US" dirty="0">
                <a:latin typeface="Times New Roman" panose="02020603050405020304" pitchFamily="18" charset="0"/>
                <a:cs typeface="Times New Roman" panose="02020603050405020304" pitchFamily="18" charset="0"/>
              </a:rPr>
              <a:t>vegetables, such as asparagus, acorn squash, Brussels sprouts, </a:t>
            </a:r>
            <a:r>
              <a:rPr lang="en-US" dirty="0" smtClean="0">
                <a:latin typeface="Times New Roman" panose="02020603050405020304" pitchFamily="18" charset="0"/>
                <a:cs typeface="Times New Roman" panose="02020603050405020304" pitchFamily="18" charset="0"/>
              </a:rPr>
              <a:t>spinach</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p>
          <a:p>
            <a:pPr lvl="1">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Breakfast </a:t>
            </a:r>
            <a:r>
              <a:rPr lang="en-US" dirty="0">
                <a:latin typeface="Times New Roman" panose="02020603050405020304" pitchFamily="18" charset="0"/>
                <a:cs typeface="Times New Roman" panose="02020603050405020304" pitchFamily="18" charset="0"/>
              </a:rPr>
              <a:t>cereals that are enriched with thiamine</a:t>
            </a:r>
          </a:p>
          <a:p>
            <a:r>
              <a:rPr lang="en-US" sz="1600" dirty="0">
                <a:latin typeface="Times New Roman" panose="02020603050405020304" pitchFamily="18" charset="0"/>
                <a:cs typeface="Times New Roman" panose="02020603050405020304" pitchFamily="18" charset="0"/>
              </a:rPr>
              <a:t>Cooking or processing any of the foods listed above decreases their thiamine content.</a:t>
            </a:r>
          </a:p>
          <a:p>
            <a:r>
              <a:rPr lang="en-US" sz="1600" dirty="0" smtClean="0">
                <a:latin typeface="Times New Roman" panose="02020603050405020304" pitchFamily="18" charset="0"/>
                <a:cs typeface="Times New Roman" panose="02020603050405020304" pitchFamily="18" charset="0"/>
              </a:rPr>
              <a:t>Limiting </a:t>
            </a:r>
            <a:r>
              <a:rPr lang="en-US" sz="1600" dirty="0">
                <a:latin typeface="Times New Roman" panose="02020603050405020304" pitchFamily="18" charset="0"/>
                <a:cs typeface="Times New Roman" panose="02020603050405020304" pitchFamily="18" charset="0"/>
              </a:rPr>
              <a:t>alcohol consumption helps reduce your risk of developing beriberi. </a:t>
            </a:r>
          </a:p>
          <a:p>
            <a:r>
              <a:rPr lang="en-US" sz="1600" dirty="0">
                <a:latin typeface="Times New Roman" panose="02020603050405020304" pitchFamily="18" charset="0"/>
                <a:cs typeface="Times New Roman" panose="02020603050405020304" pitchFamily="18" charset="0"/>
              </a:rPr>
              <a:t>Beriberi is easily treated with thiamine </a:t>
            </a:r>
            <a:r>
              <a:rPr lang="en-US" sz="1600" dirty="0" smtClean="0">
                <a:latin typeface="Times New Roman" panose="02020603050405020304" pitchFamily="18" charset="0"/>
                <a:cs typeface="Times New Roman" panose="02020603050405020304" pitchFamily="18" charset="0"/>
              </a:rPr>
              <a:t>supplements. </a:t>
            </a:r>
          </a:p>
          <a:p>
            <a:r>
              <a:rPr lang="en-US" sz="1600" dirty="0" smtClean="0">
                <a:latin typeface="Times New Roman" panose="02020603050405020304" pitchFamily="18" charset="0"/>
                <a:cs typeface="Times New Roman" panose="02020603050405020304" pitchFamily="18" charset="0"/>
              </a:rPr>
              <a:t>For </a:t>
            </a:r>
            <a:r>
              <a:rPr lang="en-US" sz="1600" dirty="0">
                <a:latin typeface="Times New Roman" panose="02020603050405020304" pitchFamily="18" charset="0"/>
                <a:cs typeface="Times New Roman" panose="02020603050405020304" pitchFamily="18" charset="0"/>
              </a:rPr>
              <a:t>severe cases, a healthcare professional will administer intravenous thiamine.</a:t>
            </a:r>
          </a:p>
          <a:p>
            <a:r>
              <a:rPr lang="en-US" sz="1600" dirty="0">
                <a:latin typeface="Times New Roman" panose="02020603050405020304" pitchFamily="18" charset="0"/>
                <a:cs typeface="Times New Roman" panose="02020603050405020304" pitchFamily="18" charset="0"/>
              </a:rPr>
              <a:t>Your progress will be monitored with follow-up blood tests to see how well your body is absorbing the vitamin</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15</a:t>
            </a:fld>
            <a:endParaRPr lang="en-US" dirty="0"/>
          </a:p>
        </p:txBody>
      </p:sp>
      <p:pic>
        <p:nvPicPr>
          <p:cNvPr id="6146" name="Picture 2" descr="2,883 Beriberi Royalty-Free Imag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015" y="2486801"/>
            <a:ext cx="4550985" cy="302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44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ECB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2278270" y="248254"/>
            <a:ext cx="7729728" cy="1188720"/>
          </a:xfrm>
        </p:spPr>
        <p:txBody>
          <a:bodyPr/>
          <a:lstStyle/>
          <a:p>
            <a:r>
              <a:rPr lang="en-US" dirty="0" smtClean="0"/>
              <a:t>CASE STUDIES</a:t>
            </a:r>
            <a:endParaRPr lang="en-US" dirty="0"/>
          </a:p>
        </p:txBody>
      </p:sp>
      <p:sp>
        <p:nvSpPr>
          <p:cNvPr id="11" name="Content Placeholder 10"/>
          <p:cNvSpPr>
            <a:spLocks noGrp="1"/>
          </p:cNvSpPr>
          <p:nvPr>
            <p:ph sz="half" idx="1"/>
          </p:nvPr>
        </p:nvSpPr>
        <p:spPr>
          <a:xfrm>
            <a:off x="75414" y="1715678"/>
            <a:ext cx="5778269" cy="4024348"/>
          </a:xfrm>
        </p:spPr>
        <p:txBody>
          <a:bodyPr>
            <a:noAutofit/>
          </a:bodyPr>
          <a:lstStyle/>
          <a:p>
            <a:pPr algn="just"/>
            <a:r>
              <a:rPr lang="en-US" sz="1600" b="1" dirty="0">
                <a:latin typeface="Times New Roman" panose="02020603050405020304" pitchFamily="18" charset="0"/>
                <a:cs typeface="Times New Roman" panose="02020603050405020304" pitchFamily="18" charset="0"/>
              </a:rPr>
              <a:t>Patient Profile:</a:t>
            </a:r>
            <a:r>
              <a:rPr lang="en-US" sz="1600" dirty="0">
                <a:latin typeface="Times New Roman" panose="02020603050405020304" pitchFamily="18" charset="0"/>
                <a:cs typeface="Times New Roman" panose="02020603050405020304" pitchFamily="18" charset="0"/>
              </a:rPr>
              <a:t> A 25-year-old female presents with complaints of numbness in her extremities, difficulty walking, and confusion. She reports a diet low in thiamine-rich foods due to adherence to a strict vegetarian diet.</a:t>
            </a:r>
          </a:p>
          <a:p>
            <a:pPr algn="just"/>
            <a:r>
              <a:rPr lang="en-US" sz="1600" b="1" dirty="0">
                <a:latin typeface="Times New Roman" panose="02020603050405020304" pitchFamily="18" charset="0"/>
                <a:cs typeface="Times New Roman" panose="02020603050405020304" pitchFamily="18" charset="0"/>
              </a:rPr>
              <a:t>Diagnosis:</a:t>
            </a:r>
            <a:r>
              <a:rPr lang="en-US" sz="1600" dirty="0">
                <a:latin typeface="Times New Roman" panose="02020603050405020304" pitchFamily="18" charset="0"/>
                <a:cs typeface="Times New Roman" panose="02020603050405020304" pitchFamily="18" charset="0"/>
              </a:rPr>
              <a:t> Clinical signs indicate dry </a:t>
            </a:r>
            <a:r>
              <a:rPr lang="en-US" sz="1600" dirty="0" err="1">
                <a:latin typeface="Times New Roman" panose="02020603050405020304" pitchFamily="18" charset="0"/>
                <a:cs typeface="Times New Roman" panose="02020603050405020304" pitchFamily="18" charset="0"/>
              </a:rPr>
              <a:t>Beri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Beri</a:t>
            </a:r>
            <a:r>
              <a:rPr lang="en-US" sz="1600" dirty="0">
                <a:latin typeface="Times New Roman" panose="02020603050405020304" pitchFamily="18" charset="0"/>
                <a:cs typeface="Times New Roman" panose="02020603050405020304" pitchFamily="18" charset="0"/>
              </a:rPr>
              <a:t>, characterized by muscle wasting and peripheral neuropathy. Laboratory tests confirm low thiamine levels.</a:t>
            </a:r>
          </a:p>
          <a:p>
            <a:pPr algn="just"/>
            <a:r>
              <a:rPr lang="en-US" sz="1600" b="1" dirty="0">
                <a:latin typeface="Times New Roman" panose="02020603050405020304" pitchFamily="18" charset="0"/>
                <a:cs typeface="Times New Roman" panose="02020603050405020304" pitchFamily="18" charset="0"/>
              </a:rPr>
              <a:t>Prognosis:</a:t>
            </a:r>
            <a:r>
              <a:rPr lang="en-US" sz="1600" dirty="0">
                <a:latin typeface="Times New Roman" panose="02020603050405020304" pitchFamily="18" charset="0"/>
                <a:cs typeface="Times New Roman" panose="02020603050405020304" pitchFamily="18" charset="0"/>
              </a:rPr>
              <a:t> The patient is expected to improve with appropriate treatment, but chronic deficiency may lead to long-term neurological damage if dietary changes are not made.</a:t>
            </a:r>
          </a:p>
          <a:p>
            <a:pPr algn="just"/>
            <a:r>
              <a:rPr lang="en-US" sz="1600" b="1" dirty="0">
                <a:latin typeface="Times New Roman" panose="02020603050405020304" pitchFamily="18" charset="0"/>
                <a:cs typeface="Times New Roman" panose="02020603050405020304" pitchFamily="18" charset="0"/>
              </a:rPr>
              <a:t>Treatment and Intervention:</a:t>
            </a:r>
            <a:r>
              <a:rPr lang="en-US" sz="1600" dirty="0">
                <a:latin typeface="Times New Roman" panose="02020603050405020304" pitchFamily="18" charset="0"/>
                <a:cs typeface="Times New Roman" panose="02020603050405020304" pitchFamily="18" charset="0"/>
              </a:rPr>
              <a:t> Prescribed oral thiamine supplementation (150 mg/day) along with dietary modifications to include legumes, nuts, and fortified foods. Nutrition education sessions are scheduled to ensure a well-rounded intake. Follow-up is arranged to assess neurological recovery and dietary adherence.</a:t>
            </a:r>
          </a:p>
          <a:p>
            <a:pPr algn="just"/>
            <a:endParaRPr lang="en-US" sz="1600" dirty="0">
              <a:latin typeface="Times New Roman" panose="02020603050405020304" pitchFamily="18" charset="0"/>
              <a:cs typeface="Times New Roman" panose="02020603050405020304" pitchFamily="18" charset="0"/>
            </a:endParaRPr>
          </a:p>
        </p:txBody>
      </p:sp>
      <p:sp>
        <p:nvSpPr>
          <p:cNvPr id="12" name="Content Placeholder 11"/>
          <p:cNvSpPr>
            <a:spLocks noGrp="1"/>
          </p:cNvSpPr>
          <p:nvPr>
            <p:ph sz="half" idx="2"/>
          </p:nvPr>
        </p:nvSpPr>
        <p:spPr>
          <a:xfrm>
            <a:off x="6299404" y="1715678"/>
            <a:ext cx="5646162" cy="6072323"/>
          </a:xfrm>
        </p:spPr>
        <p:txBody>
          <a:bodyPr>
            <a:noAutofit/>
          </a:bodyPr>
          <a:lstStyle/>
          <a:p>
            <a:pPr algn="just"/>
            <a:r>
              <a:rPr lang="en-US" sz="1600" b="1" dirty="0" smtClean="0">
                <a:latin typeface="Times New Roman" panose="02020603050405020304" pitchFamily="18" charset="0"/>
                <a:cs typeface="Times New Roman" panose="02020603050405020304" pitchFamily="18" charset="0"/>
              </a:rPr>
              <a:t>Patient Profile:</a:t>
            </a:r>
            <a:r>
              <a:rPr lang="en-US" sz="1600" dirty="0" smtClean="0">
                <a:latin typeface="Times New Roman" panose="02020603050405020304" pitchFamily="18" charset="0"/>
                <a:cs typeface="Times New Roman" panose="02020603050405020304" pitchFamily="18" charset="0"/>
              </a:rPr>
              <a:t> A 50-year-old male presents with symptoms of severe fatigue, muscle weakness, and peripheral neuropathy. He has a history of alcoholism and a diet primarily consisting of polished rice.</a:t>
            </a:r>
          </a:p>
          <a:p>
            <a:pPr algn="just"/>
            <a:r>
              <a:rPr lang="en-US" sz="1600" b="1" dirty="0" smtClean="0">
                <a:latin typeface="Times New Roman" panose="02020603050405020304" pitchFamily="18" charset="0"/>
                <a:cs typeface="Times New Roman" panose="02020603050405020304" pitchFamily="18" charset="0"/>
              </a:rPr>
              <a:t>Diagnosis:</a:t>
            </a:r>
            <a:r>
              <a:rPr lang="en-US" sz="1600" dirty="0" smtClean="0">
                <a:latin typeface="Times New Roman" panose="02020603050405020304" pitchFamily="18" charset="0"/>
                <a:cs typeface="Times New Roman" panose="02020603050405020304" pitchFamily="18" charset="0"/>
              </a:rPr>
              <a:t> Clinical evaluation reveals classic signs of wet </a:t>
            </a:r>
            <a:r>
              <a:rPr lang="en-US" sz="1600" dirty="0" err="1" smtClean="0">
                <a:latin typeface="Times New Roman" panose="02020603050405020304" pitchFamily="18" charset="0"/>
                <a:cs typeface="Times New Roman" panose="02020603050405020304" pitchFamily="18" charset="0"/>
              </a:rPr>
              <a:t>Beri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Beri</a:t>
            </a:r>
            <a:r>
              <a:rPr lang="en-US" sz="1600" dirty="0" smtClean="0">
                <a:latin typeface="Times New Roman" panose="02020603050405020304" pitchFamily="18" charset="0"/>
                <a:cs typeface="Times New Roman" panose="02020603050405020304" pitchFamily="18" charset="0"/>
              </a:rPr>
              <a:t>, including edema and tachycardia. Thiamine (Vitamin B1) levels are confirmed to be low through laboratory tests.</a:t>
            </a:r>
          </a:p>
          <a:p>
            <a:pPr algn="just"/>
            <a:r>
              <a:rPr lang="en-US" sz="1600" b="1" dirty="0" smtClean="0">
                <a:latin typeface="Times New Roman" panose="02020603050405020304" pitchFamily="18" charset="0"/>
                <a:cs typeface="Times New Roman" panose="02020603050405020304" pitchFamily="18" charset="0"/>
              </a:rPr>
              <a:t>Prognosis:</a:t>
            </a:r>
            <a:r>
              <a:rPr lang="en-US" sz="1600" dirty="0" smtClean="0">
                <a:latin typeface="Times New Roman" panose="02020603050405020304" pitchFamily="18" charset="0"/>
                <a:cs typeface="Times New Roman" panose="02020603050405020304" pitchFamily="18" charset="0"/>
              </a:rPr>
              <a:t> With prompt treatment, including thiamine supplementation, the patient is expected to show significant improvement within days. However, if untreated, the condition may lead to severe cardiovascular complications.</a:t>
            </a:r>
          </a:p>
          <a:p>
            <a:pPr algn="just"/>
            <a:r>
              <a:rPr lang="en-US" sz="1600" b="1" dirty="0" smtClean="0">
                <a:latin typeface="Times New Roman" panose="02020603050405020304" pitchFamily="18" charset="0"/>
                <a:cs typeface="Times New Roman" panose="02020603050405020304" pitchFamily="18" charset="0"/>
              </a:rPr>
              <a:t>Treatment and Intervention:</a:t>
            </a:r>
            <a:r>
              <a:rPr lang="en-US" sz="1600" dirty="0" smtClean="0">
                <a:latin typeface="Times New Roman" panose="02020603050405020304" pitchFamily="18" charset="0"/>
                <a:cs typeface="Times New Roman" panose="02020603050405020304" pitchFamily="18" charset="0"/>
              </a:rPr>
              <a:t> Initiated with intravenous thiamine (100 mg daily) for the first few days, followed by oral thiamine supplementation (300 mg/day). Dietary counseling is provided to encourage a balanced diet rich in whole grains and proteins. Follow-up appointments are scheduled to monitor recovery.</a:t>
            </a:r>
          </a:p>
          <a:p>
            <a:pPr algn="just"/>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16</a:t>
            </a:fld>
            <a:endParaRPr lang="en-US" dirty="0"/>
          </a:p>
        </p:txBody>
      </p:sp>
      <p:cxnSp>
        <p:nvCxnSpPr>
          <p:cNvPr id="14" name="Straight Connector 13"/>
          <p:cNvCxnSpPr/>
          <p:nvPr/>
        </p:nvCxnSpPr>
        <p:spPr>
          <a:xfrm>
            <a:off x="6143134" y="1811931"/>
            <a:ext cx="0" cy="4024348"/>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14" descr="&lt;strong&gt;Question&lt;/strong&gt; &lt;strong&gt;marks&lt;/strong&gt; cutie &lt;strong&gt;mark&lt;/strong&gt; by The-Smiling-Pony on DeviantArt"/>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37620" y="-29574"/>
            <a:ext cx="1754380" cy="1738005"/>
          </a:xfrm>
          <a:prstGeom prst="rect">
            <a:avLst/>
          </a:prstGeom>
        </p:spPr>
      </p:pic>
    </p:spTree>
    <p:extLst>
      <p:ext uri="{BB962C8B-B14F-4D97-AF65-F5344CB8AC3E}">
        <p14:creationId xmlns:p14="http://schemas.microsoft.com/office/powerpoint/2010/main" val="247597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31136" y="194667"/>
            <a:ext cx="7729728" cy="1188720"/>
          </a:xfrm>
        </p:spPr>
        <p:txBody>
          <a:bodyPr/>
          <a:lstStyle/>
          <a:p>
            <a:r>
              <a:rPr lang="en-US" dirty="0" smtClean="0"/>
              <a:t>PELLAGRA</a:t>
            </a:r>
            <a:endParaRPr lang="en-US" dirty="0"/>
          </a:p>
        </p:txBody>
      </p:sp>
      <p:sp>
        <p:nvSpPr>
          <p:cNvPr id="6" name="Content Placeholder 5"/>
          <p:cNvSpPr>
            <a:spLocks noGrp="1"/>
          </p:cNvSpPr>
          <p:nvPr>
            <p:ph idx="1"/>
          </p:nvPr>
        </p:nvSpPr>
        <p:spPr>
          <a:xfrm>
            <a:off x="0" y="1472665"/>
            <a:ext cx="12192000" cy="5111015"/>
          </a:xfrm>
        </p:spPr>
        <p:txBody>
          <a:bodyPr>
            <a:normAutofit/>
          </a:bodyPr>
          <a:lstStyle/>
          <a:p>
            <a:r>
              <a:rPr lang="en-US" sz="2000" dirty="0">
                <a:latin typeface="Times New Roman" panose="02020603050405020304" pitchFamily="18" charset="0"/>
                <a:cs typeface="Times New Roman" panose="02020603050405020304" pitchFamily="18" charset="0"/>
              </a:rPr>
              <a:t>Pellagra is a systemic disease caused by a severe deficiency of niacin (vitamin B3). </a:t>
            </a:r>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a form of malnutrition — specifically, micronutrient undernutrition.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Niacin </a:t>
            </a:r>
            <a:r>
              <a:rPr lang="en-US" sz="2000" dirty="0">
                <a:latin typeface="Times New Roman" panose="02020603050405020304" pitchFamily="18" charset="0"/>
                <a:cs typeface="Times New Roman" panose="02020603050405020304" pitchFamily="18" charset="0"/>
              </a:rPr>
              <a:t>is crucial to cell functioning throughout your body, and the lack of it shows up in symptoms throughout your body, including your skin, mouth, bowels and brain.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left untreated, pellagra can cause lasting damage to your nervous system and even death.</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Primary </a:t>
            </a:r>
            <a:r>
              <a:rPr lang="en-US" sz="2000" dirty="0">
                <a:latin typeface="Times New Roman" panose="02020603050405020304" pitchFamily="18" charset="0"/>
                <a:cs typeface="Times New Roman" panose="02020603050405020304" pitchFamily="18" charset="0"/>
              </a:rPr>
              <a:t>pellagra is caused by a lack of niacin in your diet. It usually occurs in poor and food-limited populations</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Secondary pellagra can occur when your body is unable to absorb the niacin you eat</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Niacin is found in many food sources, and most people who eat a balanced diet get enough of it. </a:t>
            </a:r>
            <a:endParaRPr lang="en-US" sz="2000"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rimary pellagra </a:t>
            </a:r>
            <a:r>
              <a:rPr lang="en-US" sz="2000" dirty="0">
                <a:latin typeface="Times New Roman" panose="02020603050405020304" pitchFamily="18" charset="0"/>
                <a:cs typeface="Times New Roman" panose="02020603050405020304" pitchFamily="18" charset="0"/>
              </a:rPr>
              <a:t>from inadequate dietary intake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still a significant problem in impoverished and food-limited populations.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industrialized world, niacin deficiency is more likely to occur from secondary causes </a:t>
            </a:r>
            <a:r>
              <a:rPr lang="en-US" sz="2000" dirty="0" smtClean="0">
                <a:latin typeface="Times New Roman" panose="02020603050405020304" pitchFamily="18" charset="0"/>
                <a:cs typeface="Times New Roman" panose="02020603050405020304" pitchFamily="18" charset="0"/>
              </a:rPr>
              <a:t>from </a:t>
            </a:r>
            <a:r>
              <a:rPr lang="en-US" sz="2000" dirty="0">
                <a:latin typeface="Times New Roman" panose="02020603050405020304" pitchFamily="18" charset="0"/>
                <a:cs typeface="Times New Roman" panose="02020603050405020304" pitchFamily="18" charset="0"/>
              </a:rPr>
              <a:t>health conditions or substances that prevent your body from absorbing or using niacin.</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503415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6536" y="494792"/>
            <a:ext cx="7729728" cy="1188720"/>
          </a:xfrm>
        </p:spPr>
        <p:txBody>
          <a:bodyPr/>
          <a:lstStyle/>
          <a:p>
            <a:r>
              <a:rPr lang="en-US" dirty="0" smtClean="0"/>
              <a:t>history</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18</a:t>
            </a:fld>
            <a:endParaRPr lang="en-US" dirty="0"/>
          </a:p>
        </p:txBody>
      </p:sp>
      <p:sp>
        <p:nvSpPr>
          <p:cNvPr id="5" name="Rectangle 1"/>
          <p:cNvSpPr>
            <a:spLocks noGrp="1" noChangeArrowheads="1"/>
          </p:cNvSpPr>
          <p:nvPr>
            <p:ph idx="1"/>
          </p:nvPr>
        </p:nvSpPr>
        <p:spPr bwMode="auto">
          <a:xfrm>
            <a:off x="127000" y="1954182"/>
            <a:ext cx="1048966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First described in the early 18th century in Spain.</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Initially thought to be a skin disease.</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Widespread in the southern United States in the early 1900s.</a:t>
            </a:r>
          </a:p>
          <a:p>
            <a:pPr marL="0" marR="0" lvl="0" indent="0" algn="just"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Linked to diets low in niacin and high in corn.</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Dr. Joseph Goldberger conducted research identifying diet as the cause.</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Advocated for the inclusion of meat, dairy, and vegetables in diets.</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Niacin (Vitamin B3) identified as a critical nutrient in the 1930s.</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Goldberger’s work contributed to understanding and preventing Pellagra.</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Public health measures included fortification of foods with niacin.</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Education on nutrition helped prevent outbreaks.</a:t>
            </a:r>
          </a:p>
          <a:p>
            <a:pPr marL="0" marR="0" lvl="0" indent="0" algn="l" defTabSz="914400" rtl="0" eaLnBrk="0" fontAlgn="base" latinLnBrk="0" hangingPunct="0">
              <a:lnSpc>
                <a:spcPct val="100000"/>
              </a:lnSpc>
              <a:spcBef>
                <a:spcPct val="0"/>
              </a:spcBef>
              <a:spcAft>
                <a:spcPts val="600"/>
              </a:spcAft>
              <a:buClrTx/>
              <a:buSzTx/>
              <a:buFontTx/>
              <a:buChar char="•"/>
              <a:tabLst/>
            </a:pPr>
            <a:r>
              <a:rPr kumimoji="0" lang="en-US" altLang="en-US" sz="2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Rare in developed countries, still a concern in some developing regions. </a:t>
            </a:r>
          </a:p>
        </p:txBody>
      </p:sp>
      <p:pic>
        <p:nvPicPr>
          <p:cNvPr id="6" name="Picture 5"/>
          <p:cNvPicPr>
            <a:picLocks noChangeAspect="1"/>
          </p:cNvPicPr>
          <p:nvPr/>
        </p:nvPicPr>
        <p:blipFill>
          <a:blip r:embed="rId2"/>
          <a:stretch>
            <a:fillRect/>
          </a:stretch>
        </p:blipFill>
        <p:spPr>
          <a:xfrm>
            <a:off x="9182101" y="1954182"/>
            <a:ext cx="2625038" cy="3887291"/>
          </a:xfrm>
          <a:prstGeom prst="rect">
            <a:avLst/>
          </a:prstGeom>
        </p:spPr>
      </p:pic>
    </p:spTree>
    <p:extLst>
      <p:ext uri="{BB962C8B-B14F-4D97-AF65-F5344CB8AC3E}">
        <p14:creationId xmlns:p14="http://schemas.microsoft.com/office/powerpoint/2010/main" val="4022510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61214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769620" y="402336"/>
            <a:ext cx="4486656" cy="1141497"/>
          </a:xfrm>
        </p:spPr>
        <p:txBody>
          <a:bodyPr/>
          <a:lstStyle/>
          <a:p>
            <a:r>
              <a:rPr lang="en-US" dirty="0" smtClean="0"/>
              <a:t>SYMPTOMS</a:t>
            </a:r>
            <a:endParaRPr lang="en-US" dirty="0"/>
          </a:p>
        </p:txBody>
      </p:sp>
      <p:sp>
        <p:nvSpPr>
          <p:cNvPr id="3" name="Content Placeholder 2"/>
          <p:cNvSpPr>
            <a:spLocks noGrp="1"/>
          </p:cNvSpPr>
          <p:nvPr>
            <p:ph idx="1"/>
          </p:nvPr>
        </p:nvSpPr>
        <p:spPr>
          <a:xfrm>
            <a:off x="6736080" y="804672"/>
            <a:ext cx="4998720" cy="5248656"/>
          </a:xfrm>
        </p:spPr>
        <p:txBody>
          <a:bodyPr>
            <a:normAutofit/>
          </a:bodyPr>
          <a:lstStyle/>
          <a:p>
            <a:r>
              <a:rPr lang="en-US" sz="2100" dirty="0">
                <a:latin typeface="Times New Roman" panose="02020603050405020304" pitchFamily="18" charset="0"/>
                <a:cs typeface="Times New Roman" panose="02020603050405020304" pitchFamily="18" charset="0"/>
              </a:rPr>
              <a:t>Chronic diarrhea, sometimes bloody.</a:t>
            </a:r>
          </a:p>
          <a:p>
            <a:r>
              <a:rPr lang="en-US" sz="2100" dirty="0">
                <a:latin typeface="Times New Roman" panose="02020603050405020304" pitchFamily="18" charset="0"/>
                <a:cs typeface="Times New Roman" panose="02020603050405020304" pitchFamily="18" charset="0"/>
              </a:rPr>
              <a:t>Abdominal pain and indigestion.</a:t>
            </a:r>
          </a:p>
          <a:p>
            <a:r>
              <a:rPr lang="en-US" sz="2100" dirty="0">
                <a:latin typeface="Times New Roman" panose="02020603050405020304" pitchFamily="18" charset="0"/>
                <a:cs typeface="Times New Roman" panose="02020603050405020304" pitchFamily="18" charset="0"/>
              </a:rPr>
              <a:t>Loss of appetite, nausea and vomiting.</a:t>
            </a:r>
          </a:p>
          <a:p>
            <a:r>
              <a:rPr lang="en-US" sz="2100" dirty="0">
                <a:latin typeface="Times New Roman" panose="02020603050405020304" pitchFamily="18" charset="0"/>
                <a:cs typeface="Times New Roman" panose="02020603050405020304" pitchFamily="18" charset="0"/>
              </a:rPr>
              <a:t>Itchy or painful skin rashes.</a:t>
            </a:r>
          </a:p>
          <a:p>
            <a:r>
              <a:rPr lang="en-US" sz="2100" dirty="0">
                <a:latin typeface="Times New Roman" panose="02020603050405020304" pitchFamily="18" charset="0"/>
                <a:cs typeface="Times New Roman" panose="02020603050405020304" pitchFamily="18" charset="0"/>
              </a:rPr>
              <a:t>Mouth sores and a red, swollen tongue.</a:t>
            </a:r>
          </a:p>
          <a:p>
            <a:r>
              <a:rPr lang="en-US" sz="2100" dirty="0" smtClean="0">
                <a:latin typeface="Times New Roman" panose="02020603050405020304" pitchFamily="18" charset="0"/>
                <a:cs typeface="Times New Roman" panose="02020603050405020304" pitchFamily="18" charset="0"/>
              </a:rPr>
              <a:t>Fatigue,</a:t>
            </a:r>
            <a:r>
              <a:rPr lang="en-US" sz="2100" dirty="0">
                <a:latin typeface="Times New Roman" panose="02020603050405020304" pitchFamily="18" charset="0"/>
                <a:cs typeface="Times New Roman" panose="02020603050405020304" pitchFamily="18" charset="0"/>
              </a:rPr>
              <a:t> weakness and malaise.</a:t>
            </a:r>
          </a:p>
          <a:p>
            <a:pPr algn="just"/>
            <a:r>
              <a:rPr lang="en-US" sz="2100" dirty="0">
                <a:latin typeface="Times New Roman" panose="02020603050405020304" pitchFamily="18" charset="0"/>
                <a:cs typeface="Times New Roman" panose="02020603050405020304" pitchFamily="18" charset="0"/>
              </a:rPr>
              <a:t>Mood changes, depression.</a:t>
            </a:r>
          </a:p>
          <a:p>
            <a:r>
              <a:rPr lang="en-US" sz="2100" dirty="0">
                <a:latin typeface="Times New Roman" panose="02020603050405020304" pitchFamily="18" charset="0"/>
                <a:cs typeface="Times New Roman" panose="02020603050405020304" pitchFamily="18" charset="0"/>
              </a:rPr>
              <a:t>Neurological </a:t>
            </a:r>
            <a:r>
              <a:rPr lang="en-US" sz="2100" dirty="0" smtClean="0">
                <a:latin typeface="Times New Roman" panose="02020603050405020304" pitchFamily="18" charset="0"/>
                <a:cs typeface="Times New Roman" panose="02020603050405020304" pitchFamily="18" charset="0"/>
              </a:rPr>
              <a:t>symptoms such as tremors</a:t>
            </a:r>
            <a:r>
              <a:rPr lang="en-US" sz="2100" dirty="0">
                <a:latin typeface="Times New Roman" panose="02020603050405020304" pitchFamily="18" charset="0"/>
                <a:cs typeface="Times New Roman" panose="02020603050405020304" pitchFamily="18" charset="0"/>
              </a:rPr>
              <a:t> or numbness and tingling in the hands and </a:t>
            </a:r>
            <a:r>
              <a:rPr lang="en-US" sz="2100" dirty="0" smtClean="0">
                <a:latin typeface="Times New Roman" panose="02020603050405020304" pitchFamily="18" charset="0"/>
                <a:cs typeface="Times New Roman" panose="02020603050405020304" pitchFamily="18" charset="0"/>
              </a:rPr>
              <a:t>feet.</a:t>
            </a:r>
            <a:endParaRPr lang="en-US" sz="2100" dirty="0">
              <a:latin typeface="Times New Roman" panose="02020603050405020304" pitchFamily="18" charset="0"/>
              <a:cs typeface="Times New Roman" panose="02020603050405020304" pitchFamily="18" charset="0"/>
            </a:endParaRPr>
          </a:p>
          <a:p>
            <a:r>
              <a:rPr lang="en-US" sz="2100" dirty="0" smtClean="0">
                <a:latin typeface="Times New Roman" panose="02020603050405020304" pitchFamily="18" charset="0"/>
                <a:cs typeface="Times New Roman" panose="02020603050405020304" pitchFamily="18" charset="0"/>
              </a:rPr>
              <a:t>Delirium</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and </a:t>
            </a:r>
            <a:r>
              <a:rPr lang="en-US" sz="2100" dirty="0">
                <a:latin typeface="Times New Roman" panose="02020603050405020304" pitchFamily="18" charset="0"/>
                <a:cs typeface="Times New Roman" panose="02020603050405020304" pitchFamily="18" charset="0"/>
              </a:rPr>
              <a:t>dementia</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9" name="Picture 8"/>
          <p:cNvPicPr>
            <a:picLocks noChangeAspect="1"/>
          </p:cNvPicPr>
          <p:nvPr/>
        </p:nvPicPr>
        <p:blipFill>
          <a:blip r:embed="rId2"/>
          <a:stretch>
            <a:fillRect/>
          </a:stretch>
        </p:blipFill>
        <p:spPr>
          <a:xfrm>
            <a:off x="769620" y="1740496"/>
            <a:ext cx="4486656" cy="4843184"/>
          </a:xfrm>
          <a:prstGeom prst="rect">
            <a:avLst/>
          </a:prstGeom>
        </p:spPr>
      </p:pic>
    </p:spTree>
    <p:extLst>
      <p:ext uri="{BB962C8B-B14F-4D97-AF65-F5344CB8AC3E}">
        <p14:creationId xmlns:p14="http://schemas.microsoft.com/office/powerpoint/2010/main" val="4152802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236" y="520192"/>
            <a:ext cx="7729728" cy="1188720"/>
          </a:xfrm>
        </p:spPr>
        <p:txBody>
          <a:bodyPr/>
          <a:lstStyle/>
          <a:p>
            <a:r>
              <a:rPr lang="en-US" b="1" dirty="0" smtClean="0"/>
              <a:t>INTRODUCTION</a:t>
            </a:r>
            <a:endParaRPr lang="en-US" b="1" dirty="0"/>
          </a:p>
        </p:txBody>
      </p:sp>
      <p:sp>
        <p:nvSpPr>
          <p:cNvPr id="3" name="Content Placeholder 2"/>
          <p:cNvSpPr>
            <a:spLocks noGrp="1"/>
          </p:cNvSpPr>
          <p:nvPr>
            <p:ph idx="1"/>
          </p:nvPr>
        </p:nvSpPr>
        <p:spPr>
          <a:xfrm>
            <a:off x="190500" y="1708912"/>
            <a:ext cx="11899900" cy="4989068"/>
          </a:xfrm>
        </p:spPr>
        <p:txBody>
          <a:bodyPr>
            <a:noAutofit/>
          </a:bodyPr>
          <a:lstStyle/>
          <a:p>
            <a:pPr algn="just"/>
            <a:r>
              <a:rPr lang="en-US" dirty="0">
                <a:latin typeface="Times New Roman" panose="02020603050405020304" pitchFamily="18" charset="0"/>
                <a:cs typeface="Times New Roman" panose="02020603050405020304" pitchFamily="18" charset="0"/>
              </a:rPr>
              <a:t>Water-soluble vitamins include the B-complex vitamins and vitamin C. Unlike fat-soluble vitamins, these vitamins dissolve in water and are not stored in the body</a:t>
            </a:r>
            <a:r>
              <a:rPr lang="en-US" dirty="0" smtClean="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Water-soluble vitamins play crucial roles in various bodily functions, including energy metabolism, immune function, and the synthesis of neurotransmitters and red blood cells</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Deficiencies </a:t>
            </a:r>
            <a:r>
              <a:rPr lang="en-US" dirty="0">
                <a:latin typeface="Times New Roman" panose="02020603050405020304" pitchFamily="18" charset="0"/>
                <a:cs typeface="Times New Roman" panose="02020603050405020304" pitchFamily="18" charset="0"/>
              </a:rPr>
              <a:t>can arise </a:t>
            </a:r>
            <a:r>
              <a:rPr lang="en-US" dirty="0" smtClean="0">
                <a:latin typeface="Times New Roman" panose="02020603050405020304" pitchFamily="18" charset="0"/>
                <a:cs typeface="Times New Roman" panose="02020603050405020304" pitchFamily="18" charset="0"/>
              </a:rPr>
              <a:t>from</a:t>
            </a:r>
          </a:p>
          <a:p>
            <a:pPr lvl="1" algn="just">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Poor </a:t>
            </a:r>
            <a:r>
              <a:rPr lang="en-US" sz="1800" dirty="0">
                <a:latin typeface="Times New Roman" panose="02020603050405020304" pitchFamily="18" charset="0"/>
                <a:cs typeface="Times New Roman" panose="02020603050405020304" pitchFamily="18" charset="0"/>
              </a:rPr>
              <a:t>dietary intake</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Malabsorption disorders (e.g., celiac disease)</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Increased physiological needs (e.g., pregnancy)</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Certain medications and chronic conditions</a:t>
            </a:r>
          </a:p>
          <a:p>
            <a:pPr algn="just"/>
            <a:r>
              <a:rPr lang="en-US" dirty="0">
                <a:latin typeface="Times New Roman" panose="02020603050405020304" pitchFamily="18" charset="0"/>
                <a:cs typeface="Times New Roman" panose="02020603050405020304" pitchFamily="18" charset="0"/>
              </a:rPr>
              <a:t>Long-term deficiencies can lead to serious health conditions, including scurvy (Vitamin C deficiency), beriberi (Thiamine deficiency), and pellagra (Niacin deficiency</a:t>
            </a:r>
            <a:r>
              <a:rPr lang="en-US" dirty="0" smtClean="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Ensuring </a:t>
            </a:r>
            <a:r>
              <a:rPr lang="en-US" dirty="0">
                <a:latin typeface="Times New Roman" panose="02020603050405020304" pitchFamily="18" charset="0"/>
                <a:cs typeface="Times New Roman" panose="02020603050405020304" pitchFamily="18" charset="0"/>
              </a:rPr>
              <a:t>a balanced diet rich in fruits, vegetables, whole grains, and lean proteins can help prevent deficiencies. In some cases, supplementation may be necessary.</a:t>
            </a:r>
          </a:p>
        </p:txBody>
      </p:sp>
      <p:sp>
        <p:nvSpPr>
          <p:cNvPr id="4" name="Slide Number Placeholder 3"/>
          <p:cNvSpPr>
            <a:spLocks noGrp="1"/>
          </p:cNvSpPr>
          <p:nvPr>
            <p:ph type="sldNum" sz="quarter" idx="12"/>
          </p:nvPr>
        </p:nvSpPr>
        <p:spPr>
          <a:xfrm>
            <a:off x="11534140" y="6332220"/>
            <a:ext cx="365760" cy="365760"/>
          </a:xfrm>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922548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2358136" y="202692"/>
            <a:ext cx="7729728" cy="1080008"/>
          </a:xfrm>
        </p:spPr>
        <p:txBody>
          <a:bodyPr/>
          <a:lstStyle/>
          <a:p>
            <a:r>
              <a:rPr lang="en-US" dirty="0" smtClean="0"/>
              <a:t>CAUSES</a:t>
            </a:r>
            <a:endParaRPr lang="en-US" dirty="0"/>
          </a:p>
        </p:txBody>
      </p:sp>
      <p:sp>
        <p:nvSpPr>
          <p:cNvPr id="10" name="Content Placeholder 9"/>
          <p:cNvSpPr>
            <a:spLocks noGrp="1"/>
          </p:cNvSpPr>
          <p:nvPr>
            <p:ph idx="1"/>
          </p:nvPr>
        </p:nvSpPr>
        <p:spPr>
          <a:xfrm>
            <a:off x="114300" y="1391412"/>
            <a:ext cx="11887200" cy="5377688"/>
          </a:xfrm>
        </p:spPr>
        <p:txBody>
          <a:bodyPr>
            <a:normAutofit fontScale="92500"/>
          </a:bodyPr>
          <a:lstStyle/>
          <a:p>
            <a:pPr algn="just"/>
            <a:r>
              <a:rPr lang="en-US" sz="2000" dirty="0">
                <a:latin typeface="Times New Roman" panose="02020603050405020304" pitchFamily="18" charset="0"/>
                <a:cs typeface="Times New Roman" panose="02020603050405020304" pitchFamily="18" charset="0"/>
              </a:rPr>
              <a:t>The primary cause of pellagra is an inadequate diet. You can get your vitamin B3 from a wide range of foods, but people who don’t have enough food choices may lack certain nutrients.</a:t>
            </a:r>
          </a:p>
          <a:p>
            <a:pPr algn="just"/>
            <a:r>
              <a:rPr lang="en-US" sz="2000" dirty="0">
                <a:latin typeface="Times New Roman" panose="02020603050405020304" pitchFamily="18" charset="0"/>
                <a:cs typeface="Times New Roman" panose="02020603050405020304" pitchFamily="18" charset="0"/>
              </a:rPr>
              <a:t>You can also get pellagra from secondary causes, meaning other health conditions that prevent your body from absorbing or using niacin. Some of these include:</a:t>
            </a:r>
          </a:p>
          <a:p>
            <a:pPr algn="just"/>
            <a:r>
              <a:rPr lang="en-US" sz="2000" b="1" dirty="0">
                <a:latin typeface="Times New Roman" panose="02020603050405020304" pitchFamily="18" charset="0"/>
                <a:cs typeface="Times New Roman" panose="02020603050405020304" pitchFamily="18" charset="0"/>
              </a:rPr>
              <a:t>Gastrointestinal </a:t>
            </a:r>
            <a:r>
              <a:rPr lang="en-US" sz="2000" b="1" dirty="0" smtClean="0">
                <a:latin typeface="Times New Roman" panose="02020603050405020304" pitchFamily="18" charset="0"/>
                <a:cs typeface="Times New Roman" panose="02020603050405020304" pitchFamily="18" charset="0"/>
              </a:rPr>
              <a:t>disease</a:t>
            </a:r>
            <a:r>
              <a:rPr lang="en-US" sz="2000" dirty="0" smtClean="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that </a:t>
            </a:r>
            <a:r>
              <a:rPr lang="en-US" sz="2000" dirty="0">
                <a:latin typeface="Times New Roman" panose="02020603050405020304" pitchFamily="18" charset="0"/>
                <a:cs typeface="Times New Roman" panose="02020603050405020304" pitchFamily="18" charset="0"/>
              </a:rPr>
              <a:t>cause malabsorption, such as inflammatory bowel disease or cirrhosis of the liver.</a:t>
            </a:r>
          </a:p>
          <a:p>
            <a:pPr algn="just"/>
            <a:r>
              <a:rPr lang="en-US" sz="2000" dirty="0" smtClean="0">
                <a:latin typeface="Times New Roman" panose="02020603050405020304" pitchFamily="18" charset="0"/>
                <a:cs typeface="Times New Roman" panose="02020603050405020304" pitchFamily="18" charset="0"/>
              </a:rPr>
              <a:t>Heavy </a:t>
            </a:r>
            <a:r>
              <a:rPr lang="en-US" sz="2000" b="1" dirty="0">
                <a:latin typeface="Times New Roman" panose="02020603050405020304" pitchFamily="18" charset="0"/>
                <a:cs typeface="Times New Roman" panose="02020603050405020304" pitchFamily="18" charset="0"/>
              </a:rPr>
              <a:t>alcohol</a:t>
            </a:r>
            <a:r>
              <a:rPr lang="en-US" sz="2000" dirty="0">
                <a:latin typeface="Times New Roman" panose="02020603050405020304" pitchFamily="18" charset="0"/>
                <a:cs typeface="Times New Roman" panose="02020603050405020304" pitchFamily="18" charset="0"/>
              </a:rPr>
              <a:t> use can induce pellagra by way of organ damage, causing malabsorption and general malnutrition.</a:t>
            </a:r>
          </a:p>
          <a:p>
            <a:pPr algn="just"/>
            <a:r>
              <a:rPr lang="en-US" sz="2000" b="1" dirty="0" smtClean="0">
                <a:latin typeface="Times New Roman" panose="02020603050405020304" pitchFamily="18" charset="0"/>
                <a:cs typeface="Times New Roman" panose="02020603050405020304" pitchFamily="18" charset="0"/>
              </a:rPr>
              <a:t>Bariatric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surgery can damage the intestinal mucosa, leading to various micronutrient deficiencies, including pellagra.</a:t>
            </a:r>
          </a:p>
          <a:p>
            <a:pPr algn="just"/>
            <a:r>
              <a:rPr lang="en-US" sz="2000" b="1" dirty="0">
                <a:latin typeface="Times New Roman" panose="02020603050405020304" pitchFamily="18" charset="0"/>
                <a:cs typeface="Times New Roman" panose="02020603050405020304" pitchFamily="18" charset="0"/>
              </a:rPr>
              <a:t>Iron deficiency </a:t>
            </a:r>
            <a:r>
              <a:rPr lang="en-US" sz="2000" b="1" dirty="0" smtClean="0">
                <a:latin typeface="Times New Roman" panose="02020603050405020304" pitchFamily="18" charset="0"/>
                <a:cs typeface="Times New Roman" panose="02020603050405020304" pitchFamily="18" charset="0"/>
              </a:rPr>
              <a:t>anemia</a:t>
            </a:r>
            <a:endParaRPr lang="en-US" sz="2000" dirty="0" smtClean="0">
              <a:latin typeface="Times New Roman" panose="02020603050405020304" pitchFamily="18" charset="0"/>
              <a:cs typeface="Times New Roman" panose="02020603050405020304" pitchFamily="18" charset="0"/>
            </a:endParaRPr>
          </a:p>
          <a:p>
            <a:pPr algn="just"/>
            <a:r>
              <a:rPr lang="en-US" sz="2000" b="1" dirty="0" err="1" smtClean="0">
                <a:latin typeface="Times New Roman" panose="02020603050405020304" pitchFamily="18" charset="0"/>
                <a:cs typeface="Times New Roman" panose="02020603050405020304" pitchFamily="18" charset="0"/>
              </a:rPr>
              <a:t>Hartnup</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disease</a:t>
            </a:r>
            <a:r>
              <a:rPr lang="en-US" sz="2000" dirty="0">
                <a:latin typeface="Times New Roman" panose="02020603050405020304" pitchFamily="18" charset="0"/>
                <a:cs typeface="Times New Roman" panose="02020603050405020304" pitchFamily="18" charset="0"/>
              </a:rPr>
              <a:t>. This genetic disorder prevents your body from absorbing amino acids, which are necessary to produce vitamins from food.</a:t>
            </a:r>
          </a:p>
          <a:p>
            <a:pPr algn="just"/>
            <a:r>
              <a:rPr lang="en-US" sz="2000" b="1" dirty="0">
                <a:latin typeface="Times New Roman" panose="02020603050405020304" pitchFamily="18" charset="0"/>
                <a:cs typeface="Times New Roman" panose="02020603050405020304" pitchFamily="18" charset="0"/>
              </a:rPr>
              <a:t>Carcinoid </a:t>
            </a:r>
            <a:r>
              <a:rPr lang="en-US" sz="2000" b="1" dirty="0" smtClean="0">
                <a:latin typeface="Times New Roman" panose="02020603050405020304" pitchFamily="18" charset="0"/>
                <a:cs typeface="Times New Roman" panose="02020603050405020304" pitchFamily="18" charset="0"/>
              </a:rPr>
              <a:t>syndrome</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This syndrome is characterized by active tumor cells that depress niacin production.</a:t>
            </a:r>
          </a:p>
          <a:p>
            <a:pPr algn="just"/>
            <a:r>
              <a:rPr lang="en-US" sz="2000" b="1" dirty="0">
                <a:latin typeface="Times New Roman" panose="02020603050405020304" pitchFamily="18" charset="0"/>
                <a:cs typeface="Times New Roman" panose="02020603050405020304" pitchFamily="18" charset="0"/>
              </a:rPr>
              <a:t>Certain drugs</a:t>
            </a:r>
            <a:r>
              <a:rPr lang="en-US" sz="2000" dirty="0">
                <a:latin typeface="Times New Roman" panose="02020603050405020304" pitchFamily="18" charset="0"/>
                <a:cs typeface="Times New Roman" panose="02020603050405020304" pitchFamily="18" charset="0"/>
              </a:rPr>
              <a:t> can disrupt your body’s niacin metabolism process, particularly antispasmodic and </a:t>
            </a:r>
            <a:r>
              <a:rPr lang="en-US" sz="2000" dirty="0" smtClean="0">
                <a:latin typeface="Times New Roman" panose="02020603050405020304" pitchFamily="18" charset="0"/>
                <a:cs typeface="Times New Roman" panose="02020603050405020304" pitchFamily="18" charset="0"/>
              </a:rPr>
              <a:t>chemotherapy drugs</a:t>
            </a:r>
            <a:r>
              <a:rPr lang="en-US" sz="2000" dirty="0">
                <a:latin typeface="Times New Roman" panose="02020603050405020304" pitchFamily="18" charset="0"/>
                <a:cs typeface="Times New Roman" panose="02020603050405020304" pitchFamily="18" charset="0"/>
              </a:rPr>
              <a:t>.</a:t>
            </a:r>
          </a:p>
          <a:p>
            <a:pPr algn="just"/>
            <a:r>
              <a:rPr lang="en-US" sz="2000" b="1" dirty="0">
                <a:latin typeface="Times New Roman" panose="02020603050405020304" pitchFamily="18" charset="0"/>
                <a:cs typeface="Times New Roman" panose="02020603050405020304" pitchFamily="18" charset="0"/>
              </a:rPr>
              <a:t>HIV </a:t>
            </a:r>
            <a:r>
              <a:rPr lang="en-US" sz="2000" b="1" dirty="0" smtClean="0">
                <a:latin typeface="Times New Roman" panose="02020603050405020304" pitchFamily="18" charset="0"/>
                <a:cs typeface="Times New Roman" panose="02020603050405020304" pitchFamily="18" charset="0"/>
              </a:rPr>
              <a:t>infection </a:t>
            </a:r>
            <a:r>
              <a:rPr lang="en-US" sz="2000" dirty="0" smtClean="0">
                <a:latin typeface="Times New Roman" panose="02020603050405020304" pitchFamily="18" charset="0"/>
                <a:cs typeface="Times New Roman" panose="02020603050405020304" pitchFamily="18" charset="0"/>
              </a:rPr>
              <a:t>depletes </a:t>
            </a:r>
            <a:r>
              <a:rPr lang="en-US" sz="2000" dirty="0">
                <a:latin typeface="Times New Roman" panose="02020603050405020304" pitchFamily="18" charset="0"/>
                <a:cs typeface="Times New Roman" panose="02020603050405020304" pitchFamily="18" charset="0"/>
              </a:rPr>
              <a:t>niacin in your body.</a:t>
            </a:r>
          </a:p>
          <a:p>
            <a:pPr algn="just"/>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1344566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278892"/>
            <a:ext cx="7729728" cy="1188720"/>
          </a:xfrm>
        </p:spPr>
        <p:txBody>
          <a:bodyPr/>
          <a:lstStyle/>
          <a:p>
            <a:r>
              <a:rPr lang="en-US" dirty="0" smtClean="0"/>
              <a:t>TREATMENT</a:t>
            </a:r>
            <a:endParaRPr lang="en-US" dirty="0"/>
          </a:p>
        </p:txBody>
      </p:sp>
      <p:sp>
        <p:nvSpPr>
          <p:cNvPr id="3" name="Content Placeholder 2"/>
          <p:cNvSpPr>
            <a:spLocks noGrp="1"/>
          </p:cNvSpPr>
          <p:nvPr>
            <p:ph idx="1"/>
          </p:nvPr>
        </p:nvSpPr>
        <p:spPr>
          <a:xfrm>
            <a:off x="0" y="1765300"/>
            <a:ext cx="12192000" cy="5092700"/>
          </a:xfrm>
        </p:spPr>
        <p:txBody>
          <a:bodyPr>
            <a:normAutofit/>
          </a:bodyPr>
          <a:lstStyle/>
          <a:p>
            <a:pPr algn="just"/>
            <a:r>
              <a:rPr lang="en-US" sz="2000" dirty="0">
                <a:latin typeface="Times New Roman" panose="02020603050405020304" pitchFamily="18" charset="0"/>
                <a:cs typeface="Times New Roman" panose="02020603050405020304" pitchFamily="18" charset="0"/>
              </a:rPr>
              <a:t>A well-balanced diet is the simplest way to ensure adequate nutrition.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food choices are limited, enriched foods and dietary supplements can help.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B-complex vitamin supplement provides enough niacin for most healthy adults. </a:t>
            </a:r>
          </a:p>
          <a:p>
            <a:r>
              <a:rPr lang="en-US" sz="2000" dirty="0">
                <a:latin typeface="Times New Roman" panose="02020603050405020304" pitchFamily="18" charset="0"/>
                <a:cs typeface="Times New Roman" panose="02020603050405020304" pitchFamily="18" charset="0"/>
              </a:rPr>
              <a:t>The best food sources of niacin are:</a:t>
            </a:r>
          </a:p>
          <a:p>
            <a:pPr lvl="1">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Beef liver.                                               </a:t>
            </a:r>
          </a:p>
          <a:p>
            <a:pPr lvl="1">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Beets</a:t>
            </a:r>
            <a:r>
              <a:rPr lang="en-US" sz="1800"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Brewer's yeast.</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Enriched bread and cereals.</a:t>
            </a:r>
          </a:p>
          <a:p>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you have a chronic health condition that predisposes you to pellagra, you may need to discuss long-term prevention with your healthcare provider. This may involve diet, supplements or changes to your medications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886200" y="3572986"/>
            <a:ext cx="4724400" cy="1477328"/>
          </a:xfrm>
          <a:prstGeom prst="rect">
            <a:avLst/>
          </a:prstGeom>
          <a:noFill/>
        </p:spPr>
        <p:txBody>
          <a:bodyPr wrap="square" rtlCol="0">
            <a:spAutoFit/>
          </a:bodyPr>
          <a:lstStyle/>
          <a:p>
            <a:pPr marL="742950" lvl="1"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Oily fish, such as salmon </a:t>
            </a:r>
            <a:endParaRPr lang="en-US" dirty="0" smtClean="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Peanuts</a:t>
            </a:r>
            <a:r>
              <a:rPr lang="en-US" dirty="0">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Potato.</a:t>
            </a:r>
          </a:p>
          <a:p>
            <a:pPr marL="742950" lvl="1"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Poultry.</a:t>
            </a:r>
          </a:p>
          <a:p>
            <a:pPr marL="742950" lvl="1" indent="-285750">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Rice.</a:t>
            </a:r>
          </a:p>
        </p:txBody>
      </p:sp>
      <p:pic>
        <p:nvPicPr>
          <p:cNvPr id="9218" name="Picture 2" descr="Medicosis Perfectionalis - Pellagra (Vitamin B3 or Niacin Deficiency) is a  clinical triad of diarrhea, dermatitis, and dementia. You can watch the  full video on my YouTube channel (Medicosis)￼.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2845" y="2726847"/>
            <a:ext cx="3439155" cy="2323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37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pPr/>
              <a:t>22</a:t>
            </a:fld>
            <a:endParaRPr lang="en-US" dirty="0"/>
          </a:p>
        </p:txBody>
      </p:sp>
      <p:pic>
        <p:nvPicPr>
          <p:cNvPr id="10242" name="Picture 2" descr="How to Make Sure Your Patients Are Getting Enough Vitamin B3 (Niacin) in  Their Diet: Testing, RDAs, and Supplementing"/>
          <p:cNvPicPr>
            <a:picLocks noChangeAspect="1" noChangeArrowheads="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10180"/>
          <a:stretch/>
        </p:blipFill>
        <p:spPr bwMode="auto">
          <a:xfrm>
            <a:off x="622300" y="0"/>
            <a:ext cx="10947400" cy="6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599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2278270" y="248254"/>
            <a:ext cx="7729728" cy="1188720"/>
          </a:xfrm>
        </p:spPr>
        <p:txBody>
          <a:bodyPr/>
          <a:lstStyle/>
          <a:p>
            <a:r>
              <a:rPr lang="en-US" dirty="0" smtClean="0"/>
              <a:t>CASE STUDIES</a:t>
            </a:r>
            <a:endParaRPr lang="en-US" dirty="0"/>
          </a:p>
        </p:txBody>
      </p:sp>
      <p:sp>
        <p:nvSpPr>
          <p:cNvPr id="11" name="Content Placeholder 10"/>
          <p:cNvSpPr>
            <a:spLocks noGrp="1"/>
          </p:cNvSpPr>
          <p:nvPr>
            <p:ph sz="half" idx="1"/>
          </p:nvPr>
        </p:nvSpPr>
        <p:spPr>
          <a:xfrm>
            <a:off x="162042" y="1811931"/>
            <a:ext cx="5778269" cy="4024348"/>
          </a:xfrm>
        </p:spPr>
        <p:txBody>
          <a:bodyPr>
            <a:noAutofit/>
          </a:bodyPr>
          <a:lstStyle/>
          <a:p>
            <a:pPr algn="just"/>
            <a:r>
              <a:rPr lang="en-US" sz="1600" b="1" dirty="0">
                <a:latin typeface="Times New Roman" panose="02020603050405020304" pitchFamily="18" charset="0"/>
                <a:cs typeface="Times New Roman" panose="02020603050405020304" pitchFamily="18" charset="0"/>
              </a:rPr>
              <a:t>Patient Profile:</a:t>
            </a:r>
            <a:r>
              <a:rPr lang="en-US" sz="1600" dirty="0">
                <a:latin typeface="Times New Roman" panose="02020603050405020304" pitchFamily="18" charset="0"/>
                <a:cs typeface="Times New Roman" panose="02020603050405020304" pitchFamily="18" charset="0"/>
              </a:rPr>
              <a:t> A 45-year-old male presents with symptoms of dermatitis, diarrhea, and dementia. He has a history of a corn-based diet with limited variety and low protein intake.</a:t>
            </a:r>
          </a:p>
          <a:p>
            <a:pPr algn="just"/>
            <a:r>
              <a:rPr lang="en-US" sz="1600" b="1" dirty="0">
                <a:latin typeface="Times New Roman" panose="02020603050405020304" pitchFamily="18" charset="0"/>
                <a:cs typeface="Times New Roman" panose="02020603050405020304" pitchFamily="18" charset="0"/>
              </a:rPr>
              <a:t>Diagnosis:</a:t>
            </a:r>
            <a:r>
              <a:rPr lang="en-US" sz="1600" dirty="0">
                <a:latin typeface="Times New Roman" panose="02020603050405020304" pitchFamily="18" charset="0"/>
                <a:cs typeface="Times New Roman" panose="02020603050405020304" pitchFamily="18" charset="0"/>
              </a:rPr>
              <a:t> Clinical evaluation reveals characteristic signs of Pellagra, including a photosensitive rash. Laboratory tests confirm low levels of niacin (Vitamin B3) and its metabolites.</a:t>
            </a:r>
          </a:p>
          <a:p>
            <a:pPr algn="just"/>
            <a:r>
              <a:rPr lang="en-US" sz="1600" b="1" dirty="0">
                <a:latin typeface="Times New Roman" panose="02020603050405020304" pitchFamily="18" charset="0"/>
                <a:cs typeface="Times New Roman" panose="02020603050405020304" pitchFamily="18" charset="0"/>
              </a:rPr>
              <a:t>Prognosis:</a:t>
            </a:r>
            <a:r>
              <a:rPr lang="en-US" sz="1600" dirty="0">
                <a:latin typeface="Times New Roman" panose="02020603050405020304" pitchFamily="18" charset="0"/>
                <a:cs typeface="Times New Roman" panose="02020603050405020304" pitchFamily="18" charset="0"/>
              </a:rPr>
              <a:t> With appropriate treatment, including niacin supplementation, the patient is expected to show significant improvement within weeks. Untreated, Pellagra can lead to severe complications and is potentially fatal.</a:t>
            </a:r>
          </a:p>
          <a:p>
            <a:pPr algn="just"/>
            <a:r>
              <a:rPr lang="en-US" sz="1600" b="1" dirty="0">
                <a:latin typeface="Times New Roman" panose="02020603050405020304" pitchFamily="18" charset="0"/>
                <a:cs typeface="Times New Roman" panose="02020603050405020304" pitchFamily="18" charset="0"/>
              </a:rPr>
              <a:t>Treatment and Intervention:</a:t>
            </a:r>
            <a:r>
              <a:rPr lang="en-US" sz="1600" dirty="0">
                <a:latin typeface="Times New Roman" panose="02020603050405020304" pitchFamily="18" charset="0"/>
                <a:cs typeface="Times New Roman" panose="02020603050405020304" pitchFamily="18" charset="0"/>
              </a:rPr>
              <a:t> Initiated with niacin supplementation (100 mg three times daily). Dietary counseling is provided to increase intake of niacin-rich foods such as meat, fish, legumes, and fortified grains. Follow-up appointments are scheduled to monitor recovery and dietary changes.</a:t>
            </a:r>
          </a:p>
        </p:txBody>
      </p:sp>
      <p:sp>
        <p:nvSpPr>
          <p:cNvPr id="12" name="Content Placeholder 11"/>
          <p:cNvSpPr>
            <a:spLocks noGrp="1"/>
          </p:cNvSpPr>
          <p:nvPr>
            <p:ph sz="half" idx="2"/>
          </p:nvPr>
        </p:nvSpPr>
        <p:spPr>
          <a:xfrm>
            <a:off x="6299404" y="1715678"/>
            <a:ext cx="5646162" cy="6072323"/>
          </a:xfrm>
        </p:spPr>
        <p:txBody>
          <a:bodyPr>
            <a:noAutofit/>
          </a:bodyPr>
          <a:lstStyle/>
          <a:p>
            <a:pPr algn="just"/>
            <a:r>
              <a:rPr lang="en-US" sz="1600" b="1" dirty="0">
                <a:latin typeface="Times New Roman" panose="02020603050405020304" pitchFamily="18" charset="0"/>
                <a:cs typeface="Times New Roman" panose="02020603050405020304" pitchFamily="18" charset="0"/>
              </a:rPr>
              <a:t>Patient Profile:</a:t>
            </a:r>
            <a:r>
              <a:rPr lang="en-US" sz="1600" dirty="0">
                <a:latin typeface="Times New Roman" panose="02020603050405020304" pitchFamily="18" charset="0"/>
                <a:cs typeface="Times New Roman" panose="02020603050405020304" pitchFamily="18" charset="0"/>
              </a:rPr>
              <a:t> A 7-year-old girl presents with symptoms of a scaly rash on her face and arms, irritability, and digestive issues. Her family reports a diet predominantly consisting of cornmeal and limited protein sources.</a:t>
            </a:r>
          </a:p>
          <a:p>
            <a:pPr algn="just"/>
            <a:r>
              <a:rPr lang="en-US" sz="1600" b="1" dirty="0">
                <a:latin typeface="Times New Roman" panose="02020603050405020304" pitchFamily="18" charset="0"/>
                <a:cs typeface="Times New Roman" panose="02020603050405020304" pitchFamily="18" charset="0"/>
              </a:rPr>
              <a:t>Diagnosis:</a:t>
            </a:r>
            <a:r>
              <a:rPr lang="en-US" sz="1600" dirty="0">
                <a:latin typeface="Times New Roman" panose="02020603050405020304" pitchFamily="18" charset="0"/>
                <a:cs typeface="Times New Roman" panose="02020603050405020304" pitchFamily="18" charset="0"/>
              </a:rPr>
              <a:t> Clinical examination reveals signs of Pellagra, including dermatitis and gastrointestinal symptoms. Laboratory tests indicate low niacin levels.</a:t>
            </a:r>
          </a:p>
          <a:p>
            <a:pPr algn="just"/>
            <a:r>
              <a:rPr lang="en-US" sz="1600" b="1" dirty="0">
                <a:latin typeface="Times New Roman" panose="02020603050405020304" pitchFamily="18" charset="0"/>
                <a:cs typeface="Times New Roman" panose="02020603050405020304" pitchFamily="18" charset="0"/>
              </a:rPr>
              <a:t>Prognosis:</a:t>
            </a:r>
            <a:r>
              <a:rPr lang="en-US" sz="1600" dirty="0">
                <a:latin typeface="Times New Roman" panose="02020603050405020304" pitchFamily="18" charset="0"/>
                <a:cs typeface="Times New Roman" panose="02020603050405020304" pitchFamily="18" charset="0"/>
              </a:rPr>
              <a:t> With early intervention, the child is expected to recover fully, but untreated Pellagra may lead to developmental issues and serious health complications.</a:t>
            </a:r>
          </a:p>
          <a:p>
            <a:pPr algn="just"/>
            <a:r>
              <a:rPr lang="en-US" sz="1600" b="1" dirty="0">
                <a:latin typeface="Times New Roman" panose="02020603050405020304" pitchFamily="18" charset="0"/>
                <a:cs typeface="Times New Roman" panose="02020603050405020304" pitchFamily="18" charset="0"/>
              </a:rPr>
              <a:t>Treatment and Intervention:</a:t>
            </a:r>
            <a:r>
              <a:rPr lang="en-US" sz="1600" dirty="0">
                <a:latin typeface="Times New Roman" panose="02020603050405020304" pitchFamily="18" charset="0"/>
                <a:cs typeface="Times New Roman" panose="02020603050405020304" pitchFamily="18" charset="0"/>
              </a:rPr>
              <a:t> Prescribed niacin supplementation (50 mg daily) and dietary modifications to include more diverse sources of niacin, such as dairy, eggs, and lean meats. Nutrition education for the family is provided to promote a balanced diet. Follow-up is arranged to assess improvement and dietary adherence.</a:t>
            </a:r>
          </a:p>
        </p:txBody>
      </p:sp>
      <p:sp>
        <p:nvSpPr>
          <p:cNvPr id="4" name="Slide Number Placeholder 3"/>
          <p:cNvSpPr>
            <a:spLocks noGrp="1"/>
          </p:cNvSpPr>
          <p:nvPr>
            <p:ph type="sldNum" sz="quarter" idx="12"/>
          </p:nvPr>
        </p:nvSpPr>
        <p:spPr/>
        <p:txBody>
          <a:bodyPr/>
          <a:lstStyle/>
          <a:p>
            <a:fld id="{8A7A6979-0714-4377-B894-6BE4C2D6E202}" type="slidenum">
              <a:rPr lang="en-US" smtClean="0"/>
              <a:pPr/>
              <a:t>23</a:t>
            </a:fld>
            <a:endParaRPr lang="en-US" dirty="0"/>
          </a:p>
        </p:txBody>
      </p:sp>
      <p:cxnSp>
        <p:nvCxnSpPr>
          <p:cNvPr id="3" name="Straight Connector 2"/>
          <p:cNvCxnSpPr/>
          <p:nvPr/>
        </p:nvCxnSpPr>
        <p:spPr>
          <a:xfrm>
            <a:off x="6143134" y="1811931"/>
            <a:ext cx="0" cy="4024348"/>
          </a:xfrm>
          <a:prstGeom prst="line">
            <a:avLst/>
          </a:prstGeom>
        </p:spPr>
        <p:style>
          <a:lnRef idx="2">
            <a:schemeClr val="accent3"/>
          </a:lnRef>
          <a:fillRef idx="0">
            <a:schemeClr val="accent3"/>
          </a:fillRef>
          <a:effectRef idx="1">
            <a:schemeClr val="accent3"/>
          </a:effectRef>
          <a:fontRef idx="minor">
            <a:schemeClr val="tx1"/>
          </a:fontRef>
        </p:style>
      </p:cxnSp>
      <p:pic>
        <p:nvPicPr>
          <p:cNvPr id="8" name="Picture 7" descr="&lt;strong&gt;Question&lt;/strong&gt; &lt;strong&gt;marks&lt;/strong&gt; cutie &lt;strong&gt;mark&lt;/strong&gt; by The-Smiling-Pony on DeviantArt"/>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64267" y="-22327"/>
            <a:ext cx="1754380" cy="1738005"/>
          </a:xfrm>
          <a:prstGeom prst="rect">
            <a:avLst/>
          </a:prstGeom>
        </p:spPr>
      </p:pic>
    </p:spTree>
    <p:extLst>
      <p:ext uri="{BB962C8B-B14F-4D97-AF65-F5344CB8AC3E}">
        <p14:creationId xmlns:p14="http://schemas.microsoft.com/office/powerpoint/2010/main" val="765200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D6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9637" y="387177"/>
            <a:ext cx="7729728" cy="1188720"/>
          </a:xfrm>
        </p:spPr>
        <p:txBody>
          <a:bodyPr/>
          <a:lstStyle/>
          <a:p>
            <a:r>
              <a:rPr lang="en-US" dirty="0"/>
              <a:t>Megaloblastic anemia</a:t>
            </a:r>
          </a:p>
        </p:txBody>
      </p:sp>
      <p:sp>
        <p:nvSpPr>
          <p:cNvPr id="3" name="Content Placeholder 2"/>
          <p:cNvSpPr>
            <a:spLocks noGrp="1"/>
          </p:cNvSpPr>
          <p:nvPr>
            <p:ph idx="1"/>
          </p:nvPr>
        </p:nvSpPr>
        <p:spPr>
          <a:xfrm>
            <a:off x="144379" y="1729177"/>
            <a:ext cx="6670307" cy="4854503"/>
          </a:xfrm>
        </p:spPr>
        <p:txBody>
          <a:bodyPr>
            <a:noAutofit/>
          </a:bodyPr>
          <a:lstStyle/>
          <a:p>
            <a:pPr algn="just"/>
            <a:r>
              <a:rPr lang="en-US" sz="2000" dirty="0">
                <a:latin typeface="Times New Roman" panose="02020603050405020304" pitchFamily="18" charset="0"/>
                <a:cs typeface="Times New Roman" panose="02020603050405020304" pitchFamily="18" charset="0"/>
              </a:rPr>
              <a:t>Megaloblastic anemia is a form of macrocytic anemia.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Macrocytic </a:t>
            </a:r>
            <a:r>
              <a:rPr lang="en-US" sz="2000" dirty="0">
                <a:latin typeface="Times New Roman" panose="02020603050405020304" pitchFamily="18" charset="0"/>
                <a:cs typeface="Times New Roman" panose="02020603050405020304" pitchFamily="18" charset="0"/>
              </a:rPr>
              <a:t>anemia is a blood disorder that causes your bone marrow to make abnormally large red blood cells.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It’s </a:t>
            </a:r>
            <a:r>
              <a:rPr lang="en-US" sz="2000" dirty="0">
                <a:latin typeface="Times New Roman" panose="02020603050405020304" pitchFamily="18" charset="0"/>
                <a:cs typeface="Times New Roman" panose="02020603050405020304" pitchFamily="18" charset="0"/>
              </a:rPr>
              <a:t>also a type of vitamin deficiency anemia.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condition happens when you don’t get enough vitamin B12 and/or vitamin B9 (folate). Healthcare providers treat megaloblastic anemia with vitamin B12 and vitamin B9 supplements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Megaloblastic anemia is caused in part by vitamin B12 deficiency</a:t>
            </a:r>
            <a:r>
              <a:rPr lang="en-US" sz="2000" dirty="0" smtClean="0">
                <a:latin typeface="Times New Roman" panose="02020603050405020304" pitchFamily="18" charset="0"/>
                <a:cs typeface="Times New Roman" panose="02020603050405020304" pitchFamily="18" charset="0"/>
              </a:rPr>
              <a:t>.</a:t>
            </a:r>
          </a:p>
          <a:p>
            <a:pPr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Left untreated, vitamin B12 deficiency can cause neurological issues, including memory loss, problems with balance and </a:t>
            </a:r>
            <a:r>
              <a:rPr lang="en-US" sz="2000" dirty="0" smtClean="0">
                <a:latin typeface="Times New Roman" panose="02020603050405020304" pitchFamily="18" charset="0"/>
                <a:cs typeface="Times New Roman" panose="02020603050405020304" pitchFamily="18" charset="0"/>
              </a:rPr>
              <a:t>paresthesia, </a:t>
            </a:r>
            <a:r>
              <a:rPr lang="en-US" sz="2000" dirty="0">
                <a:latin typeface="Times New Roman" panose="02020603050405020304" pitchFamily="18" charset="0"/>
                <a:cs typeface="Times New Roman" panose="02020603050405020304" pitchFamily="18" charset="0"/>
              </a:rPr>
              <a:t>which is a sense of tingling or prickling in your arms and legs.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6945160" y="2216368"/>
            <a:ext cx="5150587" cy="3395162"/>
          </a:xfrm>
          <a:prstGeom prst="rect">
            <a:avLst/>
          </a:prstGeom>
        </p:spPr>
      </p:pic>
    </p:spTree>
    <p:extLst>
      <p:ext uri="{BB962C8B-B14F-4D97-AF65-F5344CB8AC3E}">
        <p14:creationId xmlns:p14="http://schemas.microsoft.com/office/powerpoint/2010/main" val="3261895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5D6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5425" y="370804"/>
            <a:ext cx="7729728" cy="1188720"/>
          </a:xfrm>
        </p:spPr>
        <p:txBody>
          <a:bodyPr/>
          <a:lstStyle/>
          <a:p>
            <a:r>
              <a:rPr lang="en-US" dirty="0" smtClean="0"/>
              <a:t>CAUSES</a:t>
            </a:r>
            <a:endParaRPr lang="en-US" dirty="0"/>
          </a:p>
        </p:txBody>
      </p:sp>
      <p:sp>
        <p:nvSpPr>
          <p:cNvPr id="3" name="Content Placeholder 2"/>
          <p:cNvSpPr>
            <a:spLocks noGrp="1"/>
          </p:cNvSpPr>
          <p:nvPr>
            <p:ph sz="half" idx="1"/>
          </p:nvPr>
        </p:nvSpPr>
        <p:spPr>
          <a:xfrm>
            <a:off x="113122" y="2337849"/>
            <a:ext cx="5967167" cy="4245831"/>
          </a:xfrm>
          <a:solidFill>
            <a:schemeClr val="bg2"/>
          </a:solidFill>
        </p:spPr>
        <p:txBody>
          <a:bodyPr>
            <a:noAutofit/>
          </a:bodyPr>
          <a:lstStyle/>
          <a:p>
            <a:pPr algn="just"/>
            <a:r>
              <a:rPr lang="en-US" sz="1300" dirty="0" smtClean="0">
                <a:latin typeface="Times New Roman" panose="02020603050405020304" pitchFamily="18" charset="0"/>
                <a:cs typeface="Times New Roman" panose="02020603050405020304" pitchFamily="18" charset="0"/>
              </a:rPr>
              <a:t>Some </a:t>
            </a:r>
            <a:r>
              <a:rPr lang="en-US" sz="1300" dirty="0">
                <a:latin typeface="Times New Roman" panose="02020603050405020304" pitchFamily="18" charset="0"/>
                <a:cs typeface="Times New Roman" panose="02020603050405020304" pitchFamily="18" charset="0"/>
              </a:rPr>
              <a:t>people develop vitamin B12 deficiency because they have conditions or have had medical treatments that affect their ability to absorb vitamin B12. Those conditions include</a:t>
            </a:r>
          </a:p>
          <a:p>
            <a:pPr algn="just"/>
            <a:r>
              <a:rPr lang="en-US" sz="1300" b="1" dirty="0">
                <a:latin typeface="Times New Roman" panose="02020603050405020304" pitchFamily="18" charset="0"/>
                <a:cs typeface="Times New Roman" panose="02020603050405020304" pitchFamily="18" charset="0"/>
              </a:rPr>
              <a:t>Pernicious anemia</a:t>
            </a:r>
            <a:r>
              <a:rPr lang="en-US" sz="1300" dirty="0" smtClean="0">
                <a:latin typeface="Times New Roman" panose="02020603050405020304" pitchFamily="18" charset="0"/>
                <a:cs typeface="Times New Roman" panose="02020603050405020304" pitchFamily="18" charset="0"/>
              </a:rPr>
              <a:t>: This </a:t>
            </a:r>
            <a:r>
              <a:rPr lang="en-US" sz="1300" dirty="0">
                <a:latin typeface="Times New Roman" panose="02020603050405020304" pitchFamily="18" charset="0"/>
                <a:cs typeface="Times New Roman" panose="02020603050405020304" pitchFamily="18" charset="0"/>
              </a:rPr>
              <a:t>autoimmune disorder keeps your body from absorbing vitamin B12.</a:t>
            </a:r>
          </a:p>
          <a:p>
            <a:pPr algn="just"/>
            <a:r>
              <a:rPr lang="en-US" sz="1300" b="1" dirty="0">
                <a:latin typeface="Times New Roman" panose="02020603050405020304" pitchFamily="18" charset="0"/>
                <a:cs typeface="Times New Roman" panose="02020603050405020304" pitchFamily="18" charset="0"/>
              </a:rPr>
              <a:t>Gastrectomy</a:t>
            </a:r>
            <a:r>
              <a:rPr lang="en-US" sz="1300" dirty="0" smtClean="0">
                <a:latin typeface="Times New Roman" panose="02020603050405020304" pitchFamily="18" charset="0"/>
                <a:cs typeface="Times New Roman" panose="02020603050405020304" pitchFamily="18" charset="0"/>
              </a:rPr>
              <a:t>: This </a:t>
            </a:r>
            <a:r>
              <a:rPr lang="en-US" sz="1300" dirty="0">
                <a:latin typeface="Times New Roman" panose="02020603050405020304" pitchFamily="18" charset="0"/>
                <a:cs typeface="Times New Roman" panose="02020603050405020304" pitchFamily="18" charset="0"/>
              </a:rPr>
              <a:t>surgery removes part of your stomach, which may affect vitamin B12 absorption.</a:t>
            </a:r>
          </a:p>
          <a:p>
            <a:pPr algn="just"/>
            <a:r>
              <a:rPr lang="en-US" sz="1300" b="1" dirty="0" err="1">
                <a:latin typeface="Times New Roman" panose="02020603050405020304" pitchFamily="18" charset="0"/>
                <a:cs typeface="Times New Roman" panose="02020603050405020304" pitchFamily="18" charset="0"/>
              </a:rPr>
              <a:t>Zollinger</a:t>
            </a:r>
            <a:r>
              <a:rPr lang="en-US" sz="1300" b="1" dirty="0">
                <a:latin typeface="Times New Roman" panose="02020603050405020304" pitchFamily="18" charset="0"/>
                <a:cs typeface="Times New Roman" panose="02020603050405020304" pitchFamily="18" charset="0"/>
              </a:rPr>
              <a:t>-Ellison </a:t>
            </a:r>
            <a:r>
              <a:rPr lang="en-US" sz="1300" b="1" dirty="0" smtClean="0">
                <a:latin typeface="Times New Roman" panose="02020603050405020304" pitchFamily="18" charset="0"/>
                <a:cs typeface="Times New Roman" panose="02020603050405020304" pitchFamily="18" charset="0"/>
              </a:rPr>
              <a:t>syndrome</a:t>
            </a:r>
            <a:r>
              <a:rPr lang="en-US" sz="1300" dirty="0" smtClean="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 This rare condition keeps your body from absorbing vitamin B12.</a:t>
            </a:r>
          </a:p>
          <a:p>
            <a:pPr algn="just"/>
            <a:r>
              <a:rPr lang="en-US" sz="1300" b="1" dirty="0">
                <a:latin typeface="Times New Roman" panose="02020603050405020304" pitchFamily="18" charset="0"/>
                <a:cs typeface="Times New Roman" panose="02020603050405020304" pitchFamily="18" charset="0"/>
              </a:rPr>
              <a:t>Blind loop </a:t>
            </a:r>
            <a:r>
              <a:rPr lang="en-US" sz="1300" b="1" dirty="0" smtClean="0">
                <a:latin typeface="Times New Roman" panose="02020603050405020304" pitchFamily="18" charset="0"/>
                <a:cs typeface="Times New Roman" panose="02020603050405020304" pitchFamily="18" charset="0"/>
              </a:rPr>
              <a:t>syndrome</a:t>
            </a:r>
            <a:r>
              <a:rPr lang="en-US" sz="1300" dirty="0">
                <a:latin typeface="Times New Roman" panose="02020603050405020304" pitchFamily="18" charset="0"/>
                <a:cs typeface="Times New Roman" panose="02020603050405020304" pitchFamily="18" charset="0"/>
              </a:rPr>
              <a:t>:</a:t>
            </a:r>
            <a:r>
              <a:rPr lang="en-US" sz="1300" dirty="0" smtClean="0">
                <a:latin typeface="Times New Roman" panose="02020603050405020304" pitchFamily="18" charset="0"/>
                <a:cs typeface="Times New Roman" panose="02020603050405020304" pitchFamily="18" charset="0"/>
              </a:rPr>
              <a:t> Blind </a:t>
            </a:r>
            <a:r>
              <a:rPr lang="en-US" sz="1300" dirty="0">
                <a:latin typeface="Times New Roman" panose="02020603050405020304" pitchFamily="18" charset="0"/>
                <a:cs typeface="Times New Roman" panose="02020603050405020304" pitchFamily="18" charset="0"/>
              </a:rPr>
              <a:t>loop syndrome happens when food you’ve digested stops moving through your intestines, causing bacteria overgrowth that uses up vitamin B12.</a:t>
            </a:r>
          </a:p>
          <a:p>
            <a:pPr algn="just"/>
            <a:r>
              <a:rPr lang="en-US" sz="1300" b="1" dirty="0">
                <a:latin typeface="Times New Roman" panose="02020603050405020304" pitchFamily="18" charset="0"/>
                <a:cs typeface="Times New Roman" panose="02020603050405020304" pitchFamily="18" charset="0"/>
              </a:rPr>
              <a:t>Fish tapeworm infestation</a:t>
            </a:r>
            <a:r>
              <a:rPr lang="en-US" sz="1300" dirty="0">
                <a:latin typeface="Times New Roman" panose="02020603050405020304" pitchFamily="18" charset="0"/>
                <a:cs typeface="Times New Roman" panose="02020603050405020304" pitchFamily="18" charset="0"/>
              </a:rPr>
              <a:t>: You can get a tapeworm infection or infestation by eating infected fish that was undercooked. Tapeworms feed on vitamin B12.</a:t>
            </a:r>
          </a:p>
          <a:p>
            <a:pPr algn="just"/>
            <a:r>
              <a:rPr lang="en-US" sz="1300" b="1" dirty="0">
                <a:latin typeface="Times New Roman" panose="02020603050405020304" pitchFamily="18" charset="0"/>
                <a:cs typeface="Times New Roman" panose="02020603050405020304" pitchFamily="18" charset="0"/>
              </a:rPr>
              <a:t>Pancreatic </a:t>
            </a:r>
            <a:r>
              <a:rPr lang="en-US" sz="1300" b="1" dirty="0" smtClean="0">
                <a:latin typeface="Times New Roman" panose="02020603050405020304" pitchFamily="18" charset="0"/>
                <a:cs typeface="Times New Roman" panose="02020603050405020304" pitchFamily="18" charset="0"/>
              </a:rPr>
              <a:t>insufficiency</a:t>
            </a:r>
            <a:r>
              <a:rPr lang="en-US" sz="1300" dirty="0" smtClean="0">
                <a:latin typeface="Times New Roman" panose="02020603050405020304" pitchFamily="18" charset="0"/>
                <a:cs typeface="Times New Roman" panose="02020603050405020304" pitchFamily="18" charset="0"/>
              </a:rPr>
              <a:t>: This </a:t>
            </a:r>
            <a:r>
              <a:rPr lang="en-US" sz="1300" dirty="0">
                <a:latin typeface="Times New Roman" panose="02020603050405020304" pitchFamily="18" charset="0"/>
                <a:cs typeface="Times New Roman" panose="02020603050405020304" pitchFamily="18" charset="0"/>
              </a:rPr>
              <a:t>condition affects your pancreas’ ability to make enough digestive enzymes to break down food, which means you may not get all the nutrients you need, including enough vitamin B12 or vitamin B9</a:t>
            </a:r>
            <a:r>
              <a:rPr lang="en-US" sz="1300" dirty="0" smtClean="0">
                <a:latin typeface="Times New Roman" panose="02020603050405020304" pitchFamily="18" charset="0"/>
                <a:cs typeface="Times New Roman" panose="02020603050405020304" pitchFamily="18" charset="0"/>
              </a:rPr>
              <a:t>.</a:t>
            </a:r>
            <a:endParaRPr lang="en-US" sz="13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2"/>
          </p:nvPr>
        </p:nvSpPr>
        <p:spPr>
          <a:xfrm>
            <a:off x="6400801" y="2337849"/>
            <a:ext cx="5495828" cy="4151851"/>
          </a:xfrm>
          <a:solidFill>
            <a:srgbClr val="DDDDDD"/>
          </a:solidFill>
        </p:spPr>
        <p:txBody>
          <a:bodyPr>
            <a:noAutofit/>
          </a:bodyPr>
          <a:lstStyle/>
          <a:p>
            <a:pPr algn="just"/>
            <a:r>
              <a:rPr lang="en-US" sz="1300" dirty="0">
                <a:latin typeface="Times New Roman" panose="02020603050405020304" pitchFamily="18" charset="0"/>
                <a:cs typeface="Times New Roman" panose="02020603050405020304" pitchFamily="18" charset="0"/>
              </a:rPr>
              <a:t>People may develop vitamin B9 (folate) deficiency if their daily diet doesn’t include green vegetables, fruits, meat and liver or foods that are enriched with folic acid. Other causes may include:</a:t>
            </a:r>
          </a:p>
          <a:p>
            <a:pPr algn="just"/>
            <a:r>
              <a:rPr lang="en-US" sz="1300" b="1" dirty="0">
                <a:latin typeface="Times New Roman" panose="02020603050405020304" pitchFamily="18" charset="0"/>
                <a:cs typeface="Times New Roman" panose="02020603050405020304" pitchFamily="18" charset="0"/>
              </a:rPr>
              <a:t>Digestive system diseases</a:t>
            </a:r>
            <a:r>
              <a:rPr lang="en-US" sz="1300" dirty="0">
                <a:latin typeface="Times New Roman" panose="02020603050405020304" pitchFamily="18" charset="0"/>
                <a:cs typeface="Times New Roman" panose="02020603050405020304" pitchFamily="18" charset="0"/>
              </a:rPr>
              <a:t>: Your digestive system doesn’t absorb folic acid well if you have a disease such as Crohn’s disease or celiac disease.</a:t>
            </a:r>
          </a:p>
          <a:p>
            <a:pPr algn="just"/>
            <a:r>
              <a:rPr lang="en-US" sz="1300" b="1" dirty="0">
                <a:latin typeface="Times New Roman" panose="02020603050405020304" pitchFamily="18" charset="0"/>
                <a:cs typeface="Times New Roman" panose="02020603050405020304" pitchFamily="18" charset="0"/>
              </a:rPr>
              <a:t>Excessive alcohol use</a:t>
            </a:r>
            <a:r>
              <a:rPr lang="en-US" sz="1300" dirty="0">
                <a:latin typeface="Times New Roman" panose="02020603050405020304" pitchFamily="18" charset="0"/>
                <a:cs typeface="Times New Roman" panose="02020603050405020304" pitchFamily="18" charset="0"/>
              </a:rPr>
              <a:t>: People who drink large amounts of </a:t>
            </a:r>
            <a:r>
              <a:rPr lang="en-US" sz="1300" dirty="0" smtClean="0">
                <a:latin typeface="Times New Roman" panose="02020603050405020304" pitchFamily="18" charset="0"/>
                <a:cs typeface="Times New Roman" panose="02020603050405020304" pitchFamily="18" charset="0"/>
              </a:rPr>
              <a:t>alcohol sometimes </a:t>
            </a:r>
            <a:r>
              <a:rPr lang="en-US" sz="1300" dirty="0">
                <a:latin typeface="Times New Roman" panose="02020603050405020304" pitchFamily="18" charset="0"/>
                <a:cs typeface="Times New Roman" panose="02020603050405020304" pitchFamily="18" charset="0"/>
              </a:rPr>
              <a:t>substitute alcohol for food. As a result, they don’t get enough folate.</a:t>
            </a:r>
          </a:p>
          <a:p>
            <a:pPr algn="just"/>
            <a:r>
              <a:rPr lang="en-US" sz="1300" b="1" dirty="0">
                <a:latin typeface="Times New Roman" panose="02020603050405020304" pitchFamily="18" charset="0"/>
                <a:cs typeface="Times New Roman" panose="02020603050405020304" pitchFamily="18" charset="0"/>
              </a:rPr>
              <a:t>Overcooking your fruits and vegetables</a:t>
            </a:r>
            <a:r>
              <a:rPr lang="en-US" sz="1300" dirty="0">
                <a:latin typeface="Times New Roman" panose="02020603050405020304" pitchFamily="18" charset="0"/>
                <a:cs typeface="Times New Roman" panose="02020603050405020304" pitchFamily="18" charset="0"/>
              </a:rPr>
              <a:t>: When you overcook produce, the heat can destroy naturally occurring folate.</a:t>
            </a:r>
          </a:p>
          <a:p>
            <a:pPr algn="just"/>
            <a:r>
              <a:rPr lang="en-US" sz="1300" b="1" dirty="0">
                <a:latin typeface="Times New Roman" panose="02020603050405020304" pitchFamily="18" charset="0"/>
                <a:cs typeface="Times New Roman" panose="02020603050405020304" pitchFamily="18" charset="0"/>
              </a:rPr>
              <a:t>Hemolytic anemia</a:t>
            </a:r>
            <a:r>
              <a:rPr lang="en-US" sz="1300" dirty="0">
                <a:latin typeface="Times New Roman" panose="02020603050405020304" pitchFamily="18" charset="0"/>
                <a:cs typeface="Times New Roman" panose="02020603050405020304" pitchFamily="18" charset="0"/>
              </a:rPr>
              <a:t>: A blood </a:t>
            </a:r>
            <a:r>
              <a:rPr lang="en-US" sz="1300" dirty="0" smtClean="0">
                <a:latin typeface="Times New Roman" panose="02020603050405020304" pitchFamily="18" charset="0"/>
                <a:cs typeface="Times New Roman" panose="02020603050405020304" pitchFamily="18" charset="0"/>
              </a:rPr>
              <a:t>disorder</a:t>
            </a:r>
            <a:r>
              <a:rPr lang="en-US" sz="1300" dirty="0">
                <a:latin typeface="Times New Roman" panose="02020603050405020304" pitchFamily="18" charset="0"/>
                <a:cs typeface="Times New Roman" panose="02020603050405020304" pitchFamily="18" charset="0"/>
              </a:rPr>
              <a:t> that occurs when your red blood cells are broken down and your bone marrow can’t replace red blood cells fast enough.</a:t>
            </a:r>
          </a:p>
          <a:p>
            <a:pPr algn="just"/>
            <a:r>
              <a:rPr lang="en-US" sz="1300" b="1" dirty="0">
                <a:latin typeface="Times New Roman" panose="02020603050405020304" pitchFamily="18" charset="0"/>
                <a:cs typeface="Times New Roman" panose="02020603050405020304" pitchFamily="18" charset="0"/>
              </a:rPr>
              <a:t>Certain medications</a:t>
            </a:r>
            <a:r>
              <a:rPr lang="en-US" sz="1300" dirty="0">
                <a:latin typeface="Times New Roman" panose="02020603050405020304" pitchFamily="18" charset="0"/>
                <a:cs typeface="Times New Roman" panose="02020603050405020304" pitchFamily="18" charset="0"/>
              </a:rPr>
              <a:t>: Some </a:t>
            </a:r>
            <a:r>
              <a:rPr lang="en-US" sz="1300" dirty="0" err="1">
                <a:latin typeface="Times New Roman" panose="02020603050405020304" pitchFamily="18" charset="0"/>
                <a:cs typeface="Times New Roman" panose="02020603050405020304" pitchFamily="18" charset="0"/>
              </a:rPr>
              <a:t>antiseizure</a:t>
            </a:r>
            <a:r>
              <a:rPr lang="en-US" sz="1300" dirty="0">
                <a:latin typeface="Times New Roman" panose="02020603050405020304" pitchFamily="18" charset="0"/>
                <a:cs typeface="Times New Roman" panose="02020603050405020304" pitchFamily="18" charset="0"/>
              </a:rPr>
              <a:t> drugs and ulcerative </a:t>
            </a:r>
            <a:r>
              <a:rPr lang="en-US" sz="1300" dirty="0" smtClean="0">
                <a:latin typeface="Times New Roman" panose="02020603050405020304" pitchFamily="18" charset="0"/>
                <a:cs typeface="Times New Roman" panose="02020603050405020304" pitchFamily="18" charset="0"/>
              </a:rPr>
              <a:t>colitis drugs </a:t>
            </a:r>
            <a:r>
              <a:rPr lang="en-US" sz="1300" dirty="0">
                <a:latin typeface="Times New Roman" panose="02020603050405020304" pitchFamily="18" charset="0"/>
                <a:cs typeface="Times New Roman" panose="02020603050405020304" pitchFamily="18" charset="0"/>
              </a:rPr>
              <a:t>interfere with the proper absorption of folate.</a:t>
            </a:r>
          </a:p>
          <a:p>
            <a:pPr algn="just"/>
            <a:r>
              <a:rPr lang="en-US" sz="1300" b="1" dirty="0">
                <a:latin typeface="Times New Roman" panose="02020603050405020304" pitchFamily="18" charset="0"/>
                <a:cs typeface="Times New Roman" panose="02020603050405020304" pitchFamily="18" charset="0"/>
              </a:rPr>
              <a:t>Dialysis</a:t>
            </a:r>
            <a:r>
              <a:rPr lang="en-US" sz="1300" dirty="0">
                <a:latin typeface="Times New Roman" panose="02020603050405020304" pitchFamily="18" charset="0"/>
                <a:cs typeface="Times New Roman" panose="02020603050405020304" pitchFamily="18" charset="0"/>
              </a:rPr>
              <a:t>: Sometimes, people receiving dialysis for kidney failure have poor appetites, which affects how much vitamin B12 they receive from food.</a:t>
            </a:r>
          </a:p>
          <a:p>
            <a:endParaRPr lang="en-US" sz="1300" dirty="0"/>
          </a:p>
          <a:p>
            <a:endParaRPr lang="en-US" sz="1300" dirty="0"/>
          </a:p>
        </p:txBody>
      </p:sp>
      <p:sp>
        <p:nvSpPr>
          <p:cNvPr id="4" name="Slide Number Placeholder 3"/>
          <p:cNvSpPr>
            <a:spLocks noGrp="1"/>
          </p:cNvSpPr>
          <p:nvPr>
            <p:ph type="sldNum" sz="quarter" idx="12"/>
          </p:nvPr>
        </p:nvSpPr>
        <p:spPr>
          <a:xfrm>
            <a:off x="11713749" y="6433820"/>
            <a:ext cx="365760" cy="365760"/>
          </a:xfrm>
        </p:spPr>
        <p:txBody>
          <a:bodyPr/>
          <a:lstStyle/>
          <a:p>
            <a:fld id="{8A7A6979-0714-4377-B894-6BE4C2D6E202}" type="slidenum">
              <a:rPr lang="en-US" smtClean="0"/>
              <a:pPr/>
              <a:t>25</a:t>
            </a:fld>
            <a:endParaRPr lang="en-US" dirty="0"/>
          </a:p>
        </p:txBody>
      </p:sp>
      <p:sp>
        <p:nvSpPr>
          <p:cNvPr id="6" name="Rectangle 5"/>
          <p:cNvSpPr/>
          <p:nvPr/>
        </p:nvSpPr>
        <p:spPr>
          <a:xfrm>
            <a:off x="113123" y="1625521"/>
            <a:ext cx="11934334"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Megaloblastic anemia happens when you don’t have enough vitamin B12 or vitamin B9 to make sure your bone marrow develops enough healthy red blood cells to carry oxygen throughout your body.</a:t>
            </a:r>
          </a:p>
        </p:txBody>
      </p:sp>
    </p:spTree>
    <p:extLst>
      <p:ext uri="{BB962C8B-B14F-4D97-AF65-F5344CB8AC3E}">
        <p14:creationId xmlns:p14="http://schemas.microsoft.com/office/powerpoint/2010/main" val="898798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5D6F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727200"/>
            <a:ext cx="7975600" cy="4178300"/>
          </a:xfrm>
        </p:spPr>
        <p:txBody>
          <a:bodyPr>
            <a:noAutofit/>
          </a:bodyPr>
          <a:lstStyle/>
          <a:p>
            <a:pPr algn="just"/>
            <a:r>
              <a:rPr lang="en-US" sz="2300" dirty="0">
                <a:latin typeface="Times New Roman" panose="02020603050405020304" pitchFamily="18" charset="0"/>
                <a:cs typeface="Times New Roman" panose="02020603050405020304" pitchFamily="18" charset="0"/>
              </a:rPr>
              <a:t>Megaloblastic anemia symptoms are similar to symptoms of other types of anemia:</a:t>
            </a:r>
          </a:p>
          <a:p>
            <a:pPr algn="just"/>
            <a:r>
              <a:rPr lang="en-US" sz="2300" b="1" dirty="0" smtClean="0">
                <a:latin typeface="Times New Roman" panose="02020603050405020304" pitchFamily="18" charset="0"/>
                <a:cs typeface="Times New Roman" panose="02020603050405020304" pitchFamily="18" charset="0"/>
              </a:rPr>
              <a:t>Fatigue</a:t>
            </a:r>
            <a:r>
              <a:rPr lang="en-US" sz="2300" dirty="0" smtClean="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 This is feeling too tired to complete daily activities.</a:t>
            </a:r>
          </a:p>
          <a:p>
            <a:pPr algn="just"/>
            <a:r>
              <a:rPr lang="en-US" sz="2300" b="1" dirty="0">
                <a:latin typeface="Times New Roman" panose="02020603050405020304" pitchFamily="18" charset="0"/>
                <a:cs typeface="Times New Roman" panose="02020603050405020304" pitchFamily="18" charset="0"/>
              </a:rPr>
              <a:t>Weakness</a:t>
            </a:r>
            <a:r>
              <a:rPr lang="en-US" sz="2300" dirty="0">
                <a:latin typeface="Times New Roman" panose="02020603050405020304" pitchFamily="18" charset="0"/>
                <a:cs typeface="Times New Roman" panose="02020603050405020304" pitchFamily="18" charset="0"/>
              </a:rPr>
              <a:t>: You may feel as if you don’t have enough muscle strength to get around easily or manage daily activities.</a:t>
            </a:r>
          </a:p>
          <a:p>
            <a:pPr algn="just"/>
            <a:r>
              <a:rPr lang="en-US" sz="2300" b="1" dirty="0">
                <a:latin typeface="Times New Roman" panose="02020603050405020304" pitchFamily="18" charset="0"/>
                <a:cs typeface="Times New Roman" panose="02020603050405020304" pitchFamily="18" charset="0"/>
              </a:rPr>
              <a:t>Pallor</a:t>
            </a:r>
            <a:r>
              <a:rPr lang="en-US" sz="2300" dirty="0">
                <a:latin typeface="Times New Roman" panose="02020603050405020304" pitchFamily="18" charset="0"/>
                <a:cs typeface="Times New Roman" panose="02020603050405020304" pitchFamily="18" charset="0"/>
              </a:rPr>
              <a:t>: Your skin is more pale than usual.</a:t>
            </a:r>
          </a:p>
          <a:p>
            <a:pPr algn="just"/>
            <a:r>
              <a:rPr lang="en-US" sz="2300" b="1" dirty="0">
                <a:latin typeface="Times New Roman" panose="02020603050405020304" pitchFamily="18" charset="0"/>
                <a:cs typeface="Times New Roman" panose="02020603050405020304" pitchFamily="18" charset="0"/>
              </a:rPr>
              <a:t>Shortness of breath (dyspnea</a:t>
            </a:r>
            <a:r>
              <a:rPr lang="en-US" sz="2300" b="1" dirty="0" smtClean="0">
                <a:latin typeface="Times New Roman" panose="02020603050405020304" pitchFamily="18" charset="0"/>
                <a:cs typeface="Times New Roman" panose="02020603050405020304" pitchFamily="18" charset="0"/>
              </a:rPr>
              <a:t>)</a:t>
            </a:r>
            <a:r>
              <a:rPr lang="en-US" sz="2300" dirty="0">
                <a:latin typeface="Times New Roman" panose="02020603050405020304" pitchFamily="18" charset="0"/>
                <a:cs typeface="Times New Roman" panose="02020603050405020304" pitchFamily="18" charset="0"/>
              </a:rPr>
              <a:t>:</a:t>
            </a: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You may feel as if you can’t catch your breath or take a deep breath.</a:t>
            </a:r>
          </a:p>
          <a:p>
            <a:pPr algn="just"/>
            <a:r>
              <a:rPr lang="en-US" sz="2300" b="1" dirty="0">
                <a:latin typeface="Times New Roman" panose="02020603050405020304" pitchFamily="18" charset="0"/>
                <a:cs typeface="Times New Roman" panose="02020603050405020304" pitchFamily="18" charset="0"/>
              </a:rPr>
              <a:t>Feeling light-headed or woozy</a:t>
            </a:r>
            <a:r>
              <a:rPr lang="en-US" sz="2300" dirty="0">
                <a:latin typeface="Times New Roman" panose="02020603050405020304" pitchFamily="18" charset="0"/>
                <a:cs typeface="Times New Roman" panose="02020603050405020304" pitchFamily="18" charset="0"/>
              </a:rPr>
              <a:t>: Feeling as if you may faint.</a:t>
            </a:r>
          </a:p>
          <a:p>
            <a:pPr algn="just"/>
            <a:r>
              <a:rPr lang="en-US" sz="2300" dirty="0">
                <a:latin typeface="Times New Roman" panose="02020603050405020304" pitchFamily="18" charset="0"/>
                <a:cs typeface="Times New Roman" panose="02020603050405020304" pitchFamily="18" charset="0"/>
              </a:rPr>
              <a:t>Vitamin B12 deficiency sometimes affects your nerves, causing symptoms like tingling sensations, loss of sensation or muscle weakness.</a:t>
            </a:r>
          </a:p>
          <a:p>
            <a:pPr algn="just"/>
            <a:endParaRPr lang="en-US" sz="2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26</a:t>
            </a:fld>
            <a:endParaRPr lang="en-US" dirty="0"/>
          </a:p>
        </p:txBody>
      </p:sp>
      <p:sp>
        <p:nvSpPr>
          <p:cNvPr id="5" name="AutoShape 2" descr="Anemia: Symptoms, Causes &amp; Treat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2">
            <a:duotone>
              <a:schemeClr val="accent4">
                <a:shade val="45000"/>
                <a:satMod val="135000"/>
              </a:schemeClr>
              <a:prstClr val="white"/>
            </a:duotone>
          </a:blip>
          <a:srcRect t="15334" b="7511"/>
          <a:stretch/>
        </p:blipFill>
        <p:spPr>
          <a:xfrm>
            <a:off x="8495773" y="1614329"/>
            <a:ext cx="3696227" cy="5347208"/>
          </a:xfrm>
          <a:prstGeom prst="rect">
            <a:avLst/>
          </a:prstGeom>
        </p:spPr>
      </p:pic>
      <p:sp>
        <p:nvSpPr>
          <p:cNvPr id="2" name="Title 1"/>
          <p:cNvSpPr>
            <a:spLocks noGrp="1"/>
          </p:cNvSpPr>
          <p:nvPr>
            <p:ph type="title"/>
          </p:nvPr>
        </p:nvSpPr>
        <p:spPr>
          <a:xfrm>
            <a:off x="1710436" y="425609"/>
            <a:ext cx="7729728" cy="1188720"/>
          </a:xfrm>
        </p:spPr>
        <p:txBody>
          <a:bodyPr/>
          <a:lstStyle/>
          <a:p>
            <a:r>
              <a:rPr lang="en-US" dirty="0" smtClean="0"/>
              <a:t>SIGNS AND SYMPTOMS</a:t>
            </a:r>
            <a:endParaRPr lang="en-US" dirty="0"/>
          </a:p>
        </p:txBody>
      </p:sp>
    </p:spTree>
    <p:extLst>
      <p:ext uri="{BB962C8B-B14F-4D97-AF65-F5344CB8AC3E}">
        <p14:creationId xmlns:p14="http://schemas.microsoft.com/office/powerpoint/2010/main" val="1621823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5D6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56536" y="240792"/>
            <a:ext cx="7729728" cy="1188720"/>
          </a:xfrm>
        </p:spPr>
        <p:txBody>
          <a:bodyPr/>
          <a:lstStyle/>
          <a:p>
            <a:r>
              <a:rPr lang="en-US" dirty="0" smtClean="0"/>
              <a:t>PREVENTION AND TREATMENT</a:t>
            </a:r>
            <a:endParaRPr lang="en-US" dirty="0"/>
          </a:p>
        </p:txBody>
      </p:sp>
      <p:sp>
        <p:nvSpPr>
          <p:cNvPr id="3" name="Content Placeholder 2"/>
          <p:cNvSpPr>
            <a:spLocks noGrp="1"/>
          </p:cNvSpPr>
          <p:nvPr>
            <p:ph idx="1"/>
          </p:nvPr>
        </p:nvSpPr>
        <p:spPr>
          <a:xfrm>
            <a:off x="177800" y="1429512"/>
            <a:ext cx="11620500" cy="5428488"/>
          </a:xfrm>
        </p:spPr>
        <p:txBody>
          <a:bodyPr>
            <a:noAutofit/>
          </a:bodyPr>
          <a:lstStyle/>
          <a:p>
            <a:pPr algn="just"/>
            <a:r>
              <a:rPr lang="en-US" dirty="0">
                <a:latin typeface="Times New Roman" panose="02020603050405020304" pitchFamily="18" charset="0"/>
                <a:cs typeface="Times New Roman" panose="02020603050405020304" pitchFamily="18" charset="0"/>
              </a:rPr>
              <a:t>There are several ways to reduce your risk:</a:t>
            </a:r>
          </a:p>
          <a:p>
            <a:pPr algn="just"/>
            <a:r>
              <a:rPr lang="en-US" dirty="0">
                <a:latin typeface="Times New Roman" panose="02020603050405020304" pitchFamily="18" charset="0"/>
                <a:cs typeface="Times New Roman" panose="02020603050405020304" pitchFamily="18" charset="0"/>
              </a:rPr>
              <a:t>Try to eat a balanced diet that emphasizes foods containing vitamin B12 and vitamin B9.</a:t>
            </a:r>
          </a:p>
          <a:p>
            <a:pPr algn="just"/>
            <a:r>
              <a:rPr lang="en-US" dirty="0">
                <a:latin typeface="Times New Roman" panose="02020603050405020304" pitchFamily="18" charset="0"/>
                <a:cs typeface="Times New Roman" panose="02020603050405020304" pitchFamily="18" charset="0"/>
              </a:rPr>
              <a:t>Drink alcohol in moderation. Regular alcohol consumption may affect your digestive system and keep your body from absorbing vitamin B12</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Foods with vitamin B12</a:t>
            </a:r>
          </a:p>
          <a:p>
            <a:pPr algn="just"/>
            <a:r>
              <a:rPr lang="en-US" b="1" dirty="0">
                <a:latin typeface="Times New Roman" panose="02020603050405020304" pitchFamily="18" charset="0"/>
                <a:cs typeface="Times New Roman" panose="02020603050405020304" pitchFamily="18" charset="0"/>
              </a:rPr>
              <a:t>Animal food products</a:t>
            </a:r>
            <a:r>
              <a:rPr lang="en-US" dirty="0">
                <a:latin typeface="Times New Roman" panose="02020603050405020304" pitchFamily="18" charset="0"/>
                <a:cs typeface="Times New Roman" panose="02020603050405020304" pitchFamily="18" charset="0"/>
              </a:rPr>
              <a:t>: Red meat, fish, poultry, eggs, milk and other dairy products all contain vitamin B12.</a:t>
            </a:r>
          </a:p>
          <a:p>
            <a:pPr algn="just"/>
            <a:r>
              <a:rPr lang="en-US" b="1" dirty="0">
                <a:latin typeface="Times New Roman" panose="02020603050405020304" pitchFamily="18" charset="0"/>
                <a:cs typeface="Times New Roman" panose="02020603050405020304" pitchFamily="18" charset="0"/>
              </a:rPr>
              <a:t>Fortified foods</a:t>
            </a:r>
            <a:r>
              <a:rPr lang="en-US" dirty="0">
                <a:latin typeface="Times New Roman" panose="02020603050405020304" pitchFamily="18" charset="0"/>
                <a:cs typeface="Times New Roman" panose="02020603050405020304" pitchFamily="18" charset="0"/>
              </a:rPr>
              <a:t>: Fortified foods are foods that have certain vitamins and nutrients added to them that they don’t naturally have. Fortified foods include certain breakfast cereals, nutritional yeast, plant milk and certain bread. Be sure to check the food label (nutritional facts) to confirm the food is fortified with vitamin B12</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Foods with vitamin B9</a:t>
            </a:r>
          </a:p>
          <a:p>
            <a:pPr algn="just"/>
            <a:r>
              <a:rPr lang="en-US" b="1" dirty="0" smtClean="0">
                <a:latin typeface="Times New Roman" panose="02020603050405020304" pitchFamily="18" charset="0"/>
                <a:cs typeface="Times New Roman" panose="02020603050405020304" pitchFamily="18" charset="0"/>
              </a:rPr>
              <a:t>Fruits and Vegetables</a:t>
            </a:r>
            <a:r>
              <a:rPr lang="en-US" dirty="0">
                <a:latin typeface="Times New Roman" panose="02020603050405020304" pitchFamily="18" charset="0"/>
                <a:cs typeface="Times New Roman" panose="02020603050405020304" pitchFamily="18" charset="0"/>
              </a:rPr>
              <a:t>: Dark green leafy vegetables, peas, beans and </a:t>
            </a:r>
            <a:r>
              <a:rPr lang="en-US" dirty="0" smtClean="0">
                <a:latin typeface="Times New Roman" panose="02020603050405020304" pitchFamily="18" charset="0"/>
                <a:cs typeface="Times New Roman" panose="02020603050405020304" pitchFamily="18" charset="0"/>
              </a:rPr>
              <a:t>legumes, Citrus </a:t>
            </a:r>
            <a:r>
              <a:rPr lang="en-US" dirty="0">
                <a:latin typeface="Times New Roman" panose="02020603050405020304" pitchFamily="18" charset="0"/>
                <a:cs typeface="Times New Roman" panose="02020603050405020304" pitchFamily="18" charset="0"/>
              </a:rPr>
              <a:t>fruits.</a:t>
            </a:r>
          </a:p>
          <a:p>
            <a:pPr algn="just"/>
            <a:r>
              <a:rPr lang="en-US" b="1" dirty="0">
                <a:latin typeface="Times New Roman" panose="02020603050405020304" pitchFamily="18" charset="0"/>
                <a:cs typeface="Times New Roman" panose="02020603050405020304" pitchFamily="18" charset="0"/>
              </a:rPr>
              <a:t>Animal food products</a:t>
            </a:r>
            <a:r>
              <a:rPr lang="en-US" dirty="0">
                <a:latin typeface="Times New Roman" panose="02020603050405020304" pitchFamily="18" charset="0"/>
                <a:cs typeface="Times New Roman" panose="02020603050405020304" pitchFamily="18" charset="0"/>
              </a:rPr>
              <a:t>: Liver, seafood, meat and poultry.</a:t>
            </a:r>
          </a:p>
          <a:p>
            <a:pPr algn="just"/>
            <a:r>
              <a:rPr lang="en-US" b="1" dirty="0">
                <a:latin typeface="Times New Roman" panose="02020603050405020304" pitchFamily="18" charset="0"/>
                <a:cs typeface="Times New Roman" panose="02020603050405020304" pitchFamily="18" charset="0"/>
              </a:rPr>
              <a:t>Eggs and dairy</a:t>
            </a:r>
            <a:r>
              <a:rPr lang="en-US" dirty="0">
                <a:latin typeface="Times New Roman" panose="02020603050405020304" pitchFamily="18" charset="0"/>
                <a:cs typeface="Times New Roman" panose="02020603050405020304" pitchFamily="18" charset="0"/>
              </a:rPr>
              <a:t>.</a:t>
            </a:r>
          </a:p>
          <a:p>
            <a:pPr algn="just"/>
            <a:r>
              <a:rPr lang="en-US" b="1" dirty="0">
                <a:latin typeface="Times New Roman" panose="02020603050405020304" pitchFamily="18" charset="0"/>
                <a:cs typeface="Times New Roman" panose="02020603050405020304" pitchFamily="18" charset="0"/>
              </a:rPr>
              <a:t>Fortified foods</a:t>
            </a:r>
            <a:r>
              <a:rPr lang="en-US" dirty="0">
                <a:latin typeface="Times New Roman" panose="02020603050405020304" pitchFamily="18" charset="0"/>
                <a:cs typeface="Times New Roman" panose="02020603050405020304" pitchFamily="18" charset="0"/>
              </a:rPr>
              <a:t>: Certain breads, flour, pasta, rice and cereal contain folic acid. Be sure to check the food label (nutritional facts) to confirm the food is fortified with vitamin B9.</a:t>
            </a:r>
          </a:p>
        </p:txBody>
      </p:sp>
      <p:sp>
        <p:nvSpPr>
          <p:cNvPr id="4" name="Slide Number Placeholder 3"/>
          <p:cNvSpPr>
            <a:spLocks noGrp="1"/>
          </p:cNvSpPr>
          <p:nvPr>
            <p:ph type="sldNum" sz="quarter" idx="12"/>
          </p:nvPr>
        </p:nvSpPr>
        <p:spPr>
          <a:xfrm>
            <a:off x="11798300" y="6423660"/>
            <a:ext cx="365760" cy="365760"/>
          </a:xfrm>
        </p:spPr>
        <p:txBody>
          <a:bodyPr/>
          <a:lstStyle/>
          <a:p>
            <a:fld id="{8A7A6979-0714-4377-B894-6BE4C2D6E202}" type="slidenum">
              <a:rPr lang="en-US" smtClean="0"/>
              <a:pPr/>
              <a:t>27</a:t>
            </a:fld>
            <a:endParaRPr lang="en-US" dirty="0"/>
          </a:p>
        </p:txBody>
      </p:sp>
    </p:spTree>
    <p:extLst>
      <p:ext uri="{BB962C8B-B14F-4D97-AF65-F5344CB8AC3E}">
        <p14:creationId xmlns:p14="http://schemas.microsoft.com/office/powerpoint/2010/main" val="3364944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5D6F2"/>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2278270" y="248254"/>
            <a:ext cx="7729728" cy="1188720"/>
          </a:xfrm>
        </p:spPr>
        <p:txBody>
          <a:bodyPr/>
          <a:lstStyle/>
          <a:p>
            <a:r>
              <a:rPr lang="en-US" dirty="0" smtClean="0"/>
              <a:t>CASE STUDIES</a:t>
            </a:r>
            <a:endParaRPr lang="en-US" dirty="0"/>
          </a:p>
        </p:txBody>
      </p:sp>
      <p:sp>
        <p:nvSpPr>
          <p:cNvPr id="11" name="Content Placeholder 10"/>
          <p:cNvSpPr>
            <a:spLocks noGrp="1"/>
          </p:cNvSpPr>
          <p:nvPr>
            <p:ph sz="half" idx="1"/>
          </p:nvPr>
        </p:nvSpPr>
        <p:spPr>
          <a:xfrm>
            <a:off x="162042" y="1811931"/>
            <a:ext cx="5778269" cy="4024348"/>
          </a:xfrm>
        </p:spPr>
        <p:txBody>
          <a:bodyPr>
            <a:noAutofit/>
          </a:bodyPr>
          <a:lstStyle/>
          <a:p>
            <a:r>
              <a:rPr lang="en-US" sz="1600" b="1" dirty="0">
                <a:latin typeface="Times New Roman" panose="02020603050405020304" pitchFamily="18" charset="0"/>
                <a:cs typeface="Times New Roman" panose="02020603050405020304" pitchFamily="18" charset="0"/>
              </a:rPr>
              <a:t>Patient Profile:</a:t>
            </a:r>
            <a:r>
              <a:rPr lang="en-US" sz="1600" dirty="0">
                <a:latin typeface="Times New Roman" panose="02020603050405020304" pitchFamily="18" charset="0"/>
                <a:cs typeface="Times New Roman" panose="02020603050405020304" pitchFamily="18" charset="0"/>
              </a:rPr>
              <a:t> A 22-year-old female college student presents with fatigue, weakness, and occasional tingling in her hands. She follows a strict vegan diet and reports limited intake of fortified foods.</a:t>
            </a:r>
          </a:p>
          <a:p>
            <a:r>
              <a:rPr lang="en-US" sz="1600" b="1" dirty="0">
                <a:latin typeface="Times New Roman" panose="02020603050405020304" pitchFamily="18" charset="0"/>
                <a:cs typeface="Times New Roman" panose="02020603050405020304" pitchFamily="18" charset="0"/>
              </a:rPr>
              <a:t>Diagnosis:</a:t>
            </a:r>
            <a:r>
              <a:rPr lang="en-US" sz="1600" dirty="0">
                <a:latin typeface="Times New Roman" panose="02020603050405020304" pitchFamily="18" charset="0"/>
                <a:cs typeface="Times New Roman" panose="02020603050405020304" pitchFamily="18" charset="0"/>
              </a:rPr>
              <a:t> Clinical evaluation reveals signs of anemia and neurological symptoms. CBC shows macrocytic anemia with elevated MCV. Serum vitamin B12 levels are low, confirming megaloblastic anemia due to vitamin B12 deficiency.</a:t>
            </a:r>
          </a:p>
          <a:p>
            <a:r>
              <a:rPr lang="en-US" sz="1600" b="1" dirty="0">
                <a:latin typeface="Times New Roman" panose="02020603050405020304" pitchFamily="18" charset="0"/>
                <a:cs typeface="Times New Roman" panose="02020603050405020304" pitchFamily="18" charset="0"/>
              </a:rPr>
              <a:t>Prognosis:</a:t>
            </a:r>
            <a:r>
              <a:rPr lang="en-US" sz="1600" dirty="0">
                <a:latin typeface="Times New Roman" panose="02020603050405020304" pitchFamily="18" charset="0"/>
                <a:cs typeface="Times New Roman" panose="02020603050405020304" pitchFamily="18" charset="0"/>
              </a:rPr>
              <a:t> The patient is expected to improve with treatment, but without dietary changes, there is a risk of persistent neurological complications.</a:t>
            </a:r>
          </a:p>
          <a:p>
            <a:r>
              <a:rPr lang="en-US" sz="1600" b="1" dirty="0">
                <a:latin typeface="Times New Roman" panose="02020603050405020304" pitchFamily="18" charset="0"/>
                <a:cs typeface="Times New Roman" panose="02020603050405020304" pitchFamily="18" charset="0"/>
              </a:rPr>
              <a:t>Treatment and Intervention:</a:t>
            </a:r>
            <a:r>
              <a:rPr lang="en-US" sz="1600" dirty="0">
                <a:latin typeface="Times New Roman" panose="02020603050405020304" pitchFamily="18" charset="0"/>
                <a:cs typeface="Times New Roman" panose="02020603050405020304" pitchFamily="18" charset="0"/>
              </a:rPr>
              <a:t> Prescribed oral vitamin B12 supplementation (1,000 mcg daily) and dietary counseling to incorporate fortified plant-based foods and other sources of B12. Follow-up is arranged to assess improvement in symptoms and dietary adherence.</a:t>
            </a:r>
          </a:p>
        </p:txBody>
      </p:sp>
      <p:sp>
        <p:nvSpPr>
          <p:cNvPr id="12" name="Content Placeholder 11"/>
          <p:cNvSpPr>
            <a:spLocks noGrp="1"/>
          </p:cNvSpPr>
          <p:nvPr>
            <p:ph sz="half" idx="2"/>
          </p:nvPr>
        </p:nvSpPr>
        <p:spPr>
          <a:xfrm>
            <a:off x="6299404" y="1715678"/>
            <a:ext cx="5646162" cy="6072323"/>
          </a:xfrm>
        </p:spPr>
        <p:txBody>
          <a:bodyPr>
            <a:noAutofit/>
          </a:bodyPr>
          <a:lstStyle/>
          <a:p>
            <a:r>
              <a:rPr lang="en-US" sz="1600" b="1" dirty="0">
                <a:latin typeface="Times New Roman" panose="02020603050405020304" pitchFamily="18" charset="0"/>
                <a:cs typeface="Times New Roman" panose="02020603050405020304" pitchFamily="18" charset="0"/>
              </a:rPr>
              <a:t>Patient Profile:</a:t>
            </a:r>
            <a:r>
              <a:rPr lang="en-US" sz="1600" dirty="0">
                <a:latin typeface="Times New Roman" panose="02020603050405020304" pitchFamily="18" charset="0"/>
                <a:cs typeface="Times New Roman" panose="02020603050405020304" pitchFamily="18" charset="0"/>
              </a:rPr>
              <a:t> A 60-year-old female presents with fatigue, pallor, and shortness of breath. She has a history of gastrointestinal issues, including chronic atrophic gastritis.</a:t>
            </a:r>
          </a:p>
          <a:p>
            <a:r>
              <a:rPr lang="en-US" sz="1600" b="1" dirty="0">
                <a:latin typeface="Times New Roman" panose="02020603050405020304" pitchFamily="18" charset="0"/>
                <a:cs typeface="Times New Roman" panose="02020603050405020304" pitchFamily="18" charset="0"/>
              </a:rPr>
              <a:t>Diagnosis:</a:t>
            </a:r>
            <a:r>
              <a:rPr lang="en-US" sz="1600" dirty="0">
                <a:latin typeface="Times New Roman" panose="02020603050405020304" pitchFamily="18" charset="0"/>
                <a:cs typeface="Times New Roman" panose="02020603050405020304" pitchFamily="18" charset="0"/>
              </a:rPr>
              <a:t> Clinical examination shows signs of anemia, including an enlarged spleen. Complete blood count (CBC) reveals macrocytic anemia with a high mean corpuscular volume (MCV). Serum vitamin B12 and folate levels are low, confirming megaloblastic anemia.</a:t>
            </a:r>
          </a:p>
          <a:p>
            <a:r>
              <a:rPr lang="en-US" sz="1600" b="1" dirty="0">
                <a:latin typeface="Times New Roman" panose="02020603050405020304" pitchFamily="18" charset="0"/>
                <a:cs typeface="Times New Roman" panose="02020603050405020304" pitchFamily="18" charset="0"/>
              </a:rPr>
              <a:t>Prognosis:</a:t>
            </a:r>
            <a:r>
              <a:rPr lang="en-US" sz="1600" dirty="0">
                <a:latin typeface="Times New Roman" panose="02020603050405020304" pitchFamily="18" charset="0"/>
                <a:cs typeface="Times New Roman" panose="02020603050405020304" pitchFamily="18" charset="0"/>
              </a:rPr>
              <a:t> With prompt treatment, the patient is expected to show significant improvement in symptoms and hematological parameters within weeks. If untreated, complications may include neurological issues due to prolonged B12 deficiency.</a:t>
            </a:r>
          </a:p>
          <a:p>
            <a:r>
              <a:rPr lang="en-US" sz="1600" b="1" dirty="0">
                <a:latin typeface="Times New Roman" panose="02020603050405020304" pitchFamily="18" charset="0"/>
                <a:cs typeface="Times New Roman" panose="02020603050405020304" pitchFamily="18" charset="0"/>
              </a:rPr>
              <a:t>Treatment and Intervention:</a:t>
            </a:r>
            <a:r>
              <a:rPr lang="en-US" sz="1600" dirty="0">
                <a:latin typeface="Times New Roman" panose="02020603050405020304" pitchFamily="18" charset="0"/>
                <a:cs typeface="Times New Roman" panose="02020603050405020304" pitchFamily="18" charset="0"/>
              </a:rPr>
              <a:t> Initiated with vitamin B12 injections (1,000 mcg intramuscularly once a week for four weeks) and oral folate supplementation (1 mg daily). Dietary counseling is provided to increase intake of B12-rich foods such as meats, dairy, and fortified cereals. Follow-up appointments are scheduled to monitor hematological recovery.</a:t>
            </a:r>
          </a:p>
        </p:txBody>
      </p:sp>
      <p:sp>
        <p:nvSpPr>
          <p:cNvPr id="4" name="Slide Number Placeholder 3"/>
          <p:cNvSpPr>
            <a:spLocks noGrp="1"/>
          </p:cNvSpPr>
          <p:nvPr>
            <p:ph type="sldNum" sz="quarter" idx="12"/>
          </p:nvPr>
        </p:nvSpPr>
        <p:spPr>
          <a:xfrm>
            <a:off x="11762686" y="6372860"/>
            <a:ext cx="365760" cy="365760"/>
          </a:xfrm>
        </p:spPr>
        <p:txBody>
          <a:bodyPr/>
          <a:lstStyle/>
          <a:p>
            <a:fld id="{8A7A6979-0714-4377-B894-6BE4C2D6E202}" type="slidenum">
              <a:rPr lang="en-US" smtClean="0"/>
              <a:pPr/>
              <a:t>28</a:t>
            </a:fld>
            <a:endParaRPr lang="en-US" dirty="0"/>
          </a:p>
        </p:txBody>
      </p:sp>
      <p:cxnSp>
        <p:nvCxnSpPr>
          <p:cNvPr id="3" name="Straight Connector 2"/>
          <p:cNvCxnSpPr/>
          <p:nvPr/>
        </p:nvCxnSpPr>
        <p:spPr>
          <a:xfrm>
            <a:off x="6143134" y="1811931"/>
            <a:ext cx="0" cy="4024348"/>
          </a:xfrm>
          <a:prstGeom prst="line">
            <a:avLst/>
          </a:prstGeom>
        </p:spPr>
        <p:style>
          <a:lnRef idx="2">
            <a:schemeClr val="accent4"/>
          </a:lnRef>
          <a:fillRef idx="0">
            <a:schemeClr val="accent4"/>
          </a:fillRef>
          <a:effectRef idx="1">
            <a:schemeClr val="accent4"/>
          </a:effectRef>
          <a:fontRef idx="minor">
            <a:schemeClr val="tx1"/>
          </a:fontRef>
        </p:style>
      </p:cxnSp>
      <p:pic>
        <p:nvPicPr>
          <p:cNvPr id="7" name="Picture 6" descr="&lt;strong&gt;Question&lt;/strong&gt; &lt;strong&gt;marks&lt;/strong&gt; cutie &lt;strong&gt;mark&lt;/strong&gt; by The-Smiling-Pony on Deviant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79" y="73926"/>
            <a:ext cx="1754380" cy="1738005"/>
          </a:xfrm>
          <a:prstGeom prst="rect">
            <a:avLst/>
          </a:prstGeom>
        </p:spPr>
      </p:pic>
    </p:spTree>
    <p:extLst>
      <p:ext uri="{BB962C8B-B14F-4D97-AF65-F5344CB8AC3E}">
        <p14:creationId xmlns:p14="http://schemas.microsoft.com/office/powerpoint/2010/main" val="611089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11" y="166202"/>
            <a:ext cx="7729728" cy="1188720"/>
          </a:xfrm>
        </p:spPr>
        <p:txBody>
          <a:bodyPr/>
          <a:lstStyle/>
          <a:p>
            <a:r>
              <a:rPr lang="en-US" dirty="0" smtClean="0"/>
              <a:t>CONSLUSION</a:t>
            </a:r>
            <a:endParaRPr lang="en-US" dirty="0"/>
          </a:p>
        </p:txBody>
      </p:sp>
      <p:sp>
        <p:nvSpPr>
          <p:cNvPr id="6" name="Content Placeholder 5"/>
          <p:cNvSpPr>
            <a:spLocks noGrp="1"/>
          </p:cNvSpPr>
          <p:nvPr>
            <p:ph idx="1"/>
          </p:nvPr>
        </p:nvSpPr>
        <p:spPr>
          <a:xfrm>
            <a:off x="234911" y="2032737"/>
            <a:ext cx="7003016" cy="3685483"/>
          </a:xfrm>
        </p:spPr>
        <p:txBody>
          <a:bodyPr>
            <a:normAutofit/>
          </a:bodyPr>
          <a:lstStyle/>
          <a:p>
            <a:pPr algn="just"/>
            <a:r>
              <a:rPr lang="en-US" dirty="0">
                <a:latin typeface="Times New Roman" panose="02020603050405020304" pitchFamily="18" charset="0"/>
                <a:cs typeface="Times New Roman" panose="02020603050405020304" pitchFamily="18" charset="0"/>
              </a:rPr>
              <a:t>In conclusion, water-soluble vitamin deficiencies pose significant health risks that can lead to various complications, including fatigue, anemia, and </a:t>
            </a:r>
            <a:r>
              <a:rPr lang="en-US" dirty="0" smtClean="0">
                <a:latin typeface="Times New Roman" panose="02020603050405020304" pitchFamily="18" charset="0"/>
                <a:cs typeface="Times New Roman" panose="02020603050405020304" pitchFamily="18" charset="0"/>
              </a:rPr>
              <a:t>skin </a:t>
            </a:r>
            <a:r>
              <a:rPr lang="en-US" dirty="0">
                <a:latin typeface="Times New Roman" panose="02020603050405020304" pitchFamily="18" charset="0"/>
                <a:cs typeface="Times New Roman" panose="02020603050405020304" pitchFamily="18" charset="0"/>
              </a:rPr>
              <a:t>issues.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vitamins are essential for critical bodily functions, and their absence can severely impact overall well-being. Preventing deficiencies through a balanced diet rich in fruits, vegetables, whole grains, and protein is vital, particularly for vulnerable populations.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Early </a:t>
            </a:r>
            <a:r>
              <a:rPr lang="en-US" dirty="0">
                <a:latin typeface="Times New Roman" panose="02020603050405020304" pitchFamily="18" charset="0"/>
                <a:cs typeface="Times New Roman" panose="02020603050405020304" pitchFamily="18" charset="0"/>
              </a:rPr>
              <a:t>diagnosis and appropriate supplementation are crucial for reversing deficiencies and safeguarding health. By increasing awareness and understanding of the importance of water-soluble vitamins, we can empower individuals to make informed dietary choices that support long-term health.</a:t>
            </a:r>
          </a:p>
        </p:txBody>
      </p:sp>
      <p:sp>
        <p:nvSpPr>
          <p:cNvPr id="5" name="Slide Number Placeholder 4"/>
          <p:cNvSpPr>
            <a:spLocks noGrp="1"/>
          </p:cNvSpPr>
          <p:nvPr>
            <p:ph type="sldNum" sz="quarter" idx="12"/>
          </p:nvPr>
        </p:nvSpPr>
        <p:spPr/>
        <p:txBody>
          <a:bodyPr/>
          <a:lstStyle/>
          <a:p>
            <a:fld id="{8A7A6979-0714-4377-B894-6BE4C2D6E202}" type="slidenum">
              <a:rPr lang="en-US" smtClean="0"/>
              <a:t>29</a:t>
            </a:fld>
            <a:endParaRPr lang="en-US" dirty="0"/>
          </a:p>
        </p:txBody>
      </p:sp>
      <p:pic>
        <p:nvPicPr>
          <p:cNvPr id="3" name="Picture 2"/>
          <p:cNvPicPr>
            <a:picLocks noChangeAspect="1"/>
          </p:cNvPicPr>
          <p:nvPr/>
        </p:nvPicPr>
        <p:blipFill>
          <a:blip r:embed="rId2"/>
          <a:stretch>
            <a:fillRect/>
          </a:stretch>
        </p:blipFill>
        <p:spPr>
          <a:xfrm>
            <a:off x="7248557" y="2166291"/>
            <a:ext cx="4943443" cy="3165563"/>
          </a:xfrm>
          <a:prstGeom prst="rect">
            <a:avLst/>
          </a:prstGeom>
        </p:spPr>
      </p:pic>
    </p:spTree>
    <p:extLst>
      <p:ext uri="{BB962C8B-B14F-4D97-AF65-F5344CB8AC3E}">
        <p14:creationId xmlns:p14="http://schemas.microsoft.com/office/powerpoint/2010/main" val="2896830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442" y="342523"/>
            <a:ext cx="7729728" cy="1188720"/>
          </a:xfrm>
        </p:spPr>
        <p:txBody>
          <a:bodyPr/>
          <a:lstStyle/>
          <a:p>
            <a:r>
              <a:rPr lang="en-US" dirty="0" smtClean="0"/>
              <a:t>SCURVY</a:t>
            </a:r>
            <a:endParaRPr lang="en-US" dirty="0"/>
          </a:p>
        </p:txBody>
      </p:sp>
      <p:sp>
        <p:nvSpPr>
          <p:cNvPr id="3" name="Content Placeholder 2"/>
          <p:cNvSpPr>
            <a:spLocks noGrp="1"/>
          </p:cNvSpPr>
          <p:nvPr>
            <p:ph idx="1"/>
          </p:nvPr>
        </p:nvSpPr>
        <p:spPr>
          <a:xfrm>
            <a:off x="141403" y="1668544"/>
            <a:ext cx="9288348" cy="5118755"/>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Scurvy is a disease caused by a significant </a:t>
            </a:r>
            <a:r>
              <a:rPr lang="en-US" sz="2000" dirty="0" smtClean="0">
                <a:solidFill>
                  <a:schemeClr val="tx1"/>
                </a:solidFill>
                <a:latin typeface="Times New Roman" panose="02020603050405020304" pitchFamily="18" charset="0"/>
                <a:cs typeface="Times New Roman" panose="02020603050405020304" pitchFamily="18" charset="0"/>
              </a:rPr>
              <a:t>lack of </a:t>
            </a:r>
            <a:r>
              <a:rPr lang="en-US" sz="2000" dirty="0" smtClean="0">
                <a:solidFill>
                  <a:srgbClr val="FF0000"/>
                </a:solidFill>
                <a:latin typeface="Times New Roman" panose="02020603050405020304" pitchFamily="18" charset="0"/>
                <a:cs typeface="Times New Roman" panose="02020603050405020304" pitchFamily="18" charset="0"/>
              </a:rPr>
              <a:t>Vitamin C</a:t>
            </a:r>
            <a:r>
              <a:rPr lang="en-US" sz="2000" dirty="0">
                <a:solidFill>
                  <a:schemeClr val="tx1"/>
                </a:solidFill>
                <a:latin typeface="Times New Roman" panose="02020603050405020304" pitchFamily="18" charset="0"/>
                <a:cs typeface="Times New Roman" panose="02020603050405020304" pitchFamily="18" charset="0"/>
              </a:rPr>
              <a:t> in your diet. </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S</a:t>
            </a:r>
            <a:r>
              <a:rPr lang="en-US" sz="2000" dirty="0" smtClean="0">
                <a:solidFill>
                  <a:schemeClr val="tx1"/>
                </a:solidFill>
                <a:latin typeface="Times New Roman" panose="02020603050405020304" pitchFamily="18" charset="0"/>
                <a:cs typeface="Times New Roman" panose="02020603050405020304" pitchFamily="18" charset="0"/>
              </a:rPr>
              <a:t>curvy </a:t>
            </a:r>
            <a:r>
              <a:rPr lang="en-US" sz="2000" dirty="0">
                <a:solidFill>
                  <a:schemeClr val="tx1"/>
                </a:solidFill>
                <a:latin typeface="Times New Roman" panose="02020603050405020304" pitchFamily="18" charset="0"/>
                <a:cs typeface="Times New Roman" panose="02020603050405020304" pitchFamily="18" charset="0"/>
              </a:rPr>
              <a:t>most commonly affects babies, children and older adults who don’t get enough vitamin C in their diet. </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Risk </a:t>
            </a:r>
            <a:r>
              <a:rPr lang="en-US" sz="2000" dirty="0">
                <a:solidFill>
                  <a:schemeClr val="tx1"/>
                </a:solidFill>
                <a:latin typeface="Times New Roman" panose="02020603050405020304" pitchFamily="18" charset="0"/>
                <a:cs typeface="Times New Roman" panose="02020603050405020304" pitchFamily="18" charset="0"/>
              </a:rPr>
              <a:t>factors for developing the condition include:</a:t>
            </a:r>
          </a:p>
          <a:p>
            <a:pPr lvl="1">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Not having access to fresh fruits or vegetables.</a:t>
            </a:r>
          </a:p>
          <a:p>
            <a:pPr lvl="1">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Eating very little due to medical treatments that make you feel sick (such as </a:t>
            </a:r>
            <a:r>
              <a:rPr lang="en-US" sz="1800" dirty="0" smtClean="0">
                <a:solidFill>
                  <a:schemeClr val="tx1"/>
                </a:solidFill>
                <a:latin typeface="Times New Roman" panose="02020603050405020304" pitchFamily="18" charset="0"/>
                <a:cs typeface="Times New Roman" panose="02020603050405020304" pitchFamily="18" charset="0"/>
              </a:rPr>
              <a:t>chemotherapy) </a:t>
            </a:r>
            <a:r>
              <a:rPr lang="en-US" sz="1800" dirty="0">
                <a:solidFill>
                  <a:schemeClr val="tx1"/>
                </a:solidFill>
                <a:latin typeface="Times New Roman" panose="02020603050405020304" pitchFamily="18" charset="0"/>
                <a:cs typeface="Times New Roman" panose="02020603050405020304" pitchFamily="18" charset="0"/>
              </a:rPr>
              <a:t>or an eating disorder (such as </a:t>
            </a:r>
            <a:r>
              <a:rPr lang="en-US" sz="1800" dirty="0" smtClean="0">
                <a:solidFill>
                  <a:schemeClr val="tx1"/>
                </a:solidFill>
                <a:latin typeface="Times New Roman" panose="02020603050405020304" pitchFamily="18" charset="0"/>
                <a:cs typeface="Times New Roman" panose="02020603050405020304" pitchFamily="18" charset="0"/>
              </a:rPr>
              <a:t>anorexia).</a:t>
            </a:r>
            <a:endParaRPr lang="en-US" sz="1800" dirty="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smtClean="0">
                <a:solidFill>
                  <a:schemeClr val="tx1"/>
                </a:solidFill>
                <a:latin typeface="Times New Roman" panose="02020603050405020304" pitchFamily="18" charset="0"/>
                <a:cs typeface="Times New Roman" panose="02020603050405020304" pitchFamily="18" charset="0"/>
              </a:rPr>
              <a:t>Smoking, </a:t>
            </a:r>
            <a:r>
              <a:rPr lang="en-US" sz="1800" dirty="0">
                <a:solidFill>
                  <a:schemeClr val="tx1"/>
                </a:solidFill>
                <a:latin typeface="Times New Roman" panose="02020603050405020304" pitchFamily="18" charset="0"/>
                <a:cs typeface="Times New Roman" panose="02020603050405020304" pitchFamily="18" charset="0"/>
              </a:rPr>
              <a:t>which reduces the amount of vitamin C your body absorbs from food.</a:t>
            </a:r>
          </a:p>
          <a:p>
            <a:pPr lvl="1">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Having a drug or </a:t>
            </a:r>
            <a:r>
              <a:rPr lang="en-US" sz="1800" dirty="0" smtClean="0">
                <a:solidFill>
                  <a:schemeClr val="tx1"/>
                </a:solidFill>
                <a:latin typeface="Times New Roman" panose="02020603050405020304" pitchFamily="18" charset="0"/>
                <a:cs typeface="Times New Roman" panose="02020603050405020304" pitchFamily="18" charset="0"/>
              </a:rPr>
              <a:t>alcohol</a:t>
            </a:r>
            <a:r>
              <a:rPr lang="en-US" sz="1800" dirty="0" smtClean="0">
                <a:solidFill>
                  <a:schemeClr val="tx1"/>
                </a:solidFill>
                <a:latin typeface="Times New Roman" panose="02020603050405020304" pitchFamily="18" charset="0"/>
                <a:cs typeface="Times New Roman" panose="02020603050405020304" pitchFamily="18" charset="0"/>
                <a:hlinkClick r:id="rId2"/>
              </a:rPr>
              <a:t> </a:t>
            </a:r>
            <a:r>
              <a:rPr lang="en-US" sz="1800" dirty="0" smtClean="0">
                <a:solidFill>
                  <a:schemeClr val="tx1"/>
                </a:solidFill>
                <a:latin typeface="Times New Roman" panose="02020603050405020304" pitchFamily="18" charset="0"/>
                <a:cs typeface="Times New Roman" panose="02020603050405020304" pitchFamily="18" charset="0"/>
              </a:rPr>
              <a:t>dependency</a:t>
            </a:r>
            <a:r>
              <a:rPr lang="en-US" sz="1800" dirty="0">
                <a:solidFill>
                  <a:schemeClr val="tx1"/>
                </a:solidFill>
                <a:latin typeface="Times New Roman" panose="02020603050405020304" pitchFamily="18" charset="0"/>
                <a:cs typeface="Times New Roman" panose="02020603050405020304" pitchFamily="18" charset="0"/>
              </a:rPr>
              <a:t> that affects your diet.</a:t>
            </a:r>
          </a:p>
          <a:p>
            <a:pPr lvl="1">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Having a poor diet during your pregnancy or while </a:t>
            </a:r>
            <a:r>
              <a:rPr lang="en-US" sz="1800" dirty="0" smtClean="0">
                <a:solidFill>
                  <a:schemeClr val="tx1"/>
                </a:solidFill>
                <a:latin typeface="Times New Roman" panose="02020603050405020304" pitchFamily="18" charset="0"/>
                <a:cs typeface="Times New Roman" panose="02020603050405020304" pitchFamily="18" charset="0"/>
              </a:rPr>
              <a:t>breastfeeding.</a:t>
            </a:r>
            <a:endParaRPr lang="en-US" sz="1800" dirty="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Having a restrictive diet or </a:t>
            </a:r>
            <a:r>
              <a:rPr lang="en-US" sz="1800" dirty="0" smtClean="0">
                <a:solidFill>
                  <a:schemeClr val="tx1"/>
                </a:solidFill>
                <a:latin typeface="Times New Roman" panose="02020603050405020304" pitchFamily="18" charset="0"/>
                <a:cs typeface="Times New Roman" panose="02020603050405020304" pitchFamily="18" charset="0"/>
              </a:rPr>
              <a:t>food allergies.</a:t>
            </a:r>
            <a:endParaRPr lang="en-US" sz="1800" dirty="0">
              <a:solidFill>
                <a:schemeClr val="tx1"/>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a:solidFill>
                  <a:schemeClr val="tx1"/>
                </a:solidFill>
                <a:latin typeface="Times New Roman" panose="02020603050405020304" pitchFamily="18" charset="0"/>
                <a:cs typeface="Times New Roman" panose="02020603050405020304" pitchFamily="18" charset="0"/>
              </a:rPr>
              <a:t>Other health conditions such as type 1 diabetes and inflammatory bowel disease.</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9372714" y="2588571"/>
            <a:ext cx="2819286" cy="2732729"/>
          </a:xfrm>
          <a:prstGeom prst="rect">
            <a:avLst/>
          </a:prstGeom>
        </p:spPr>
      </p:pic>
    </p:spTree>
    <p:extLst>
      <p:ext uri="{BB962C8B-B14F-4D97-AF65-F5344CB8AC3E}">
        <p14:creationId xmlns:p14="http://schemas.microsoft.com/office/powerpoint/2010/main" val="2175352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620000" y="0"/>
            <a:ext cx="4572000" cy="6858000"/>
          </a:xfrm>
          <a:prstGeom prst="rect">
            <a:avLst/>
          </a:prstGeom>
        </p:spPr>
      </p:pic>
      <p:sp>
        <p:nvSpPr>
          <p:cNvPr id="3" name="Text 0"/>
          <p:cNvSpPr/>
          <p:nvPr/>
        </p:nvSpPr>
        <p:spPr>
          <a:xfrm>
            <a:off x="698104" y="695524"/>
            <a:ext cx="6223794" cy="1771290"/>
          </a:xfrm>
          <a:prstGeom prst="rect">
            <a:avLst/>
          </a:prstGeom>
          <a:noFill/>
          <a:ln/>
        </p:spPr>
        <p:txBody>
          <a:bodyPr wrap="square" lIns="0" tIns="0" rIns="0" bIns="0" rtlCol="0" anchor="t"/>
          <a:lstStyle/>
          <a:p>
            <a:pPr>
              <a:lnSpc>
                <a:spcPts val="4583"/>
              </a:lnSpc>
            </a:pPr>
            <a:endParaRPr lang="en-US" sz="3667" dirty="0">
              <a:solidFill>
                <a:schemeClr val="bg1"/>
              </a:solidFill>
            </a:endParaRPr>
          </a:p>
        </p:txBody>
      </p:sp>
      <p:sp>
        <p:nvSpPr>
          <p:cNvPr id="4" name="Text 1"/>
          <p:cNvSpPr/>
          <p:nvPr/>
        </p:nvSpPr>
        <p:spPr>
          <a:xfrm>
            <a:off x="698104" y="3928070"/>
            <a:ext cx="6223794" cy="2234307"/>
          </a:xfrm>
          <a:prstGeom prst="rect">
            <a:avLst/>
          </a:prstGeom>
          <a:noFill/>
          <a:ln/>
        </p:spPr>
        <p:txBody>
          <a:bodyPr wrap="square" lIns="0" tIns="0" rIns="0" bIns="0" rtlCol="0" anchor="t"/>
          <a:lstStyle/>
          <a:p>
            <a:pPr>
              <a:lnSpc>
                <a:spcPts val="2500"/>
              </a:lnSpc>
            </a:pPr>
            <a:endParaRPr lang="en-US" sz="1542" dirty="0"/>
          </a:p>
        </p:txBody>
      </p:sp>
      <p:sp>
        <p:nvSpPr>
          <p:cNvPr id="6" name="Rectangle 5"/>
          <p:cNvSpPr/>
          <p:nvPr/>
        </p:nvSpPr>
        <p:spPr>
          <a:xfrm>
            <a:off x="1753586" y="3154908"/>
            <a:ext cx="4316584" cy="1308050"/>
          </a:xfrm>
          <a:prstGeom prst="rect">
            <a:avLst/>
          </a:prstGeom>
          <a:noFill/>
        </p:spPr>
        <p:txBody>
          <a:bodyPr wrap="square" lIns="76200" tIns="38100" rIns="76200" bIns="38100">
            <a:spAutoFit/>
          </a:bodyPr>
          <a:lstStyle/>
          <a:p>
            <a:pPr algn="ctr"/>
            <a:r>
              <a:rPr lang="en-US" sz="8000" dirty="0">
                <a:ln w="0"/>
                <a:solidFill>
                  <a:schemeClr val="bg1"/>
                </a:solidFill>
                <a:effectLst>
                  <a:outerShdw blurRad="38100" dist="19050" dir="2700000" algn="tl" rotWithShape="0">
                    <a:schemeClr val="dk1">
                      <a:alpha val="40000"/>
                    </a:schemeClr>
                  </a:outerShdw>
                </a:effectLst>
              </a:rPr>
              <a:t>THANKS</a:t>
            </a:r>
            <a:endParaRPr lang="en-US" sz="8000"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02" y="151689"/>
            <a:ext cx="1346077" cy="1334165"/>
          </a:xfrm>
          <a:prstGeom prst="rect">
            <a:avLst/>
          </a:prstGeom>
        </p:spPr>
      </p:pic>
      <p:sp>
        <p:nvSpPr>
          <p:cNvPr id="7" name="Rectangle 6"/>
          <p:cNvSpPr/>
          <p:nvPr/>
        </p:nvSpPr>
        <p:spPr>
          <a:xfrm>
            <a:off x="2081140" y="4312393"/>
            <a:ext cx="3661474" cy="912814"/>
          </a:xfrm>
          <a:prstGeom prst="rect">
            <a:avLst/>
          </a:prstGeom>
        </p:spPr>
        <p:txBody>
          <a:bodyPr wrap="square">
            <a:spAutoFit/>
          </a:bodyPr>
          <a:lstStyle/>
          <a:p>
            <a:pPr algn="just"/>
            <a:r>
              <a:rPr lang="en-US" sz="1333" dirty="0">
                <a:solidFill>
                  <a:srgbClr val="00B0F0"/>
                </a:solidFill>
              </a:rPr>
              <a:t>Prof. Dr. Asif Ahmad, Director Institute of Food and Nutritional Sciences, PMAS-Arid Agriculture University Rawalpindi</a:t>
            </a:r>
          </a:p>
          <a:p>
            <a:r>
              <a:rPr lang="en-US" sz="1333" dirty="0">
                <a:solidFill>
                  <a:srgbClr val="00B0F0"/>
                </a:solidFill>
              </a:rPr>
              <a:t>asifahmad_1@yahoo.com</a:t>
            </a:r>
          </a:p>
        </p:txBody>
      </p:sp>
    </p:spTree>
    <p:extLst>
      <p:ext uri="{BB962C8B-B14F-4D97-AF65-F5344CB8AC3E}">
        <p14:creationId xmlns:p14="http://schemas.microsoft.com/office/powerpoint/2010/main" val="69982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20" y="233923"/>
            <a:ext cx="4486656" cy="1141497"/>
          </a:xfrm>
        </p:spPr>
        <p:txBody>
          <a:bodyPr/>
          <a:lstStyle/>
          <a:p>
            <a:r>
              <a:rPr lang="en-US" dirty="0" smtClean="0"/>
              <a:t>BACKGROUND</a:t>
            </a:r>
            <a:endParaRPr lang="en-US" dirty="0"/>
          </a:p>
        </p:txBody>
      </p:sp>
      <p:sp>
        <p:nvSpPr>
          <p:cNvPr id="3" name="Content Placeholder 2"/>
          <p:cNvSpPr>
            <a:spLocks noGrp="1"/>
          </p:cNvSpPr>
          <p:nvPr>
            <p:ph idx="1"/>
          </p:nvPr>
        </p:nvSpPr>
        <p:spPr>
          <a:xfrm>
            <a:off x="6453275" y="686837"/>
            <a:ext cx="5226534" cy="6171163"/>
          </a:xfrm>
        </p:spPr>
        <p:txBody>
          <a:bodyPr>
            <a:normAutofit fontScale="85000" lnSpcReduction="10000"/>
          </a:bodyPr>
          <a:lstStyle/>
          <a:p>
            <a:pPr algn="just" fontAlgn="base">
              <a:lnSpc>
                <a:spcPct val="150000"/>
              </a:lnSpc>
            </a:pPr>
            <a:r>
              <a:rPr lang="en-US" dirty="0">
                <a:latin typeface="Times New Roman" panose="02020603050405020304" pitchFamily="18" charset="0"/>
                <a:cs typeface="Times New Roman" panose="02020603050405020304" pitchFamily="18" charset="0"/>
              </a:rPr>
              <a:t>Scurvy was the first discovered nutrition deficiency in 1746 by </a:t>
            </a:r>
            <a:r>
              <a:rPr lang="en-US" b="1" dirty="0">
                <a:latin typeface="Times New Roman" panose="02020603050405020304" pitchFamily="18" charset="0"/>
                <a:cs typeface="Times New Roman" panose="02020603050405020304" pitchFamily="18" charset="0"/>
              </a:rPr>
              <a:t>James </a:t>
            </a:r>
            <a:r>
              <a:rPr lang="en-US" b="1" dirty="0" smtClean="0">
                <a:latin typeface="Times New Roman" panose="02020603050405020304" pitchFamily="18" charset="0"/>
                <a:cs typeface="Times New Roman" panose="02020603050405020304" pitchFamily="18" charset="0"/>
              </a:rPr>
              <a:t>Lind</a:t>
            </a:r>
            <a:r>
              <a:rPr lang="en-US" dirty="0" smtClean="0">
                <a:latin typeface="Times New Roman" panose="02020603050405020304" pitchFamily="18" charset="0"/>
                <a:cs typeface="Times New Roman" panose="02020603050405020304" pitchFamily="18" charset="0"/>
              </a:rPr>
              <a:t>.</a:t>
            </a:r>
          </a:p>
          <a:p>
            <a:pPr algn="just" fontAlgn="base">
              <a:lnSpc>
                <a:spcPct val="150000"/>
              </a:lnSpc>
            </a:pPr>
            <a:r>
              <a:rPr lang="en-US" dirty="0" smtClean="0">
                <a:latin typeface="Times New Roman" panose="02020603050405020304" pitchFamily="18" charset="0"/>
                <a:cs typeface="Times New Roman" panose="02020603050405020304" pitchFamily="18" charset="0"/>
              </a:rPr>
              <a:t>Lind </a:t>
            </a:r>
            <a:r>
              <a:rPr lang="en-US" dirty="0">
                <a:latin typeface="Times New Roman" panose="02020603050405020304" pitchFamily="18" charset="0"/>
                <a:cs typeface="Times New Roman" panose="02020603050405020304" pitchFamily="18" charset="0"/>
              </a:rPr>
              <a:t>was a surgeon on a British navy ship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fontAlgn="base">
              <a:lnSpc>
                <a:spcPct val="150000"/>
              </a:lnSpc>
            </a:pPr>
            <a:r>
              <a:rPr lang="en-US" dirty="0">
                <a:latin typeface="Times New Roman" panose="02020603050405020304" pitchFamily="18" charset="0"/>
                <a:cs typeface="Times New Roman" panose="02020603050405020304" pitchFamily="18" charset="0"/>
              </a:rPr>
              <a:t>Frequently during voyages the sailors would develop scurvy for reasons that weren't understood at the time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fontAlgn="base">
              <a:lnSpc>
                <a:spcPct val="150000"/>
              </a:lnSpc>
            </a:pPr>
            <a:r>
              <a:rPr lang="en-US" dirty="0">
                <a:latin typeface="Times New Roman" panose="02020603050405020304" pitchFamily="18" charset="0"/>
                <a:cs typeface="Times New Roman" panose="02020603050405020304" pitchFamily="18" charset="0"/>
              </a:rPr>
              <a:t>It was known that citrus fruits could cure or prevent scurvy, but it was believed this was due to their acidity. </a:t>
            </a:r>
          </a:p>
          <a:p>
            <a:pPr algn="just" fontAlgn="base">
              <a:lnSpc>
                <a:spcPct val="150000"/>
              </a:lnSpc>
            </a:pPr>
            <a:r>
              <a:rPr lang="en-US" dirty="0">
                <a:latin typeface="Times New Roman" panose="02020603050405020304" pitchFamily="18" charset="0"/>
                <a:cs typeface="Times New Roman" panose="02020603050405020304" pitchFamily="18" charset="0"/>
              </a:rPr>
              <a:t>Lind performed clinical trials comparing citrus juice to dilute sulfuric acid and vinegar and found that only citrus juice caused the sailors to recover. </a:t>
            </a:r>
          </a:p>
          <a:p>
            <a:pPr algn="just" fontAlgn="base">
              <a:lnSpc>
                <a:spcPct val="150000"/>
              </a:lnSpc>
            </a:pPr>
            <a:r>
              <a:rPr lang="en-US" dirty="0">
                <a:latin typeface="Times New Roman" panose="02020603050405020304" pitchFamily="18" charset="0"/>
                <a:cs typeface="Times New Roman" panose="02020603050405020304" pitchFamily="18" charset="0"/>
              </a:rPr>
              <a:t>As a result of the </a:t>
            </a:r>
            <a:r>
              <a:rPr lang="en-US" dirty="0" smtClean="0">
                <a:latin typeface="Times New Roman" panose="02020603050405020304" pitchFamily="18" charset="0"/>
                <a:cs typeface="Times New Roman" panose="02020603050405020304" pitchFamily="18" charset="0"/>
              </a:rPr>
              <a:t>discovery</a:t>
            </a:r>
            <a:r>
              <a:rPr lang="en-US" dirty="0">
                <a:latin typeface="Times New Roman" panose="02020603050405020304" pitchFamily="18" charset="0"/>
                <a:cs typeface="Times New Roman" panose="02020603050405020304" pitchFamily="18" charset="0"/>
              </a:rPr>
              <a:t>, the British sailors became known as "Limeys" because they would drink this juice to prevent the development of the disease. </a:t>
            </a:r>
          </a:p>
        </p:txBody>
      </p:sp>
      <p:pic>
        <p:nvPicPr>
          <p:cNvPr id="4" name="Picture 3"/>
          <p:cNvPicPr>
            <a:picLocks noChangeAspect="1"/>
          </p:cNvPicPr>
          <p:nvPr/>
        </p:nvPicPr>
        <p:blipFill>
          <a:blip r:embed="rId2"/>
          <a:stretch>
            <a:fillRect/>
          </a:stretch>
        </p:blipFill>
        <p:spPr>
          <a:xfrm>
            <a:off x="1036377" y="1537671"/>
            <a:ext cx="3886742" cy="4867954"/>
          </a:xfrm>
          <a:prstGeom prst="rect">
            <a:avLst/>
          </a:prstGeom>
        </p:spPr>
      </p:pic>
      <p:sp>
        <p:nvSpPr>
          <p:cNvPr id="8" name="Slide Number Placeholder 7"/>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4183684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12282" y="173633"/>
            <a:ext cx="7729728" cy="1188720"/>
          </a:xfrm>
        </p:spPr>
        <p:txBody>
          <a:bodyPr/>
          <a:lstStyle/>
          <a:p>
            <a:r>
              <a:rPr lang="en-US" dirty="0" smtClean="0"/>
              <a:t>GENERAL SYMPTOMS</a:t>
            </a:r>
            <a:endParaRPr lang="en-US" dirty="0"/>
          </a:p>
        </p:txBody>
      </p:sp>
      <p:sp>
        <p:nvSpPr>
          <p:cNvPr id="8" name="Content Placeholder 7"/>
          <p:cNvSpPr>
            <a:spLocks noGrp="1"/>
          </p:cNvSpPr>
          <p:nvPr>
            <p:ph idx="1"/>
          </p:nvPr>
        </p:nvSpPr>
        <p:spPr>
          <a:xfrm>
            <a:off x="236464" y="1747730"/>
            <a:ext cx="7069111" cy="4835950"/>
          </a:xfrm>
        </p:spPr>
        <p:txBody>
          <a:bodyPr>
            <a:normAutofit/>
          </a:bodyPr>
          <a:lstStyle/>
          <a:p>
            <a:r>
              <a:rPr lang="en-US" sz="2000" dirty="0">
                <a:latin typeface="Times New Roman" panose="02020603050405020304" pitchFamily="18" charset="0"/>
                <a:cs typeface="Times New Roman" panose="02020603050405020304" pitchFamily="18" charset="0"/>
              </a:rPr>
              <a:t>Scurvy symptoms may start to develop after a few months of not getting enough vitamin C in your diet.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first symptoms may include general weakness, fatigue, irritability and joint pain</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 babies and children, symptoms of scurvy may include:</a:t>
            </a:r>
          </a:p>
          <a:p>
            <a:pPr lvl="1">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Irritability.</a:t>
            </a:r>
          </a:p>
          <a:p>
            <a:pPr lvl="1">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Pain when they move.</a:t>
            </a:r>
          </a:p>
          <a:p>
            <a:pPr lvl="1">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No appetite.</a:t>
            </a:r>
          </a:p>
          <a:p>
            <a:pPr lvl="1">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Failure to gain weight.</a:t>
            </a:r>
          </a:p>
          <a:p>
            <a:pPr lvl="1">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Anemia.</a:t>
            </a:r>
          </a:p>
          <a:p>
            <a:endParaRPr lang="en-US"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7305575" y="1362353"/>
            <a:ext cx="4745092" cy="3764373"/>
          </a:xfrm>
          <a:prstGeom prst="rect">
            <a:avLst/>
          </a:prstGeom>
        </p:spPr>
      </p:pic>
      <p:sp>
        <p:nvSpPr>
          <p:cNvPr id="11" name="Slide Number Placeholder 10"/>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396659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594678" y="672696"/>
            <a:ext cx="5056852" cy="5803517"/>
          </a:xfrm>
        </p:spPr>
        <p:txBody>
          <a:bodyPr>
            <a:normAutofit lnSpcReduction="10000"/>
          </a:bodyPr>
          <a:lstStyle/>
          <a:p>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left untreated, more severe symptoms may start to develop.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These </a:t>
            </a:r>
            <a:r>
              <a:rPr lang="en-US" sz="2000" dirty="0">
                <a:latin typeface="Times New Roman" panose="02020603050405020304" pitchFamily="18" charset="0"/>
                <a:cs typeface="Times New Roman" panose="02020603050405020304" pitchFamily="18" charset="0"/>
              </a:rPr>
              <a:t>may include:</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Anemia.</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Swollen, bleeding gums that may become purple and spongy.</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Loosened teeth that may fall out.</a:t>
            </a:r>
          </a:p>
          <a:p>
            <a:pPr lvl="1" algn="just">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Bleeding under your skin (skin hemorrhages). </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May develop a “scurvy rash” that shows up as red or blue spots on your skin.</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Easily bruised skin.</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Rough, scaly skin.</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Swollen legs.</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Opening of previously healed wounds and new wounds that don’t heal.</a:t>
            </a: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Dry, brittle hair that coils like a corkscrew.</a:t>
            </a:r>
          </a:p>
          <a:p>
            <a:pPr lvl="1">
              <a:buFont typeface="Wingdings" panose="05000000000000000000" pitchFamily="2" charset="2"/>
              <a:buChar char="ü"/>
            </a:pP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12" name="Picture 11"/>
          <p:cNvPicPr>
            <a:picLocks noChangeAspect="1"/>
          </p:cNvPicPr>
          <p:nvPr/>
        </p:nvPicPr>
        <p:blipFill>
          <a:blip r:embed="rId2"/>
          <a:stretch>
            <a:fillRect/>
          </a:stretch>
        </p:blipFill>
        <p:spPr>
          <a:xfrm>
            <a:off x="811957" y="92019"/>
            <a:ext cx="4310282" cy="6582160"/>
          </a:xfrm>
          <a:prstGeom prst="rect">
            <a:avLst/>
          </a:prstGeom>
        </p:spPr>
      </p:pic>
      <p:sp>
        <p:nvSpPr>
          <p:cNvPr id="13" name="Slide Number Placeholder 12"/>
          <p:cNvSpPr>
            <a:spLocks noGrp="1"/>
          </p:cNvSpPr>
          <p:nvPr>
            <p:ph type="sldNum" sz="quarter" idx="12"/>
          </p:nvPr>
        </p:nvSpPr>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2345255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90839" y="271376"/>
            <a:ext cx="7729728" cy="1188720"/>
          </a:xfrm>
        </p:spPr>
        <p:txBody>
          <a:bodyPr/>
          <a:lstStyle/>
          <a:p>
            <a:r>
              <a:rPr lang="en-US" dirty="0" smtClean="0"/>
              <a:t>COMMON CAUSES</a:t>
            </a:r>
            <a:endParaRPr lang="en-US" dirty="0"/>
          </a:p>
        </p:txBody>
      </p:sp>
      <p:sp>
        <p:nvSpPr>
          <p:cNvPr id="7" name="Content Placeholder 6"/>
          <p:cNvSpPr>
            <a:spLocks noGrp="1"/>
          </p:cNvSpPr>
          <p:nvPr>
            <p:ph idx="1"/>
          </p:nvPr>
        </p:nvSpPr>
        <p:spPr>
          <a:xfrm>
            <a:off x="197963" y="1597794"/>
            <a:ext cx="11915480" cy="4985886"/>
          </a:xfrm>
        </p:spPr>
        <p:txBody>
          <a:bodyPr>
            <a:noAutofit/>
          </a:bodyPr>
          <a:lstStyle/>
          <a:p>
            <a:r>
              <a:rPr lang="en-US" sz="2000" dirty="0">
                <a:latin typeface="Times New Roman" panose="02020603050405020304" pitchFamily="18" charset="0"/>
                <a:cs typeface="Times New Roman" panose="02020603050405020304" pitchFamily="18" charset="0"/>
              </a:rPr>
              <a:t>A severe lack of </a:t>
            </a:r>
            <a:r>
              <a:rPr lang="en-US" sz="2000" dirty="0" smtClean="0">
                <a:latin typeface="Times New Roman" panose="02020603050405020304" pitchFamily="18" charset="0"/>
                <a:cs typeface="Times New Roman" panose="02020603050405020304" pitchFamily="18" charset="0"/>
              </a:rPr>
              <a:t>Vitamin </a:t>
            </a:r>
            <a:r>
              <a:rPr lang="en-US" sz="2000" dirty="0">
                <a:latin typeface="Times New Roman" panose="02020603050405020304" pitchFamily="18" charset="0"/>
                <a:cs typeface="Times New Roman" panose="02020603050405020304" pitchFamily="18" charset="0"/>
              </a:rPr>
              <a:t>C in your diet for at least three months can cause scurvy</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Reasons for this deficiency include not eating enough fresh fruits and vegetables. Also, cooking destroys some of the vitamin C found in food.</a:t>
            </a:r>
          </a:p>
          <a:p>
            <a:pPr algn="just"/>
            <a:r>
              <a:rPr lang="en-US" sz="2000" dirty="0">
                <a:latin typeface="Times New Roman" panose="02020603050405020304" pitchFamily="18" charset="0"/>
                <a:cs typeface="Times New Roman" panose="02020603050405020304" pitchFamily="18" charset="0"/>
              </a:rPr>
              <a:t>Certain conditions increase your body’s vitamin C requirement. You need more vitamin C and risk deficiency if you don’t get enough while experiencing the following conditions:</a:t>
            </a:r>
          </a:p>
          <a:p>
            <a:pPr lvl="1">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Pregnancy</a:t>
            </a:r>
            <a:endParaRPr lang="en-US"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Breastfeeding</a:t>
            </a:r>
            <a:endParaRPr lang="en-US"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Disorders that cause high </a:t>
            </a:r>
            <a:r>
              <a:rPr lang="en-US" sz="1800" dirty="0" smtClean="0">
                <a:latin typeface="Times New Roman" panose="02020603050405020304" pitchFamily="18" charset="0"/>
                <a:cs typeface="Times New Roman" panose="02020603050405020304" pitchFamily="18" charset="0"/>
              </a:rPr>
              <a:t>fevers</a:t>
            </a:r>
            <a:endParaRPr lang="en-US"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Overactive thyroid gland (hyperthyroidism</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Chronic </a:t>
            </a:r>
            <a:r>
              <a:rPr lang="en-US" sz="1800" dirty="0" smtClean="0">
                <a:latin typeface="Times New Roman" panose="02020603050405020304" pitchFamily="18" charset="0"/>
                <a:cs typeface="Times New Roman" panose="02020603050405020304" pitchFamily="18" charset="0"/>
              </a:rPr>
              <a:t>diarrhea</a:t>
            </a:r>
            <a:endParaRPr lang="en-US"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Recent surgery.</a:t>
            </a:r>
          </a:p>
          <a:p>
            <a:pPr lvl="1">
              <a:buFont typeface="Wingdings" panose="05000000000000000000" pitchFamily="2" charset="2"/>
              <a:buChar char="ü"/>
            </a:pPr>
            <a:r>
              <a:rPr lang="en-US" sz="1800" dirty="0" smtClean="0">
                <a:latin typeface="Times New Roman" panose="02020603050405020304" pitchFamily="18" charset="0"/>
                <a:cs typeface="Times New Roman" panose="02020603050405020304" pitchFamily="18" charset="0"/>
              </a:rPr>
              <a:t>Burns</a:t>
            </a:r>
            <a:endParaRPr lang="en-US" sz="18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Tobacco usage.</a:t>
            </a:r>
          </a:p>
        </p:txBody>
      </p:sp>
      <p:sp>
        <p:nvSpPr>
          <p:cNvPr id="5" name="Slide Number Placeholder 4"/>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4131486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282" y="78101"/>
            <a:ext cx="7729728" cy="1188720"/>
          </a:xfrm>
        </p:spPr>
        <p:txBody>
          <a:bodyPr/>
          <a:lstStyle/>
          <a:p>
            <a:r>
              <a:rPr lang="en-US" dirty="0" smtClean="0"/>
              <a:t>TREATMENT</a:t>
            </a:r>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8</a:t>
            </a:fld>
            <a:endParaRPr lang="en-US" dirty="0"/>
          </a:p>
        </p:txBody>
      </p:sp>
      <p:sp>
        <p:nvSpPr>
          <p:cNvPr id="6" name="Rectangle 5"/>
          <p:cNvSpPr/>
          <p:nvPr/>
        </p:nvSpPr>
        <p:spPr>
          <a:xfrm>
            <a:off x="0" y="1363142"/>
            <a:ext cx="11858920" cy="5293757"/>
          </a:xfrm>
          <a:prstGeom prst="rect">
            <a:avLst/>
          </a:prstGeom>
        </p:spPr>
        <p:txBody>
          <a:bodyPr wrap="square">
            <a:spAutoFit/>
          </a:bodyPr>
          <a:lstStyle/>
          <a:p>
            <a:pPr marL="285750" lvl="0" indent="-285750" algn="just" defTabSz="914400" eaLnBrk="0" fontAlgn="base" hangingPunct="0">
              <a:spcBef>
                <a:spcPct val="0"/>
              </a:spcBef>
              <a:spcAft>
                <a:spcPct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Scurvy treatment is essential to avoid further complications. </a:t>
            </a:r>
            <a:endParaRPr lang="en-US" sz="2000" dirty="0" smtClean="0">
              <a:latin typeface="Times New Roman" panose="02020603050405020304" pitchFamily="18" charset="0"/>
              <a:cs typeface="Times New Roman" panose="02020603050405020304" pitchFamily="18" charset="0"/>
            </a:endParaRPr>
          </a:p>
          <a:p>
            <a:pPr marL="285750" lvl="0" indent="-285750" algn="just" defTabSz="914400" eaLnBrk="0" fontAlgn="base" hangingPunct="0">
              <a:spcBef>
                <a:spcPct val="0"/>
              </a:spcBef>
              <a:spcAft>
                <a:spcPct val="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condition is easily treatable by consuming more vitamin C. </a:t>
            </a:r>
            <a:endParaRPr lang="en-US" sz="2000" dirty="0" smtClean="0">
              <a:latin typeface="Times New Roman" panose="02020603050405020304" pitchFamily="18" charset="0"/>
              <a:cs typeface="Times New Roman" panose="02020603050405020304" pitchFamily="18" charset="0"/>
            </a:endParaRPr>
          </a:p>
          <a:p>
            <a:pPr marL="285750" lvl="0" indent="-285750" algn="just" defTabSz="914400" eaLnBrk="0" fontAlgn="base" hangingPunct="0">
              <a:spcBef>
                <a:spcPct val="0"/>
              </a:spcBef>
              <a:spcAft>
                <a:spcPct val="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Maintaining </a:t>
            </a:r>
            <a:r>
              <a:rPr lang="en-US" sz="2000" dirty="0">
                <a:latin typeface="Times New Roman" panose="02020603050405020304" pitchFamily="18" charset="0"/>
                <a:cs typeface="Times New Roman" panose="02020603050405020304" pitchFamily="18" charset="0"/>
              </a:rPr>
              <a:t>a nutritious diet that includes one to two times your daily recommended amount of vitamin </a:t>
            </a:r>
            <a:r>
              <a:rPr lang="en-US" sz="2000" dirty="0" smtClean="0">
                <a:latin typeface="Times New Roman" panose="02020603050405020304" pitchFamily="18" charset="0"/>
                <a:cs typeface="Times New Roman" panose="02020603050405020304" pitchFamily="18" charset="0"/>
              </a:rPr>
              <a:t>C.</a:t>
            </a:r>
          </a:p>
          <a:p>
            <a:pPr marL="285750" lvl="0" indent="-285750" algn="just" defTabSz="914400" eaLnBrk="0" fontAlgn="base" hangingPunct="0">
              <a:spcBef>
                <a:spcPct val="0"/>
              </a:spcBef>
              <a:spcAft>
                <a:spcPct val="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dding </a:t>
            </a:r>
            <a:r>
              <a:rPr lang="en-US" sz="2000" dirty="0">
                <a:latin typeface="Times New Roman" panose="02020603050405020304" pitchFamily="18" charset="0"/>
                <a:cs typeface="Times New Roman" panose="02020603050405020304" pitchFamily="18" charset="0"/>
              </a:rPr>
              <a:t>fresh fruits and vegetables to every meal</a:t>
            </a:r>
            <a:r>
              <a:rPr lang="en-US" sz="2000" dirty="0" smtClean="0">
                <a:latin typeface="Times New Roman" panose="02020603050405020304" pitchFamily="18" charset="0"/>
                <a:cs typeface="Times New Roman" panose="02020603050405020304" pitchFamily="18" charset="0"/>
              </a:rPr>
              <a:t>.</a:t>
            </a:r>
          </a:p>
          <a:p>
            <a:pPr marL="285750" lvl="0" indent="-285750" defTabSz="914400" eaLnBrk="0" fontAlgn="base" hangingPunct="0">
              <a:spcBef>
                <a:spcPct val="0"/>
              </a:spcBef>
              <a:spcAft>
                <a:spcPct val="0"/>
              </a:spcAft>
              <a:buFont typeface="Arial" panose="020B0604020202020204" pitchFamily="34" charset="0"/>
              <a:buChar char="•"/>
            </a:pPr>
            <a:r>
              <a:rPr lang="en-US" altLang="en-US" sz="2000" b="1" dirty="0" smtClean="0">
                <a:solidFill>
                  <a:srgbClr val="0070C0"/>
                </a:solidFill>
                <a:latin typeface="Times New Roman" panose="02020603050405020304" pitchFamily="18" charset="0"/>
                <a:cs typeface="Times New Roman" panose="02020603050405020304" pitchFamily="18" charset="0"/>
              </a:rPr>
              <a:t>Dietary </a:t>
            </a:r>
            <a:r>
              <a:rPr lang="en-US" altLang="en-US" sz="2000" b="1" dirty="0">
                <a:solidFill>
                  <a:srgbClr val="0070C0"/>
                </a:solidFill>
                <a:latin typeface="Times New Roman" panose="02020603050405020304" pitchFamily="18" charset="0"/>
                <a:cs typeface="Times New Roman" panose="02020603050405020304" pitchFamily="18" charset="0"/>
              </a:rPr>
              <a:t>Sources of Vitamin </a:t>
            </a:r>
            <a:r>
              <a:rPr lang="en-US" altLang="en-US" sz="2000" b="1" dirty="0" smtClean="0">
                <a:solidFill>
                  <a:srgbClr val="0070C0"/>
                </a:solidFill>
                <a:latin typeface="Times New Roman" panose="02020603050405020304" pitchFamily="18" charset="0"/>
                <a:cs typeface="Times New Roman" panose="02020603050405020304" pitchFamily="18" charset="0"/>
              </a:rPr>
              <a:t>C</a:t>
            </a:r>
            <a:endParaRPr lang="en-US" altLang="en-US" sz="2000" dirty="0">
              <a:solidFill>
                <a:srgbClr val="0070C0"/>
              </a:solidFill>
              <a:latin typeface="Times New Roman" panose="02020603050405020304" pitchFamily="18" charset="0"/>
              <a:cs typeface="Times New Roman" panose="02020603050405020304" pitchFamily="18" charset="0"/>
            </a:endParaRP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Citrus fruits (oranges, lemons)</a:t>
            </a: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Kiwi, strawberries</a:t>
            </a: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Bell peppers, broccoli, spinach</a:t>
            </a:r>
          </a:p>
          <a:p>
            <a:pPr marL="285750" lvl="0" indent="-285750" defTabSz="914400" eaLnBrk="0" fontAlgn="base" hangingPunct="0">
              <a:spcBef>
                <a:spcPct val="0"/>
              </a:spcBef>
              <a:spcAft>
                <a:spcPct val="0"/>
              </a:spcAft>
              <a:buFont typeface="Arial" panose="020B0604020202020204" pitchFamily="34" charset="0"/>
              <a:buChar char="•"/>
            </a:pPr>
            <a:r>
              <a:rPr lang="en-US" altLang="en-US" sz="2000" b="1" dirty="0" smtClean="0">
                <a:solidFill>
                  <a:srgbClr val="0070C0"/>
                </a:solidFill>
                <a:latin typeface="Times New Roman" panose="02020603050405020304" pitchFamily="18" charset="0"/>
                <a:cs typeface="Times New Roman" panose="02020603050405020304" pitchFamily="18" charset="0"/>
              </a:rPr>
              <a:t>Vitamin </a:t>
            </a:r>
            <a:r>
              <a:rPr lang="en-US" altLang="en-US" sz="2000" b="1" dirty="0">
                <a:solidFill>
                  <a:srgbClr val="0070C0"/>
                </a:solidFill>
                <a:latin typeface="Times New Roman" panose="02020603050405020304" pitchFamily="18" charset="0"/>
                <a:cs typeface="Times New Roman" panose="02020603050405020304" pitchFamily="18" charset="0"/>
              </a:rPr>
              <a:t>C </a:t>
            </a:r>
            <a:r>
              <a:rPr lang="en-US" altLang="en-US" sz="2000" b="1" dirty="0" smtClean="0">
                <a:solidFill>
                  <a:srgbClr val="0070C0"/>
                </a:solidFill>
                <a:latin typeface="Times New Roman" panose="02020603050405020304" pitchFamily="18" charset="0"/>
                <a:cs typeface="Times New Roman" panose="02020603050405020304" pitchFamily="18" charset="0"/>
              </a:rPr>
              <a:t>Supplements</a:t>
            </a:r>
            <a:endParaRPr lang="en-US" altLang="en-US" sz="2000" dirty="0">
              <a:solidFill>
                <a:srgbClr val="0070C0"/>
              </a:solidFill>
              <a:latin typeface="Times New Roman" panose="02020603050405020304" pitchFamily="18" charset="0"/>
              <a:cs typeface="Times New Roman" panose="02020603050405020304" pitchFamily="18" charset="0"/>
            </a:endParaRP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Tablets, </a:t>
            </a:r>
            <a:r>
              <a:rPr lang="en-US" altLang="en-US" sz="2000" dirty="0" smtClean="0">
                <a:latin typeface="Times New Roman" panose="02020603050405020304" pitchFamily="18" charset="0"/>
                <a:cs typeface="Times New Roman" panose="02020603050405020304" pitchFamily="18" charset="0"/>
              </a:rPr>
              <a:t>chewable, </a:t>
            </a:r>
            <a:r>
              <a:rPr lang="en-US" altLang="en-US" sz="2000" dirty="0">
                <a:latin typeface="Times New Roman" panose="02020603050405020304" pitchFamily="18" charset="0"/>
                <a:cs typeface="Times New Roman" panose="02020603050405020304" pitchFamily="18" charset="0"/>
              </a:rPr>
              <a:t>powders for severe </a:t>
            </a:r>
            <a:r>
              <a:rPr lang="en-US" altLang="en-US" sz="2000" dirty="0" smtClean="0">
                <a:latin typeface="Times New Roman" panose="02020603050405020304" pitchFamily="18" charset="0"/>
                <a:cs typeface="Times New Roman" panose="02020603050405020304" pitchFamily="18" charset="0"/>
              </a:rPr>
              <a:t>cases</a:t>
            </a:r>
          </a:p>
          <a:p>
            <a:pPr marL="742950" lvl="1" indent="-285750" defTabSz="914400" eaLnBrk="0" fontAlgn="base" hangingPunct="0">
              <a:spcBef>
                <a:spcPct val="0"/>
              </a:spcBef>
              <a:spcAft>
                <a:spcPct val="0"/>
              </a:spcAft>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 Children with scurvy can take a supplement of up to 300 milligrams (</a:t>
            </a:r>
            <a:r>
              <a:rPr lang="en-US" sz="2000" dirty="0" smtClean="0">
                <a:latin typeface="Times New Roman" panose="02020603050405020304" pitchFamily="18" charset="0"/>
                <a:cs typeface="Times New Roman" panose="02020603050405020304" pitchFamily="18" charset="0"/>
              </a:rPr>
              <a:t>mg)</a:t>
            </a:r>
          </a:p>
          <a:p>
            <a:pPr marL="742950" lvl="1" indent="-285750" defTabSz="914400" eaLnBrk="0" fontAlgn="base" hangingPunct="0">
              <a:spcBef>
                <a:spcPct val="0"/>
              </a:spcBef>
              <a:spcAft>
                <a:spcPct val="0"/>
              </a:spcAft>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Adults </a:t>
            </a:r>
            <a:r>
              <a:rPr lang="en-US" sz="2000" dirty="0">
                <a:latin typeface="Times New Roman" panose="02020603050405020304" pitchFamily="18" charset="0"/>
                <a:cs typeface="Times New Roman" panose="02020603050405020304" pitchFamily="18" charset="0"/>
              </a:rPr>
              <a:t>can take between 500 mg and 1000 mg.</a:t>
            </a:r>
            <a:endParaRPr lang="en-US" altLang="en-US" sz="2000" dirty="0">
              <a:latin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en-US" sz="2000" b="1" dirty="0">
                <a:solidFill>
                  <a:srgbClr val="0070C0"/>
                </a:solidFill>
                <a:latin typeface="Times New Roman" panose="02020603050405020304" pitchFamily="18" charset="0"/>
                <a:cs typeface="Times New Roman" panose="02020603050405020304" pitchFamily="18" charset="0"/>
              </a:rPr>
              <a:t>Dietary </a:t>
            </a:r>
            <a:r>
              <a:rPr lang="en-US" altLang="en-US" sz="2000" b="1" dirty="0" smtClean="0">
                <a:solidFill>
                  <a:srgbClr val="0070C0"/>
                </a:solidFill>
                <a:latin typeface="Times New Roman" panose="02020603050405020304" pitchFamily="18" charset="0"/>
                <a:cs typeface="Times New Roman" panose="02020603050405020304" pitchFamily="18" charset="0"/>
              </a:rPr>
              <a:t>Changes</a:t>
            </a:r>
            <a:endParaRPr lang="en-US" altLang="en-US" sz="2000" dirty="0">
              <a:solidFill>
                <a:srgbClr val="0070C0"/>
              </a:solidFill>
              <a:latin typeface="Times New Roman" panose="02020603050405020304" pitchFamily="18" charset="0"/>
              <a:cs typeface="Times New Roman" panose="02020603050405020304" pitchFamily="18" charset="0"/>
            </a:endParaRPr>
          </a:p>
          <a:p>
            <a:pPr marL="742950" lvl="1" indent="-285750" defTabSz="914400" eaLnBrk="0" fontAlgn="base" hangingPunct="0">
              <a:spcBef>
                <a:spcPct val="0"/>
              </a:spcBef>
              <a:spcAft>
                <a:spcPct val="0"/>
              </a:spcAf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Encourage balanced diet with fruits and vegetables</a:t>
            </a:r>
          </a:p>
          <a:p>
            <a:pPr marL="285750" lvl="0" indent="-285750" defTabSz="914400" eaLnBrk="0" fontAlgn="base" hangingPunct="0">
              <a:spcBef>
                <a:spcPct val="0"/>
              </a:spcBef>
              <a:spcAft>
                <a:spcPct val="0"/>
              </a:spcAft>
              <a:buFont typeface="Arial" panose="020B0604020202020204" pitchFamily="34" charset="0"/>
              <a:buChar char="•"/>
            </a:pPr>
            <a:r>
              <a:rPr lang="en-US" altLang="en-US" sz="2000" b="1" dirty="0">
                <a:solidFill>
                  <a:srgbClr val="0070C0"/>
                </a:solidFill>
                <a:latin typeface="Times New Roman" panose="02020603050405020304" pitchFamily="18" charset="0"/>
                <a:cs typeface="Times New Roman" panose="02020603050405020304" pitchFamily="18" charset="0"/>
              </a:rPr>
              <a:t>Monitoring and </a:t>
            </a:r>
            <a:r>
              <a:rPr lang="en-US" altLang="en-US" sz="2000" b="1" dirty="0" smtClean="0">
                <a:solidFill>
                  <a:srgbClr val="0070C0"/>
                </a:solidFill>
                <a:latin typeface="Times New Roman" panose="02020603050405020304" pitchFamily="18" charset="0"/>
                <a:cs typeface="Times New Roman" panose="02020603050405020304" pitchFamily="18" charset="0"/>
              </a:rPr>
              <a:t>Follow-Up</a:t>
            </a:r>
            <a:endParaRPr lang="en-US" altLang="en-US" sz="2000" dirty="0">
              <a:solidFill>
                <a:srgbClr val="0070C0"/>
              </a:solidFill>
              <a:latin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Wingdings" panose="05000000000000000000" pitchFamily="2" charset="2"/>
              <a:buChar char="ü"/>
            </a:pPr>
            <a:r>
              <a:rPr lang="en-US" altLang="en-US" sz="2000" dirty="0">
                <a:latin typeface="Times New Roman" panose="02020603050405020304" pitchFamily="18" charset="0"/>
                <a:cs typeface="Times New Roman" panose="02020603050405020304" pitchFamily="18" charset="0"/>
              </a:rPr>
              <a:t>Regular health check-ups to assess recovery</a:t>
            </a:r>
          </a:p>
          <a:p>
            <a:pPr marL="285750" lvl="0" indent="-285750" defTabSz="914400" eaLnBrk="0" fontAlgn="base" hangingPunct="0">
              <a:spcBef>
                <a:spcPct val="0"/>
              </a:spcBef>
              <a:spcAft>
                <a:spcPct val="0"/>
              </a:spcAft>
              <a:buFont typeface="Wingdings" panose="05000000000000000000" pitchFamily="2" charset="2"/>
              <a:buChar char="ü"/>
            </a:pPr>
            <a:r>
              <a:rPr lang="en-US" altLang="en-US" dirty="0">
                <a:latin typeface="Times New Roman" panose="02020603050405020304" pitchFamily="18" charset="0"/>
                <a:cs typeface="Times New Roman" panose="02020603050405020304" pitchFamily="18" charset="0"/>
              </a:rPr>
              <a:t>Blood tests to monitor Vitamin C </a:t>
            </a:r>
            <a:r>
              <a:rPr lang="en-US" altLang="en-US" dirty="0" smtClean="0">
                <a:latin typeface="Times New Roman" panose="02020603050405020304" pitchFamily="18" charset="0"/>
                <a:cs typeface="Times New Roman" panose="02020603050405020304" pitchFamily="18" charset="0"/>
              </a:rPr>
              <a:t>levels</a:t>
            </a:r>
            <a:endParaRPr lang="en-US" altLang="en-US" dirty="0">
              <a:latin typeface="Times New Roman" panose="02020603050405020304" pitchFamily="18" charset="0"/>
              <a:cs typeface="Times New Roman" panose="02020603050405020304" pitchFamily="18" charset="0"/>
            </a:endParaRPr>
          </a:p>
        </p:txBody>
      </p:sp>
      <p:pic>
        <p:nvPicPr>
          <p:cNvPr id="10" name="Picture 3" descr="Top 11 Whole Food Sources of VITAMIN C — Functional Health Research +  Resources — Made Whole Nutrition"/>
          <p:cNvPicPr>
            <a:picLocks noChangeAspect="1" noChangeArrowheads="1"/>
          </p:cNvPicPr>
          <p:nvPr/>
        </p:nvPicPr>
        <p:blipFill rotWithShape="1">
          <a:blip r:embed="rId2">
            <a:extLst>
              <a:ext uri="{28A0092B-C50C-407E-A947-70E740481C1C}">
                <a14:useLocalDpi xmlns:a14="http://schemas.microsoft.com/office/drawing/2010/main" val="0"/>
              </a:ext>
            </a:extLst>
          </a:blip>
          <a:srcRect t="10434"/>
          <a:stretch/>
        </p:blipFill>
        <p:spPr bwMode="auto">
          <a:xfrm>
            <a:off x="8495199" y="2733575"/>
            <a:ext cx="3696801" cy="3311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499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36080" y="1838226"/>
            <a:ext cx="4815840" cy="4215101"/>
          </a:xfrm>
        </p:spPr>
        <p:txBody>
          <a:bodyPr/>
          <a:lstStyle/>
          <a:p>
            <a:r>
              <a:rPr lang="en-US" dirty="0">
                <a:latin typeface="Times New Roman" panose="02020603050405020304" pitchFamily="18" charset="0"/>
                <a:cs typeface="Times New Roman" panose="02020603050405020304" pitchFamily="18" charset="0"/>
              </a:rPr>
              <a:t>The amount of vitamin C you need every day depends on your age and other factors.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average daily recommended amounts of vitamin C </a:t>
            </a:r>
            <a:r>
              <a:rPr lang="en-US" dirty="0" smtClean="0">
                <a:latin typeface="Times New Roman" panose="02020603050405020304" pitchFamily="18" charset="0"/>
                <a:cs typeface="Times New Roman" panose="02020603050405020304" pitchFamily="18" charset="0"/>
              </a:rPr>
              <a:t>are given in the table</a:t>
            </a:r>
          </a:p>
          <a:p>
            <a:pPr algn="just"/>
            <a:r>
              <a:rPr lang="en-US" dirty="0">
                <a:latin typeface="Times New Roman" panose="02020603050405020304" pitchFamily="18" charset="0"/>
                <a:cs typeface="Times New Roman" panose="02020603050405020304" pitchFamily="18" charset="0"/>
              </a:rPr>
              <a:t>If you smoke, you should add 35 milligrams to the above values to get your total daily recommended </a:t>
            </a:r>
            <a:r>
              <a:rPr lang="en-US" dirty="0" smtClean="0">
                <a:latin typeface="Times New Roman" panose="02020603050405020304" pitchFamily="18" charset="0"/>
                <a:cs typeface="Times New Roman" panose="02020603050405020304" pitchFamily="18" charset="0"/>
              </a:rPr>
              <a:t>amount</a:t>
            </a:r>
            <a:endParaRPr lang="en-US" dirty="0">
              <a:latin typeface="Times New Roman" panose="02020603050405020304" pitchFamily="18" charset="0"/>
              <a:cs typeface="Times New Roman" panose="02020603050405020304" pitchFamily="18" charset="0"/>
            </a:endParaRPr>
          </a:p>
        </p:txBody>
      </p:sp>
      <p:pic>
        <p:nvPicPr>
          <p:cNvPr id="1027" name="Picture 3" descr="RDA Vitamin C - Public Health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91" y="1329180"/>
            <a:ext cx="5566782" cy="41460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5"/>
          <p:cNvSpPr>
            <a:spLocks noGrp="1"/>
          </p:cNvSpPr>
          <p:nvPr>
            <p:ph type="title"/>
          </p:nvPr>
        </p:nvSpPr>
        <p:spPr>
          <a:xfrm>
            <a:off x="6485641" y="465071"/>
            <a:ext cx="5589970" cy="939523"/>
          </a:xfrm>
        </p:spPr>
        <p:txBody>
          <a:bodyPr>
            <a:normAutofit fontScale="90000"/>
          </a:bodyPr>
          <a:lstStyle/>
          <a:p>
            <a:r>
              <a:rPr lang="en-US" dirty="0" smtClean="0"/>
              <a:t>RECOMMENDED DIETARY ALLOWANCE</a:t>
            </a:r>
            <a:endParaRPr lang="en-US" dirty="0"/>
          </a:p>
        </p:txBody>
      </p:sp>
      <p:pic>
        <p:nvPicPr>
          <p:cNvPr id="2" name="Picture 1" descr="R-Balls | Files"/>
          <p:cNvPicPr>
            <a:picLocks noChangeAspect="1"/>
          </p:cNvPicPr>
          <p:nvPr/>
        </p:nvPicPr>
        <p:blipFill rotWithShape="1">
          <a:blip r:embed="rId3">
            <a:extLst>
              <a:ext uri="{28A0092B-C50C-407E-A947-70E740481C1C}">
                <a14:useLocalDpi xmlns:a14="http://schemas.microsoft.com/office/drawing/2010/main" val="0"/>
              </a:ext>
            </a:extLst>
          </a:blip>
          <a:srcRect b="19080"/>
          <a:stretch/>
        </p:blipFill>
        <p:spPr>
          <a:xfrm>
            <a:off x="7102322" y="4803775"/>
            <a:ext cx="4356608" cy="957980"/>
          </a:xfrm>
          <a:prstGeom prst="rect">
            <a:avLst/>
          </a:prstGeom>
        </p:spPr>
      </p:pic>
    </p:spTree>
    <p:extLst>
      <p:ext uri="{BB962C8B-B14F-4D97-AF65-F5344CB8AC3E}">
        <p14:creationId xmlns:p14="http://schemas.microsoft.com/office/powerpoint/2010/main" val="267647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232</TotalTime>
  <Words>2569</Words>
  <Application>Microsoft Office PowerPoint</Application>
  <PresentationFormat>Widescreen</PresentationFormat>
  <Paragraphs>325</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Gill Sans MT</vt:lpstr>
      <vt:lpstr>Proxima Nova</vt:lpstr>
      <vt:lpstr>Times New Roman</vt:lpstr>
      <vt:lpstr>Wingdings</vt:lpstr>
      <vt:lpstr>Parcel</vt:lpstr>
      <vt:lpstr>      Water-Soluble Vitamin Deficiency </vt:lpstr>
      <vt:lpstr>INTRODUCTION</vt:lpstr>
      <vt:lpstr>SCURVY</vt:lpstr>
      <vt:lpstr>BACKGROUND</vt:lpstr>
      <vt:lpstr>GENERAL SYMPTOMS</vt:lpstr>
      <vt:lpstr>PowerPoint Presentation</vt:lpstr>
      <vt:lpstr>COMMON CAUSES</vt:lpstr>
      <vt:lpstr>TREATMENT</vt:lpstr>
      <vt:lpstr>RECOMMENDED DIETARY ALLOWANCE</vt:lpstr>
      <vt:lpstr>CASE STUDIES</vt:lpstr>
      <vt:lpstr>BERIBERI</vt:lpstr>
      <vt:lpstr>SYMPTOMS</vt:lpstr>
      <vt:lpstr>PowerPoint Presentation</vt:lpstr>
      <vt:lpstr>CAUSES AND RISK FACTORS</vt:lpstr>
      <vt:lpstr>PREVENTION AND TREATMENT</vt:lpstr>
      <vt:lpstr>CASE STUDIES</vt:lpstr>
      <vt:lpstr>PELLAGRA</vt:lpstr>
      <vt:lpstr>history</vt:lpstr>
      <vt:lpstr>SYMPTOMS</vt:lpstr>
      <vt:lpstr>CAUSES</vt:lpstr>
      <vt:lpstr>TREATMENT</vt:lpstr>
      <vt:lpstr>PowerPoint Presentation</vt:lpstr>
      <vt:lpstr>CASE STUDIES</vt:lpstr>
      <vt:lpstr>Megaloblastic anemia</vt:lpstr>
      <vt:lpstr>CAUSES</vt:lpstr>
      <vt:lpstr>SIGNS AND SYMPTOMS</vt:lpstr>
      <vt:lpstr>PREVENTION AND TREATMENT</vt:lpstr>
      <vt:lpstr>CASE STUDIES</vt:lpstr>
      <vt:lpstr>CONSLUSION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PMYLS</dc:creator>
  <cp:lastModifiedBy>Asif</cp:lastModifiedBy>
  <cp:revision>24</cp:revision>
  <dcterms:created xsi:type="dcterms:W3CDTF">2024-10-19T16:37:25Z</dcterms:created>
  <dcterms:modified xsi:type="dcterms:W3CDTF">2024-11-02T08:37:10Z</dcterms:modified>
</cp:coreProperties>
</file>