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2" r:id="rId7"/>
    <p:sldId id="269" r:id="rId8"/>
    <p:sldId id="270" r:id="rId9"/>
    <p:sldId id="261" r:id="rId10"/>
    <p:sldId id="264" r:id="rId11"/>
    <p:sldId id="265" r:id="rId12"/>
    <p:sldId id="266" r:id="rId13"/>
    <p:sldId id="268" r:id="rId14"/>
    <p:sldId id="267" r:id="rId15"/>
    <p:sldId id="271" r:id="rId16"/>
  </p:sldIdLst>
  <p:sldSz cx="14630400" cy="8229600"/>
  <p:notesSz cx="8229600" cy="14630400"/>
  <p:embeddedFontLst>
    <p:embeddedFont>
      <p:font typeface="Calibri" panose="020F0502020204030204" pitchFamily="34" charset="0"/>
      <p:regular r:id="rId18"/>
      <p:bold r:id="rId19"/>
      <p:italic r:id="rId20"/>
      <p:boldItalic r:id="rId21"/>
    </p:embeddedFont>
    <p:embeddedFont>
      <p:font typeface="Dela Gothic One" panose="020B0604020202020204" charset="-128"/>
      <p:regular r:id="rId22"/>
    </p:embeddedFont>
    <p:embeddedFont>
      <p:font typeface="DM San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2" d="100"/>
          <a:sy n="62"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42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747206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984978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91655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325053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06560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hyperlink" Target="https://shorturl.at/nmsO0" TargetMode="External"/><Relationship Id="rId4" Type="http://schemas.openxmlformats.org/officeDocument/2006/relationships/hyperlink" Target="mailto:asifahmad@uaar.edu.p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chemistnotes.com/physical/normality-conce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61992"/>
            <a:ext cx="5486400" cy="8229600"/>
          </a:xfrm>
          <a:prstGeom prst="rect">
            <a:avLst/>
          </a:prstGeom>
        </p:spPr>
      </p:pic>
      <p:sp>
        <p:nvSpPr>
          <p:cNvPr id="3" name="Text 0"/>
          <p:cNvSpPr/>
          <p:nvPr/>
        </p:nvSpPr>
        <p:spPr>
          <a:xfrm>
            <a:off x="433953" y="1143357"/>
            <a:ext cx="8555064" cy="4455914"/>
          </a:xfrm>
          <a:prstGeom prst="rect">
            <a:avLst/>
          </a:prstGeom>
          <a:noFill/>
          <a:ln/>
        </p:spPr>
        <p:txBody>
          <a:bodyPr wrap="square" lIns="0" tIns="0" rIns="0" bIns="0" rtlCol="0" anchor="t"/>
          <a:lstStyle/>
          <a:p>
            <a:pPr marL="0" indent="0">
              <a:lnSpc>
                <a:spcPts val="7000"/>
              </a:lnSpc>
              <a:buNone/>
            </a:pPr>
            <a:r>
              <a:rPr lang="en-US" sz="4800" dirty="0">
                <a:solidFill>
                  <a:srgbClr val="FAEBEB"/>
                </a:solidFill>
                <a:latin typeface="Dela Gothic One" pitchFamily="34" charset="0"/>
                <a:ea typeface="Dela Gothic One" pitchFamily="34" charset="-122"/>
                <a:cs typeface="Dela Gothic One" pitchFamily="34" charset="-120"/>
              </a:rPr>
              <a:t>Advanced Theory of the Kjeldahl Method: </a:t>
            </a:r>
            <a:r>
              <a:rPr lang="en-US" sz="4400" dirty="0">
                <a:solidFill>
                  <a:srgbClr val="FAEBEB"/>
                </a:solidFill>
                <a:latin typeface="Dela Gothic One" pitchFamily="34" charset="0"/>
                <a:ea typeface="Dela Gothic One" pitchFamily="34" charset="-122"/>
                <a:cs typeface="Dela Gothic One" pitchFamily="34" charset="-120"/>
              </a:rPr>
              <a:t>Optimization Techniques</a:t>
            </a:r>
            <a:endParaRPr lang="en-US" sz="4400" dirty="0"/>
          </a:p>
        </p:txBody>
      </p:sp>
      <p:sp>
        <p:nvSpPr>
          <p:cNvPr id="4" name="Text 1"/>
          <p:cNvSpPr/>
          <p:nvPr/>
        </p:nvSpPr>
        <p:spPr>
          <a:xfrm>
            <a:off x="686991" y="5130177"/>
            <a:ext cx="7770019" cy="628174"/>
          </a:xfrm>
          <a:prstGeom prst="rect">
            <a:avLst/>
          </a:prstGeom>
          <a:noFill/>
          <a:ln/>
        </p:spPr>
        <p:txBody>
          <a:bodyPr wrap="square" lIns="0" tIns="0" rIns="0" bIns="0" rtlCol="0" anchor="t"/>
          <a:lstStyle/>
          <a:p>
            <a:pPr marL="0" indent="0">
              <a:lnSpc>
                <a:spcPts val="2450"/>
              </a:lnSpc>
              <a:buNone/>
            </a:pPr>
            <a:r>
              <a:rPr lang="en-US" sz="1500" dirty="0">
                <a:solidFill>
                  <a:srgbClr val="FFC000"/>
                </a:solidFill>
                <a:latin typeface="DM Sans" pitchFamily="34" charset="0"/>
                <a:ea typeface="DM Sans" pitchFamily="34" charset="-122"/>
                <a:cs typeface="DM Sans" pitchFamily="34" charset="-120"/>
              </a:rPr>
              <a:t>The Kjeldahl method is a widely used technique for determining the nitrogen content of various samples, including food, agricultural products, and environmental samples.</a:t>
            </a:r>
            <a:endParaRPr lang="en-US" sz="1500" dirty="0">
              <a:solidFill>
                <a:srgbClr val="FFC000"/>
              </a:solidFill>
            </a:endParaRPr>
          </a:p>
        </p:txBody>
      </p:sp>
      <p:sp>
        <p:nvSpPr>
          <p:cNvPr id="5" name="Shape 2"/>
          <p:cNvSpPr/>
          <p:nvPr/>
        </p:nvSpPr>
        <p:spPr>
          <a:xfrm>
            <a:off x="686991" y="6757273"/>
            <a:ext cx="314087" cy="314087"/>
          </a:xfrm>
          <a:prstGeom prst="roundRect">
            <a:avLst>
              <a:gd name="adj" fmla="val 29110041"/>
            </a:avLst>
          </a:prstGeom>
          <a:solidFill>
            <a:srgbClr val="3891DA"/>
          </a:solidFill>
          <a:ln w="7620">
            <a:solidFill>
              <a:srgbClr val="FFFFFF"/>
            </a:solidFill>
            <a:prstDash val="solid"/>
          </a:ln>
        </p:spPr>
      </p:sp>
      <p:sp>
        <p:nvSpPr>
          <p:cNvPr id="6" name="Text 3"/>
          <p:cNvSpPr/>
          <p:nvPr/>
        </p:nvSpPr>
        <p:spPr>
          <a:xfrm>
            <a:off x="777835" y="6865501"/>
            <a:ext cx="132278"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DM Sans Medium" pitchFamily="34" charset="0"/>
                <a:ea typeface="DM Sans Medium" pitchFamily="34" charset="-122"/>
                <a:cs typeface="DM Sans Medium" pitchFamily="34" charset="-120"/>
              </a:rPr>
              <a:t>AA</a:t>
            </a:r>
            <a:endParaRPr lang="en-US" sz="750" dirty="0"/>
          </a:p>
        </p:txBody>
      </p:sp>
      <p:sp>
        <p:nvSpPr>
          <p:cNvPr id="7" name="Text 4"/>
          <p:cNvSpPr/>
          <p:nvPr/>
        </p:nvSpPr>
        <p:spPr>
          <a:xfrm>
            <a:off x="1597103" y="6684335"/>
            <a:ext cx="4555724" cy="774050"/>
          </a:xfrm>
          <a:prstGeom prst="rect">
            <a:avLst/>
          </a:prstGeom>
          <a:noFill/>
          <a:ln/>
        </p:spPr>
        <p:txBody>
          <a:bodyPr wrap="none" lIns="0" tIns="0" rIns="0" bIns="0" rtlCol="0" anchor="t"/>
          <a:lstStyle/>
          <a:p>
            <a:pPr marL="0" indent="0" algn="l">
              <a:lnSpc>
                <a:spcPts val="2700"/>
              </a:lnSpc>
              <a:buNone/>
            </a:pPr>
            <a:r>
              <a:rPr lang="en-US" sz="1900" b="1" dirty="0" smtClean="0">
                <a:solidFill>
                  <a:srgbClr val="FFE5E5"/>
                </a:solidFill>
                <a:latin typeface="DM Sans Bold" pitchFamily="34" charset="0"/>
                <a:ea typeface="DM Sans Bold" pitchFamily="34" charset="-122"/>
                <a:cs typeface="DM Sans Bold" pitchFamily="34" charset="-120"/>
              </a:rPr>
              <a:t>Prof. Dr. Asif Ahmad</a:t>
            </a:r>
          </a:p>
          <a:p>
            <a:pPr marL="0" indent="0" algn="l">
              <a:lnSpc>
                <a:spcPts val="2700"/>
              </a:lnSpc>
              <a:buNone/>
            </a:pPr>
            <a:r>
              <a:rPr lang="en-US" sz="1600" b="1" dirty="0" smtClean="0">
                <a:solidFill>
                  <a:srgbClr val="FFE5E5"/>
                </a:solidFill>
                <a:latin typeface="DM Sans Bold" pitchFamily="34" charset="0"/>
                <a:ea typeface="DM Sans Bold" pitchFamily="34" charset="-122"/>
              </a:rPr>
              <a:t>Director (</a:t>
            </a:r>
            <a:r>
              <a:rPr lang="en-US" sz="1400" b="1" dirty="0" smtClean="0">
                <a:solidFill>
                  <a:srgbClr val="FFE5E5"/>
                </a:solidFill>
                <a:latin typeface="DM Sans Bold" pitchFamily="34" charset="0"/>
                <a:ea typeface="DM Sans Bold" pitchFamily="34" charset="-122"/>
              </a:rPr>
              <a:t>Institute of Food &amp; Nutritional Sciences</a:t>
            </a:r>
            <a:r>
              <a:rPr lang="en-US" sz="1600" b="1" dirty="0" smtClean="0">
                <a:solidFill>
                  <a:srgbClr val="FFE5E5"/>
                </a:solidFill>
                <a:latin typeface="DM Sans Bold" pitchFamily="34" charset="0"/>
                <a:ea typeface="DM Sans Bold" pitchFamily="34" charset="-122"/>
              </a:rPr>
              <a:t>)</a:t>
            </a:r>
          </a:p>
          <a:p>
            <a:pPr marL="0" indent="0" algn="l">
              <a:lnSpc>
                <a:spcPts val="2700"/>
              </a:lnSpc>
              <a:buNone/>
            </a:pPr>
            <a:endParaRPr lang="en-US" sz="1900" dirty="0"/>
          </a:p>
        </p:txBody>
      </p:sp>
      <p:pic>
        <p:nvPicPr>
          <p:cNvPr id="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707" y="6493142"/>
            <a:ext cx="1166256" cy="115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6605" y="1289090"/>
            <a:ext cx="7763589" cy="1297305"/>
          </a:xfrm>
          <a:prstGeom prst="rect">
            <a:avLst/>
          </a:prstGeom>
          <a:noFill/>
          <a:ln/>
        </p:spPr>
        <p:txBody>
          <a:bodyPr wrap="square" lIns="0" tIns="0" rIns="0" bIns="0" rtlCol="0" anchor="t"/>
          <a:lstStyle/>
          <a:p>
            <a:pPr marL="0" indent="0">
              <a:lnSpc>
                <a:spcPts val="5100"/>
              </a:lnSpc>
              <a:buNone/>
            </a:pPr>
            <a:r>
              <a:rPr lang="en-US" sz="4050" dirty="0">
                <a:solidFill>
                  <a:srgbClr val="FAEBEB"/>
                </a:solidFill>
                <a:latin typeface="Dela Gothic One" pitchFamily="34" charset="0"/>
                <a:ea typeface="Dela Gothic One" pitchFamily="34" charset="-122"/>
                <a:cs typeface="Dela Gothic One" pitchFamily="34" charset="-120"/>
              </a:rPr>
              <a:t>Validation and quality assurance</a:t>
            </a:r>
            <a:endParaRPr lang="en-US" sz="4050" dirty="0"/>
          </a:p>
        </p:txBody>
      </p:sp>
      <p:sp>
        <p:nvSpPr>
          <p:cNvPr id="4" name="Shape 1"/>
          <p:cNvSpPr/>
          <p:nvPr/>
        </p:nvSpPr>
        <p:spPr>
          <a:xfrm>
            <a:off x="6176605" y="3103959"/>
            <a:ext cx="443627" cy="443627"/>
          </a:xfrm>
          <a:prstGeom prst="roundRect">
            <a:avLst>
              <a:gd name="adj" fmla="val 18671"/>
            </a:avLst>
          </a:prstGeom>
          <a:solidFill>
            <a:srgbClr val="740B0B"/>
          </a:solidFill>
          <a:ln w="7620">
            <a:solidFill>
              <a:srgbClr val="8D2424"/>
            </a:solidFill>
            <a:prstDash val="solid"/>
          </a:ln>
        </p:spPr>
      </p:sp>
      <p:sp>
        <p:nvSpPr>
          <p:cNvPr id="5" name="Text 2"/>
          <p:cNvSpPr/>
          <p:nvPr/>
        </p:nvSpPr>
        <p:spPr>
          <a:xfrm>
            <a:off x="6306860" y="3170039"/>
            <a:ext cx="183118"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1</a:t>
            </a:r>
            <a:endParaRPr lang="en-US" sz="2450" dirty="0"/>
          </a:p>
        </p:txBody>
      </p:sp>
      <p:sp>
        <p:nvSpPr>
          <p:cNvPr id="6" name="Text 3"/>
          <p:cNvSpPr/>
          <p:nvPr/>
        </p:nvSpPr>
        <p:spPr>
          <a:xfrm>
            <a:off x="6817400" y="3103959"/>
            <a:ext cx="3137892" cy="324445"/>
          </a:xfrm>
          <a:prstGeom prst="rect">
            <a:avLst/>
          </a:prstGeom>
          <a:noFill/>
          <a:ln/>
        </p:spPr>
        <p:txBody>
          <a:bodyPr wrap="none" lIns="0" tIns="0" rIns="0" bIns="0" rtlCol="0" anchor="t"/>
          <a:lstStyle/>
          <a:p>
            <a:pPr marL="0" indent="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Reference Materials</a:t>
            </a:r>
            <a:endParaRPr lang="en-US" sz="2000" dirty="0"/>
          </a:p>
        </p:txBody>
      </p:sp>
      <p:sp>
        <p:nvSpPr>
          <p:cNvPr id="7" name="Text 4"/>
          <p:cNvSpPr/>
          <p:nvPr/>
        </p:nvSpPr>
        <p:spPr>
          <a:xfrm>
            <a:off x="6817400" y="3546634"/>
            <a:ext cx="3142417" cy="1261586"/>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Certified reference materials (CRMs) are used to verify the accuracy and precision of the method.</a:t>
            </a:r>
            <a:endParaRPr lang="en-US" sz="1550" dirty="0"/>
          </a:p>
        </p:txBody>
      </p:sp>
      <p:sp>
        <p:nvSpPr>
          <p:cNvPr id="8" name="Shape 5"/>
          <p:cNvSpPr/>
          <p:nvPr/>
        </p:nvSpPr>
        <p:spPr>
          <a:xfrm>
            <a:off x="10156984" y="3103959"/>
            <a:ext cx="443627" cy="443627"/>
          </a:xfrm>
          <a:prstGeom prst="roundRect">
            <a:avLst>
              <a:gd name="adj" fmla="val 18671"/>
            </a:avLst>
          </a:prstGeom>
          <a:solidFill>
            <a:srgbClr val="740B0B"/>
          </a:solidFill>
          <a:ln w="7620">
            <a:solidFill>
              <a:srgbClr val="8D2424"/>
            </a:solidFill>
            <a:prstDash val="solid"/>
          </a:ln>
        </p:spPr>
      </p:sp>
      <p:sp>
        <p:nvSpPr>
          <p:cNvPr id="9" name="Text 6"/>
          <p:cNvSpPr/>
          <p:nvPr/>
        </p:nvSpPr>
        <p:spPr>
          <a:xfrm>
            <a:off x="10248781" y="3170039"/>
            <a:ext cx="260033"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2</a:t>
            </a:r>
            <a:endParaRPr lang="en-US" sz="2450" dirty="0"/>
          </a:p>
        </p:txBody>
      </p:sp>
      <p:sp>
        <p:nvSpPr>
          <p:cNvPr id="10" name="Text 7"/>
          <p:cNvSpPr/>
          <p:nvPr/>
        </p:nvSpPr>
        <p:spPr>
          <a:xfrm>
            <a:off x="10797778" y="3103959"/>
            <a:ext cx="3142417" cy="648891"/>
          </a:xfrm>
          <a:prstGeom prst="rect">
            <a:avLst/>
          </a:prstGeom>
          <a:noFill/>
          <a:ln/>
        </p:spPr>
        <p:txBody>
          <a:bodyPr wrap="square" lIns="0" tIns="0" rIns="0" bIns="0" rtlCol="0" anchor="t"/>
          <a:lstStyle/>
          <a:p>
            <a:pPr marL="0" indent="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Standard Operating Procedures (SOPs)</a:t>
            </a:r>
            <a:endParaRPr lang="en-US" sz="2000" dirty="0"/>
          </a:p>
        </p:txBody>
      </p:sp>
      <p:sp>
        <p:nvSpPr>
          <p:cNvPr id="11" name="Text 8"/>
          <p:cNvSpPr/>
          <p:nvPr/>
        </p:nvSpPr>
        <p:spPr>
          <a:xfrm>
            <a:off x="10797778" y="3871079"/>
            <a:ext cx="3142417" cy="1261586"/>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SOPs ensure consistency and reproducibility of the analysis, minimizing variation between operators and analyses.</a:t>
            </a:r>
            <a:endParaRPr lang="en-US" sz="1550" dirty="0"/>
          </a:p>
        </p:txBody>
      </p:sp>
      <p:sp>
        <p:nvSpPr>
          <p:cNvPr id="12" name="Shape 9"/>
          <p:cNvSpPr/>
          <p:nvPr/>
        </p:nvSpPr>
        <p:spPr>
          <a:xfrm>
            <a:off x="6176605" y="5551646"/>
            <a:ext cx="443627" cy="443627"/>
          </a:xfrm>
          <a:prstGeom prst="roundRect">
            <a:avLst>
              <a:gd name="adj" fmla="val 18671"/>
            </a:avLst>
          </a:prstGeom>
          <a:solidFill>
            <a:srgbClr val="740B0B"/>
          </a:solidFill>
          <a:ln w="7620">
            <a:solidFill>
              <a:srgbClr val="8D2424"/>
            </a:solidFill>
            <a:prstDash val="solid"/>
          </a:ln>
        </p:spPr>
      </p:sp>
      <p:sp>
        <p:nvSpPr>
          <p:cNvPr id="13" name="Text 10"/>
          <p:cNvSpPr/>
          <p:nvPr/>
        </p:nvSpPr>
        <p:spPr>
          <a:xfrm>
            <a:off x="6261259" y="5617726"/>
            <a:ext cx="274320"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3</a:t>
            </a:r>
            <a:endParaRPr lang="en-US" sz="2450" dirty="0"/>
          </a:p>
        </p:txBody>
      </p:sp>
      <p:sp>
        <p:nvSpPr>
          <p:cNvPr id="14" name="Text 11"/>
          <p:cNvSpPr/>
          <p:nvPr/>
        </p:nvSpPr>
        <p:spPr>
          <a:xfrm>
            <a:off x="6817400" y="5551646"/>
            <a:ext cx="2976562" cy="324445"/>
          </a:xfrm>
          <a:prstGeom prst="rect">
            <a:avLst/>
          </a:prstGeom>
          <a:noFill/>
          <a:ln/>
        </p:spPr>
        <p:txBody>
          <a:bodyPr wrap="none" lIns="0" tIns="0" rIns="0" bIns="0" rtlCol="0" anchor="t"/>
          <a:lstStyle/>
          <a:p>
            <a:pPr marL="0" indent="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Regular Calibration</a:t>
            </a:r>
            <a:endParaRPr lang="en-US" sz="2000" dirty="0"/>
          </a:p>
        </p:txBody>
      </p:sp>
      <p:sp>
        <p:nvSpPr>
          <p:cNvPr id="15" name="Text 12"/>
          <p:cNvSpPr/>
          <p:nvPr/>
        </p:nvSpPr>
        <p:spPr>
          <a:xfrm>
            <a:off x="6817400" y="5994321"/>
            <a:ext cx="3142417" cy="946190"/>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Calibration of the instruments and reagents is performed regularly to maintain accuracy and reliability.</a:t>
            </a:r>
            <a:endParaRPr lang="en-US" sz="1550" dirty="0"/>
          </a:p>
        </p:txBody>
      </p:sp>
      <p:sp>
        <p:nvSpPr>
          <p:cNvPr id="16" name="Shape 13"/>
          <p:cNvSpPr/>
          <p:nvPr/>
        </p:nvSpPr>
        <p:spPr>
          <a:xfrm>
            <a:off x="10156984" y="5551646"/>
            <a:ext cx="443627" cy="443627"/>
          </a:xfrm>
          <a:prstGeom prst="roundRect">
            <a:avLst>
              <a:gd name="adj" fmla="val 18671"/>
            </a:avLst>
          </a:prstGeom>
          <a:solidFill>
            <a:srgbClr val="740B0B"/>
          </a:solidFill>
          <a:ln w="7620">
            <a:solidFill>
              <a:srgbClr val="8D2424"/>
            </a:solidFill>
            <a:prstDash val="solid"/>
          </a:ln>
        </p:spPr>
      </p:sp>
      <p:sp>
        <p:nvSpPr>
          <p:cNvPr id="17" name="Text 14"/>
          <p:cNvSpPr/>
          <p:nvPr/>
        </p:nvSpPr>
        <p:spPr>
          <a:xfrm>
            <a:off x="10234851" y="5617726"/>
            <a:ext cx="287774"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4</a:t>
            </a:r>
            <a:endParaRPr lang="en-US" sz="2450" dirty="0"/>
          </a:p>
        </p:txBody>
      </p:sp>
      <p:sp>
        <p:nvSpPr>
          <p:cNvPr id="18" name="Text 15"/>
          <p:cNvSpPr/>
          <p:nvPr/>
        </p:nvSpPr>
        <p:spPr>
          <a:xfrm>
            <a:off x="10797778" y="5551646"/>
            <a:ext cx="3038594" cy="324445"/>
          </a:xfrm>
          <a:prstGeom prst="rect">
            <a:avLst/>
          </a:prstGeom>
          <a:noFill/>
          <a:ln/>
        </p:spPr>
        <p:txBody>
          <a:bodyPr wrap="none" lIns="0" tIns="0" rIns="0" bIns="0" rtlCol="0" anchor="t"/>
          <a:lstStyle/>
          <a:p>
            <a:pPr marL="0" indent="0">
              <a:lnSpc>
                <a:spcPts val="2550"/>
              </a:lnSpc>
              <a:buNone/>
            </a:pPr>
            <a:r>
              <a:rPr lang="en-US" sz="2000" dirty="0">
                <a:solidFill>
                  <a:srgbClr val="FFE5E5"/>
                </a:solidFill>
                <a:latin typeface="Dela Gothic One" pitchFamily="34" charset="0"/>
                <a:ea typeface="Dela Gothic One" pitchFamily="34" charset="-122"/>
                <a:cs typeface="Dela Gothic One" pitchFamily="34" charset="-120"/>
              </a:rPr>
              <a:t>Statistical Analysis</a:t>
            </a:r>
            <a:endParaRPr lang="en-US" sz="2000" dirty="0"/>
          </a:p>
        </p:txBody>
      </p:sp>
      <p:sp>
        <p:nvSpPr>
          <p:cNvPr id="19" name="Text 16"/>
          <p:cNvSpPr/>
          <p:nvPr/>
        </p:nvSpPr>
        <p:spPr>
          <a:xfrm>
            <a:off x="10797778" y="5994321"/>
            <a:ext cx="3142417" cy="946190"/>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Statistical methods are used to assess the accuracy, precision, and repeatability of the results.</a:t>
            </a:r>
            <a:endParaRPr lang="en-US" sz="1550" dirty="0"/>
          </a:p>
        </p:txBody>
      </p:sp>
      <p:sp>
        <p:nvSpPr>
          <p:cNvPr id="20" name="Rectangle 19"/>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09017" y="557093"/>
            <a:ext cx="13212366" cy="1332786"/>
          </a:xfrm>
          <a:prstGeom prst="rect">
            <a:avLst/>
          </a:prstGeom>
          <a:noFill/>
          <a:ln/>
        </p:spPr>
        <p:txBody>
          <a:bodyPr wrap="square" lIns="0" tIns="0" rIns="0" bIns="0" rtlCol="0" anchor="t"/>
          <a:lstStyle/>
          <a:p>
            <a:pPr marL="0" indent="0">
              <a:lnSpc>
                <a:spcPts val="5200"/>
              </a:lnSpc>
              <a:buNone/>
            </a:pPr>
            <a:r>
              <a:rPr lang="en-US" sz="4150" dirty="0">
                <a:solidFill>
                  <a:srgbClr val="FAEBEB"/>
                </a:solidFill>
                <a:latin typeface="Dela Gothic One" pitchFamily="34" charset="0"/>
                <a:ea typeface="Dela Gothic One" pitchFamily="34" charset="-122"/>
                <a:cs typeface="Dela Gothic One" pitchFamily="34" charset="-120"/>
              </a:rPr>
              <a:t>Applications(Food and Agriculture) and limitations</a:t>
            </a:r>
            <a:endParaRPr lang="en-US" sz="4150" dirty="0"/>
          </a:p>
        </p:txBody>
      </p:sp>
      <p:pic>
        <p:nvPicPr>
          <p:cNvPr id="3" name="Image 0" descr="preencoded.png"/>
          <p:cNvPicPr>
            <a:picLocks noChangeAspect="1"/>
          </p:cNvPicPr>
          <p:nvPr/>
        </p:nvPicPr>
        <p:blipFill>
          <a:blip r:embed="rId3"/>
          <a:stretch>
            <a:fillRect/>
          </a:stretch>
        </p:blipFill>
        <p:spPr>
          <a:xfrm>
            <a:off x="709017" y="2295050"/>
            <a:ext cx="5864545" cy="3624488"/>
          </a:xfrm>
          <a:prstGeom prst="rect">
            <a:avLst/>
          </a:prstGeom>
        </p:spPr>
      </p:pic>
      <p:sp>
        <p:nvSpPr>
          <p:cNvPr id="4" name="Text 1"/>
          <p:cNvSpPr/>
          <p:nvPr/>
        </p:nvSpPr>
        <p:spPr>
          <a:xfrm>
            <a:off x="709017" y="6537127"/>
            <a:ext cx="3316486" cy="333137"/>
          </a:xfrm>
          <a:prstGeom prst="rect">
            <a:avLst/>
          </a:prstGeom>
          <a:noFill/>
          <a:ln/>
        </p:spPr>
        <p:txBody>
          <a:bodyPr wrap="none" lIns="0" tIns="0" rIns="0" bIns="0" rtlCol="0" anchor="t"/>
          <a:lstStyle/>
          <a:p>
            <a:pPr marL="0" indent="0" algn="l">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Food and Agriculture</a:t>
            </a:r>
            <a:endParaRPr lang="en-US" sz="2050" dirty="0"/>
          </a:p>
        </p:txBody>
      </p:sp>
      <p:sp>
        <p:nvSpPr>
          <p:cNvPr id="5" name="Text 2"/>
          <p:cNvSpPr/>
          <p:nvPr/>
        </p:nvSpPr>
        <p:spPr>
          <a:xfrm>
            <a:off x="709017" y="6991707"/>
            <a:ext cx="6454259" cy="972622"/>
          </a:xfrm>
          <a:prstGeom prst="rect">
            <a:avLst/>
          </a:prstGeom>
          <a:noFill/>
          <a:ln/>
        </p:spPr>
        <p:txBody>
          <a:bodyPr wrap="square" lIns="0" tIns="0" rIns="0" bIns="0" rtlCol="0" anchor="t"/>
          <a:lstStyle/>
          <a:p>
            <a:pPr marL="0" indent="0" algn="l">
              <a:lnSpc>
                <a:spcPts val="2550"/>
              </a:lnSpc>
              <a:buNone/>
            </a:pPr>
            <a:r>
              <a:rPr lang="en-US" sz="1550" dirty="0">
                <a:solidFill>
                  <a:srgbClr val="FFE5E5"/>
                </a:solidFill>
                <a:latin typeface="DM Sans" pitchFamily="34" charset="0"/>
                <a:ea typeface="DM Sans" pitchFamily="34" charset="-122"/>
                <a:cs typeface="DM Sans" pitchFamily="34" charset="-120"/>
              </a:rPr>
              <a:t>The Kjeldahl method is widely used to determine the protein content of various food and agricultural products, which is crucial for nutritional labeling and quality control.</a:t>
            </a:r>
            <a:endParaRPr lang="en-US" sz="1550" dirty="0"/>
          </a:p>
        </p:txBody>
      </p:sp>
      <p:pic>
        <p:nvPicPr>
          <p:cNvPr id="6" name="Image 1" descr="preencoded.png"/>
          <p:cNvPicPr>
            <a:picLocks noChangeAspect="1"/>
          </p:cNvPicPr>
          <p:nvPr/>
        </p:nvPicPr>
        <p:blipFill>
          <a:blip r:embed="rId4"/>
          <a:stretch>
            <a:fillRect/>
          </a:stretch>
        </p:blipFill>
        <p:spPr>
          <a:xfrm>
            <a:off x="8053137" y="2295049"/>
            <a:ext cx="5868246" cy="3626775"/>
          </a:xfrm>
          <a:prstGeom prst="rect">
            <a:avLst/>
          </a:prstGeom>
        </p:spPr>
      </p:pic>
      <p:sp>
        <p:nvSpPr>
          <p:cNvPr id="7" name="Text 3"/>
          <p:cNvSpPr/>
          <p:nvPr/>
        </p:nvSpPr>
        <p:spPr>
          <a:xfrm>
            <a:off x="7467124" y="6537127"/>
            <a:ext cx="3952280" cy="333137"/>
          </a:xfrm>
          <a:prstGeom prst="rect">
            <a:avLst/>
          </a:prstGeom>
          <a:noFill/>
          <a:ln/>
        </p:spPr>
        <p:txBody>
          <a:bodyPr wrap="none" lIns="0" tIns="0" rIns="0" bIns="0" rtlCol="0" anchor="t"/>
          <a:lstStyle/>
          <a:p>
            <a:pPr marL="0" indent="0" algn="l">
              <a:lnSpc>
                <a:spcPts val="2600"/>
              </a:lnSpc>
              <a:buNone/>
            </a:pPr>
            <a:r>
              <a:rPr lang="en-US" sz="2050" dirty="0">
                <a:solidFill>
                  <a:srgbClr val="FFE5E5"/>
                </a:solidFill>
                <a:latin typeface="Dela Gothic One" pitchFamily="34" charset="0"/>
                <a:ea typeface="Dela Gothic One" pitchFamily="34" charset="-122"/>
                <a:cs typeface="Dela Gothic One" pitchFamily="34" charset="-120"/>
              </a:rPr>
              <a:t>Protein Content Analysis</a:t>
            </a:r>
            <a:endParaRPr lang="en-US" sz="2050" dirty="0"/>
          </a:p>
        </p:txBody>
      </p:sp>
      <p:sp>
        <p:nvSpPr>
          <p:cNvPr id="8" name="Text 4"/>
          <p:cNvSpPr/>
          <p:nvPr/>
        </p:nvSpPr>
        <p:spPr>
          <a:xfrm>
            <a:off x="7467124" y="6991707"/>
            <a:ext cx="6454259" cy="972622"/>
          </a:xfrm>
          <a:prstGeom prst="rect">
            <a:avLst/>
          </a:prstGeom>
          <a:noFill/>
          <a:ln/>
        </p:spPr>
        <p:txBody>
          <a:bodyPr wrap="square" lIns="0" tIns="0" rIns="0" bIns="0" rtlCol="0" anchor="t"/>
          <a:lstStyle/>
          <a:p>
            <a:pPr marL="0" indent="0" algn="l">
              <a:lnSpc>
                <a:spcPts val="2550"/>
              </a:lnSpc>
              <a:buNone/>
            </a:pPr>
            <a:r>
              <a:rPr lang="en-US" sz="1550" dirty="0">
                <a:solidFill>
                  <a:srgbClr val="FFE5E5"/>
                </a:solidFill>
                <a:latin typeface="DM Sans" pitchFamily="34" charset="0"/>
                <a:ea typeface="DM Sans" pitchFamily="34" charset="-122"/>
                <a:cs typeface="DM Sans" pitchFamily="34" charset="-120"/>
              </a:rPr>
              <a:t>The Kjeldahl method provides a reliable measurement of the total nitrogen content, which is directly related to the protein content in most samples.</a:t>
            </a:r>
            <a:endParaRPr lang="en-US" sz="1550" dirty="0"/>
          </a:p>
        </p:txBody>
      </p:sp>
      <p:sp>
        <p:nvSpPr>
          <p:cNvPr id="9" name="Rectangle 8"/>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30996"/>
            <a:ext cx="5486400" cy="8229600"/>
          </a:xfrm>
          <a:prstGeom prst="rect">
            <a:avLst/>
          </a:prstGeom>
        </p:spPr>
      </p:pic>
      <p:sp>
        <p:nvSpPr>
          <p:cNvPr id="3" name="Text 0"/>
          <p:cNvSpPr/>
          <p:nvPr/>
        </p:nvSpPr>
        <p:spPr>
          <a:xfrm>
            <a:off x="6366986" y="727174"/>
            <a:ext cx="7763589" cy="1297305"/>
          </a:xfrm>
          <a:prstGeom prst="rect">
            <a:avLst/>
          </a:prstGeom>
          <a:noFill/>
          <a:ln/>
        </p:spPr>
        <p:txBody>
          <a:bodyPr wrap="square" lIns="0" tIns="0" rIns="0" bIns="0" rtlCol="0" anchor="t"/>
          <a:lstStyle/>
          <a:p>
            <a:pPr>
              <a:lnSpc>
                <a:spcPts val="5100"/>
              </a:lnSpc>
            </a:pPr>
            <a:r>
              <a:rPr lang="en-US" sz="2800" b="1" cap="all" dirty="0">
                <a:solidFill>
                  <a:srgbClr val="FFC000"/>
                </a:solidFill>
              </a:rPr>
              <a:t>chemistry during Digestion, Distillation and Titration </a:t>
            </a:r>
            <a:endParaRPr lang="en-US" sz="2800" dirty="0">
              <a:solidFill>
                <a:srgbClr val="FFC000"/>
              </a:solidFill>
            </a:endParaRPr>
          </a:p>
        </p:txBody>
      </p:sp>
      <p:sp>
        <p:nvSpPr>
          <p:cNvPr id="4" name="Shape 1"/>
          <p:cNvSpPr/>
          <p:nvPr/>
        </p:nvSpPr>
        <p:spPr>
          <a:xfrm>
            <a:off x="6176605" y="3103959"/>
            <a:ext cx="443627" cy="443627"/>
          </a:xfrm>
          <a:prstGeom prst="roundRect">
            <a:avLst>
              <a:gd name="adj" fmla="val 18671"/>
            </a:avLst>
          </a:prstGeom>
          <a:solidFill>
            <a:srgbClr val="740B0B"/>
          </a:solidFill>
          <a:ln w="7620">
            <a:solidFill>
              <a:srgbClr val="8D2424"/>
            </a:solidFill>
            <a:prstDash val="solid"/>
          </a:ln>
        </p:spPr>
      </p:sp>
      <p:sp>
        <p:nvSpPr>
          <p:cNvPr id="5" name="Text 2"/>
          <p:cNvSpPr/>
          <p:nvPr/>
        </p:nvSpPr>
        <p:spPr>
          <a:xfrm>
            <a:off x="6306860" y="3170039"/>
            <a:ext cx="183118"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1</a:t>
            </a:r>
            <a:endParaRPr lang="en-US" sz="2450" dirty="0"/>
          </a:p>
        </p:txBody>
      </p:sp>
      <p:sp>
        <p:nvSpPr>
          <p:cNvPr id="6" name="Text 3"/>
          <p:cNvSpPr/>
          <p:nvPr/>
        </p:nvSpPr>
        <p:spPr>
          <a:xfrm>
            <a:off x="6817400" y="2531774"/>
            <a:ext cx="3137892" cy="324445"/>
          </a:xfrm>
          <a:prstGeom prst="rect">
            <a:avLst/>
          </a:prstGeom>
          <a:noFill/>
          <a:ln/>
        </p:spPr>
        <p:txBody>
          <a:bodyPr wrap="none" lIns="0" tIns="0" rIns="0" bIns="0" rtlCol="0" anchor="t"/>
          <a:lstStyle/>
          <a:p>
            <a:pPr marL="0" indent="0">
              <a:lnSpc>
                <a:spcPts val="2550"/>
              </a:lnSpc>
              <a:buNone/>
            </a:pPr>
            <a:r>
              <a:rPr lang="en-US" sz="1600" dirty="0" smtClean="0">
                <a:solidFill>
                  <a:srgbClr val="FFE5E5"/>
                </a:solidFill>
                <a:latin typeface="Dela Gothic One" pitchFamily="34" charset="0"/>
                <a:ea typeface="Dela Gothic One" pitchFamily="34" charset="-122"/>
                <a:cs typeface="Dela Gothic One" pitchFamily="34" charset="-120"/>
              </a:rPr>
              <a:t>Chemical Reactions during</a:t>
            </a:r>
          </a:p>
          <a:p>
            <a:pPr marL="0" indent="0">
              <a:lnSpc>
                <a:spcPts val="2550"/>
              </a:lnSpc>
              <a:buNone/>
            </a:pPr>
            <a:r>
              <a:rPr lang="en-US" sz="1600" dirty="0" smtClean="0">
                <a:solidFill>
                  <a:srgbClr val="FFC000"/>
                </a:solidFill>
                <a:latin typeface="Dela Gothic One" pitchFamily="34" charset="0"/>
                <a:ea typeface="Dela Gothic One" pitchFamily="34" charset="-122"/>
                <a:cs typeface="Dela Gothic One" pitchFamily="34" charset="-120"/>
              </a:rPr>
              <a:t>  digestion</a:t>
            </a:r>
            <a:endParaRPr lang="en-US" sz="2000" dirty="0">
              <a:solidFill>
                <a:srgbClr val="FFC000"/>
              </a:solidFill>
            </a:endParaRPr>
          </a:p>
        </p:txBody>
      </p:sp>
      <p:sp>
        <p:nvSpPr>
          <p:cNvPr id="7" name="Text 4"/>
          <p:cNvSpPr/>
          <p:nvPr/>
        </p:nvSpPr>
        <p:spPr>
          <a:xfrm>
            <a:off x="6884313" y="3288019"/>
            <a:ext cx="3142417" cy="1148246"/>
          </a:xfrm>
          <a:prstGeom prst="rect">
            <a:avLst/>
          </a:prstGeom>
          <a:noFill/>
          <a:ln/>
        </p:spPr>
        <p:txBody>
          <a:bodyPr wrap="square" lIns="0" tIns="0" rIns="0" bIns="0" rtlCol="0" anchor="t"/>
          <a:lstStyle/>
          <a:p>
            <a:r>
              <a:rPr lang="en-US" sz="1600" dirty="0">
                <a:solidFill>
                  <a:schemeClr val="bg1"/>
                </a:solidFill>
              </a:rPr>
              <a:t>During digestion, organic material is hydrolyzed in the presence of sulfuric acid, converting nitrogen into ammonium sulfate for quantification</a:t>
            </a:r>
            <a:r>
              <a:rPr lang="en-US" sz="1600" dirty="0" smtClean="0">
                <a:solidFill>
                  <a:schemeClr val="bg1"/>
                </a:solidFill>
              </a:rPr>
              <a:t>.</a:t>
            </a:r>
          </a:p>
          <a:p>
            <a:endParaRPr lang="en-US" sz="1600" dirty="0">
              <a:solidFill>
                <a:schemeClr val="bg1"/>
              </a:solidFill>
            </a:endParaRPr>
          </a:p>
        </p:txBody>
      </p:sp>
      <p:sp>
        <p:nvSpPr>
          <p:cNvPr id="8" name="Shape 5"/>
          <p:cNvSpPr/>
          <p:nvPr/>
        </p:nvSpPr>
        <p:spPr>
          <a:xfrm>
            <a:off x="10156984" y="3103959"/>
            <a:ext cx="443627" cy="443627"/>
          </a:xfrm>
          <a:prstGeom prst="roundRect">
            <a:avLst>
              <a:gd name="adj" fmla="val 18671"/>
            </a:avLst>
          </a:prstGeom>
          <a:solidFill>
            <a:srgbClr val="740B0B"/>
          </a:solidFill>
          <a:ln w="7620">
            <a:solidFill>
              <a:srgbClr val="8D2424"/>
            </a:solidFill>
            <a:prstDash val="solid"/>
          </a:ln>
        </p:spPr>
      </p:sp>
      <p:sp>
        <p:nvSpPr>
          <p:cNvPr id="9" name="Text 6"/>
          <p:cNvSpPr/>
          <p:nvPr/>
        </p:nvSpPr>
        <p:spPr>
          <a:xfrm>
            <a:off x="10248781" y="3170039"/>
            <a:ext cx="260033"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2</a:t>
            </a:r>
            <a:endParaRPr lang="en-US" sz="2450" dirty="0"/>
          </a:p>
        </p:txBody>
      </p:sp>
      <p:sp>
        <p:nvSpPr>
          <p:cNvPr id="10" name="Text 7"/>
          <p:cNvSpPr/>
          <p:nvPr/>
        </p:nvSpPr>
        <p:spPr>
          <a:xfrm>
            <a:off x="10797777" y="2531774"/>
            <a:ext cx="3142417" cy="648891"/>
          </a:xfrm>
          <a:prstGeom prst="rect">
            <a:avLst/>
          </a:prstGeom>
          <a:noFill/>
          <a:ln/>
        </p:spPr>
        <p:txBody>
          <a:bodyPr wrap="square" lIns="0" tIns="0" rIns="0" bIns="0" rtlCol="0" anchor="t"/>
          <a:lstStyle/>
          <a:p>
            <a:pPr marL="0" indent="0">
              <a:lnSpc>
                <a:spcPts val="2550"/>
              </a:lnSpc>
              <a:buNone/>
            </a:pPr>
            <a:r>
              <a:rPr lang="en-US" dirty="0" smtClean="0">
                <a:solidFill>
                  <a:srgbClr val="FFE5E5"/>
                </a:solidFill>
                <a:latin typeface="Dela Gothic One" pitchFamily="34" charset="0"/>
                <a:ea typeface="Dela Gothic One" pitchFamily="34" charset="-122"/>
                <a:cs typeface="Dela Gothic One" pitchFamily="34" charset="-120"/>
              </a:rPr>
              <a:t>Chemical Reaction in Distillation</a:t>
            </a:r>
            <a:endParaRPr lang="en-US" sz="2000" dirty="0"/>
          </a:p>
        </p:txBody>
      </p:sp>
      <p:sp>
        <p:nvSpPr>
          <p:cNvPr id="11" name="Text 8"/>
          <p:cNvSpPr/>
          <p:nvPr/>
        </p:nvSpPr>
        <p:spPr>
          <a:xfrm>
            <a:off x="10797778" y="3255504"/>
            <a:ext cx="3142417" cy="1261586"/>
          </a:xfrm>
          <a:prstGeom prst="rect">
            <a:avLst/>
          </a:prstGeom>
          <a:noFill/>
          <a:ln/>
        </p:spPr>
        <p:txBody>
          <a:bodyPr wrap="square" lIns="0" tIns="0" rIns="0" bIns="0" rtlCol="0" anchor="t"/>
          <a:lstStyle/>
          <a:p>
            <a:pPr>
              <a:lnSpc>
                <a:spcPts val="2450"/>
              </a:lnSpc>
            </a:pPr>
            <a:r>
              <a:rPr lang="en-US" sz="1600" dirty="0" smtClean="0">
                <a:solidFill>
                  <a:schemeClr val="bg1"/>
                </a:solidFill>
                <a:latin typeface="DM Sans" pitchFamily="34" charset="0"/>
                <a:ea typeface="DM Sans" pitchFamily="34" charset="-122"/>
                <a:cs typeface="DM Sans" pitchFamily="34" charset="-120"/>
              </a:rPr>
              <a:t> </a:t>
            </a:r>
            <a:r>
              <a:rPr lang="en-US" sz="1600" dirty="0">
                <a:solidFill>
                  <a:schemeClr val="bg1"/>
                </a:solidFill>
              </a:rPr>
              <a:t>The particular process is a combination of boiling and condensation. An excess of base is added to the formed solution to convert the ammonium sulfate solution to NH3 </a:t>
            </a:r>
            <a:r>
              <a:rPr lang="en-US" sz="1600" dirty="0" smtClean="0">
                <a:solidFill>
                  <a:schemeClr val="bg1"/>
                </a:solidFill>
              </a:rPr>
              <a:t>gas</a:t>
            </a:r>
            <a:r>
              <a:rPr lang="en-US" sz="1600" dirty="0">
                <a:solidFill>
                  <a:srgbClr val="FFE5E5"/>
                </a:solidFill>
                <a:latin typeface="DM Sans" pitchFamily="34" charset="0"/>
              </a:rPr>
              <a:t>.</a:t>
            </a:r>
            <a:r>
              <a:rPr lang="en-US" sz="1550" dirty="0" smtClean="0">
                <a:solidFill>
                  <a:srgbClr val="FFE5E5"/>
                </a:solidFill>
                <a:latin typeface="DM Sans" pitchFamily="34" charset="0"/>
                <a:ea typeface="DM Sans" pitchFamily="34" charset="-122"/>
                <a:cs typeface="DM Sans" pitchFamily="34" charset="-120"/>
              </a:rPr>
              <a:t>.</a:t>
            </a:r>
            <a:endParaRPr lang="en-US" sz="1550" dirty="0"/>
          </a:p>
        </p:txBody>
      </p:sp>
      <p:sp>
        <p:nvSpPr>
          <p:cNvPr id="12" name="Shape 9"/>
          <p:cNvSpPr/>
          <p:nvPr/>
        </p:nvSpPr>
        <p:spPr>
          <a:xfrm>
            <a:off x="6129256" y="4345802"/>
            <a:ext cx="443627" cy="443627"/>
          </a:xfrm>
          <a:prstGeom prst="roundRect">
            <a:avLst>
              <a:gd name="adj" fmla="val 18671"/>
            </a:avLst>
          </a:prstGeom>
          <a:solidFill>
            <a:srgbClr val="740B0B"/>
          </a:solidFill>
          <a:ln w="7620">
            <a:solidFill>
              <a:srgbClr val="8D2424"/>
            </a:solidFill>
            <a:prstDash val="solid"/>
          </a:ln>
        </p:spPr>
      </p:sp>
      <p:sp>
        <p:nvSpPr>
          <p:cNvPr id="13" name="Text 10"/>
          <p:cNvSpPr/>
          <p:nvPr/>
        </p:nvSpPr>
        <p:spPr>
          <a:xfrm>
            <a:off x="6230746" y="4478081"/>
            <a:ext cx="274320" cy="311348"/>
          </a:xfrm>
          <a:prstGeom prst="rect">
            <a:avLst/>
          </a:prstGeom>
          <a:noFill/>
          <a:ln/>
        </p:spPr>
        <p:txBody>
          <a:bodyPr wrap="none" lIns="0" tIns="0" rIns="0" bIns="0" rtlCol="0" anchor="t"/>
          <a:lstStyle/>
          <a:p>
            <a:pPr marL="0" indent="0" algn="ctr">
              <a:lnSpc>
                <a:spcPts val="2450"/>
              </a:lnSpc>
              <a:buNone/>
            </a:pPr>
            <a:r>
              <a:rPr lang="en-US" sz="2450" dirty="0">
                <a:solidFill>
                  <a:srgbClr val="FFE5E5"/>
                </a:solidFill>
                <a:latin typeface="Dela Gothic One" pitchFamily="34" charset="0"/>
                <a:ea typeface="Dela Gothic One" pitchFamily="34" charset="-122"/>
                <a:cs typeface="Dela Gothic One" pitchFamily="34" charset="-120"/>
              </a:rPr>
              <a:t>3</a:t>
            </a:r>
            <a:endParaRPr lang="en-US" sz="2450" dirty="0"/>
          </a:p>
        </p:txBody>
      </p:sp>
      <p:sp>
        <p:nvSpPr>
          <p:cNvPr id="14" name="Text 11"/>
          <p:cNvSpPr/>
          <p:nvPr/>
        </p:nvSpPr>
        <p:spPr>
          <a:xfrm>
            <a:off x="6967240" y="4419905"/>
            <a:ext cx="2976562" cy="324445"/>
          </a:xfrm>
          <a:prstGeom prst="rect">
            <a:avLst/>
          </a:prstGeom>
          <a:noFill/>
          <a:ln/>
        </p:spPr>
        <p:txBody>
          <a:bodyPr wrap="none" lIns="0" tIns="0" rIns="0" bIns="0" rtlCol="0" anchor="t"/>
          <a:lstStyle/>
          <a:p>
            <a:pPr marL="0" indent="0">
              <a:lnSpc>
                <a:spcPts val="2550"/>
              </a:lnSpc>
              <a:buNone/>
            </a:pPr>
            <a:r>
              <a:rPr lang="en-US" sz="2000" dirty="0" smtClean="0">
                <a:solidFill>
                  <a:srgbClr val="FFE5E5"/>
                </a:solidFill>
                <a:latin typeface="Dela Gothic One" pitchFamily="34" charset="0"/>
                <a:ea typeface="Dela Gothic One" pitchFamily="34" charset="-122"/>
                <a:cs typeface="Dela Gothic One" pitchFamily="34" charset="-120"/>
              </a:rPr>
              <a:t>Titration</a:t>
            </a:r>
            <a:endParaRPr lang="en-US" sz="2000" dirty="0"/>
          </a:p>
        </p:txBody>
      </p:sp>
      <p:sp>
        <p:nvSpPr>
          <p:cNvPr id="15" name="Text 12"/>
          <p:cNvSpPr/>
          <p:nvPr/>
        </p:nvSpPr>
        <p:spPr>
          <a:xfrm>
            <a:off x="6967240" y="4736527"/>
            <a:ext cx="3401126" cy="946190"/>
          </a:xfrm>
          <a:prstGeom prst="rect">
            <a:avLst/>
          </a:prstGeom>
          <a:noFill/>
          <a:ln/>
        </p:spPr>
        <p:txBody>
          <a:bodyPr wrap="square" lIns="0" tIns="0" rIns="0" bIns="0" rtlCol="0" anchor="t"/>
          <a:lstStyle/>
          <a:p>
            <a:pPr>
              <a:lnSpc>
                <a:spcPts val="2450"/>
              </a:lnSpc>
            </a:pPr>
            <a:r>
              <a:rPr lang="en-US" sz="1600" dirty="0">
                <a:solidFill>
                  <a:schemeClr val="bg1"/>
                </a:solidFill>
              </a:rPr>
              <a:t>To finally quantify the nitrogen present in the sample, the obtained product from the previous process is titrated in order to give the final required </a:t>
            </a:r>
            <a:r>
              <a:rPr lang="en-US" sz="1600" dirty="0" smtClean="0">
                <a:solidFill>
                  <a:schemeClr val="bg1"/>
                </a:solidFill>
              </a:rPr>
              <a:t>results</a:t>
            </a:r>
            <a:r>
              <a:rPr lang="en-US" sz="1550" dirty="0" smtClean="0">
                <a:solidFill>
                  <a:srgbClr val="FFE5E5"/>
                </a:solidFill>
                <a:latin typeface="DM Sans" pitchFamily="34" charset="0"/>
                <a:ea typeface="DM Sans" pitchFamily="34" charset="-122"/>
                <a:cs typeface="DM Sans" pitchFamily="34" charset="-120"/>
              </a:rPr>
              <a:t>.</a:t>
            </a:r>
            <a:endParaRPr lang="en-US" sz="1550" dirty="0"/>
          </a:p>
        </p:txBody>
      </p:sp>
      <p:sp>
        <p:nvSpPr>
          <p:cNvPr id="20" name="Rectangle 19"/>
          <p:cNvSpPr/>
          <p:nvPr/>
        </p:nvSpPr>
        <p:spPr>
          <a:xfrm>
            <a:off x="6721197" y="5974963"/>
            <a:ext cx="7315200" cy="646331"/>
          </a:xfrm>
          <a:prstGeom prst="rect">
            <a:avLst/>
          </a:prstGeom>
        </p:spPr>
        <p:txBody>
          <a:bodyPr wrap="square">
            <a:spAutoFit/>
          </a:bodyPr>
          <a:lstStyle/>
          <a:p>
            <a:r>
              <a:rPr lang="en-US" dirty="0" smtClean="0">
                <a:solidFill>
                  <a:srgbClr val="FFC000"/>
                </a:solidFill>
              </a:rPr>
              <a:t>Digestion:</a:t>
            </a:r>
          </a:p>
          <a:p>
            <a:r>
              <a:rPr lang="en-US" dirty="0" smtClean="0">
                <a:solidFill>
                  <a:srgbClr val="FFC000"/>
                </a:solidFill>
              </a:rPr>
              <a:t>Organic (C, H, N) + H</a:t>
            </a:r>
            <a:r>
              <a:rPr lang="en-US" baseline="-25000" dirty="0" smtClean="0">
                <a:solidFill>
                  <a:srgbClr val="FFC000"/>
                </a:solidFill>
              </a:rPr>
              <a:t>2</a:t>
            </a:r>
            <a:r>
              <a:rPr lang="en-US" dirty="0" smtClean="0">
                <a:solidFill>
                  <a:srgbClr val="FFC000"/>
                </a:solidFill>
              </a:rPr>
              <a:t>SO</a:t>
            </a:r>
            <a:r>
              <a:rPr lang="en-US" baseline="-25000" dirty="0" smtClean="0">
                <a:solidFill>
                  <a:srgbClr val="FFC000"/>
                </a:solidFill>
              </a:rPr>
              <a:t>4</a:t>
            </a:r>
            <a:r>
              <a:rPr lang="en-US" dirty="0" smtClean="0">
                <a:solidFill>
                  <a:srgbClr val="FFC000"/>
                </a:solidFill>
              </a:rPr>
              <a:t> → digest Cu</a:t>
            </a:r>
            <a:r>
              <a:rPr lang="en-US" baseline="30000" dirty="0" smtClean="0">
                <a:solidFill>
                  <a:srgbClr val="FFC000"/>
                </a:solidFill>
              </a:rPr>
              <a:t>2+</a:t>
            </a:r>
            <a:r>
              <a:rPr lang="en-US" dirty="0" smtClean="0">
                <a:solidFill>
                  <a:srgbClr val="FFC000"/>
                </a:solidFill>
              </a:rPr>
              <a:t> + (NH</a:t>
            </a:r>
            <a:r>
              <a:rPr lang="en-US" baseline="-25000" dirty="0" smtClean="0">
                <a:solidFill>
                  <a:srgbClr val="FFC000"/>
                </a:solidFill>
              </a:rPr>
              <a:t>4</a:t>
            </a:r>
            <a:r>
              <a:rPr lang="en-US" dirty="0" smtClean="0">
                <a:solidFill>
                  <a:srgbClr val="FFC000"/>
                </a:solidFill>
              </a:rPr>
              <a:t>)</a:t>
            </a:r>
            <a:r>
              <a:rPr lang="en-US" baseline="-25000" dirty="0" smtClean="0">
                <a:solidFill>
                  <a:srgbClr val="FFC000"/>
                </a:solidFill>
              </a:rPr>
              <a:t>2</a:t>
            </a:r>
            <a:r>
              <a:rPr lang="en-US" dirty="0" smtClean="0">
                <a:solidFill>
                  <a:srgbClr val="FFC000"/>
                </a:solidFill>
              </a:rPr>
              <a:t>SO</a:t>
            </a:r>
            <a:r>
              <a:rPr lang="en-US" baseline="-25000" dirty="0" smtClean="0">
                <a:solidFill>
                  <a:srgbClr val="FFC000"/>
                </a:solidFill>
              </a:rPr>
              <a:t>4</a:t>
            </a:r>
            <a:endParaRPr lang="en-US" dirty="0">
              <a:solidFill>
                <a:srgbClr val="FFC000"/>
              </a:solidFill>
            </a:endParaRPr>
          </a:p>
        </p:txBody>
      </p:sp>
      <p:sp>
        <p:nvSpPr>
          <p:cNvPr id="21" name="Rectangle 20"/>
          <p:cNvSpPr/>
          <p:nvPr/>
        </p:nvSpPr>
        <p:spPr>
          <a:xfrm>
            <a:off x="6242255" y="6606214"/>
            <a:ext cx="7525002" cy="1087477"/>
          </a:xfrm>
          <a:prstGeom prst="rect">
            <a:avLst/>
          </a:prstGeom>
        </p:spPr>
        <p:txBody>
          <a:bodyPr wrap="square">
            <a:spAutoFit/>
          </a:bodyPr>
          <a:lstStyle/>
          <a:p>
            <a:pPr marL="457200" algn="just">
              <a:spcAft>
                <a:spcPts val="1000"/>
              </a:spcAft>
            </a:pPr>
            <a:r>
              <a:rPr lang="en-US" sz="1600" b="0" i="0" dirty="0" smtClean="0">
                <a:solidFill>
                  <a:srgbClr val="FFC000"/>
                </a:solidFill>
                <a:effectLst/>
                <a:latin typeface="Open Sans"/>
              </a:rPr>
              <a:t>Distillation:</a:t>
            </a:r>
          </a:p>
          <a:p>
            <a:pPr marL="457200" algn="just">
              <a:spcAft>
                <a:spcPts val="1000"/>
              </a:spcAft>
            </a:pPr>
            <a:r>
              <a:rPr lang="en-US" sz="1600" b="0" i="0" dirty="0" smtClean="0">
                <a:solidFill>
                  <a:srgbClr val="FFC000"/>
                </a:solidFill>
                <a:effectLst/>
                <a:latin typeface="Open Sans"/>
              </a:rPr>
              <a:t>(NH</a:t>
            </a:r>
            <a:r>
              <a:rPr lang="en-US" sz="1600" b="0" i="0" baseline="-25000" dirty="0" smtClean="0">
                <a:solidFill>
                  <a:srgbClr val="FFC000"/>
                </a:solidFill>
                <a:effectLst/>
                <a:latin typeface="Open Sans"/>
              </a:rPr>
              <a:t>4</a:t>
            </a:r>
            <a:r>
              <a:rPr lang="en-US" sz="1600" b="0" i="0" dirty="0" smtClean="0">
                <a:solidFill>
                  <a:srgbClr val="FFC000"/>
                </a:solidFill>
                <a:effectLst/>
                <a:latin typeface="Open Sans"/>
              </a:rPr>
              <a:t>)</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SO</a:t>
            </a:r>
            <a:r>
              <a:rPr lang="en-US" sz="1600" b="0" i="0" baseline="-25000" dirty="0" smtClean="0">
                <a:solidFill>
                  <a:srgbClr val="FFC000"/>
                </a:solidFill>
                <a:effectLst/>
                <a:latin typeface="Open Sans"/>
              </a:rPr>
              <a:t>4</a:t>
            </a:r>
            <a:r>
              <a:rPr lang="en-US" sz="1600" b="0" i="0" dirty="0" smtClean="0">
                <a:solidFill>
                  <a:srgbClr val="FFC000"/>
                </a:solidFill>
                <a:effectLst/>
                <a:latin typeface="Open Sans"/>
              </a:rPr>
              <a:t> + 2NaOH → Na</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SO</a:t>
            </a:r>
            <a:r>
              <a:rPr lang="en-US" sz="1600" b="0" i="0" baseline="-25000" dirty="0" smtClean="0">
                <a:solidFill>
                  <a:srgbClr val="FFC000"/>
                </a:solidFill>
                <a:effectLst/>
                <a:latin typeface="Open Sans"/>
              </a:rPr>
              <a:t>4</a:t>
            </a:r>
            <a:r>
              <a:rPr lang="en-US" sz="1600" b="0" i="0" dirty="0" smtClean="0">
                <a:solidFill>
                  <a:srgbClr val="FFC000"/>
                </a:solidFill>
                <a:effectLst/>
                <a:latin typeface="Open Sans"/>
              </a:rPr>
              <a:t> + 2H</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O + 2NH</a:t>
            </a:r>
            <a:r>
              <a:rPr lang="en-US" sz="1600" b="0" i="0" baseline="-25000" dirty="0" smtClean="0">
                <a:solidFill>
                  <a:srgbClr val="FFC000"/>
                </a:solidFill>
                <a:effectLst/>
                <a:latin typeface="Open Sans"/>
              </a:rPr>
              <a:t>3  </a:t>
            </a:r>
            <a:r>
              <a:rPr lang="en-US" sz="1600" b="0" i="0" dirty="0" smtClean="0">
                <a:solidFill>
                  <a:srgbClr val="FFC000"/>
                </a:solidFill>
                <a:effectLst/>
                <a:latin typeface="Open Sans"/>
              </a:rPr>
              <a:t>And, NH</a:t>
            </a:r>
            <a:r>
              <a:rPr lang="en-US" sz="1600" b="0" i="0" baseline="-25000" dirty="0" smtClean="0">
                <a:solidFill>
                  <a:srgbClr val="FFC000"/>
                </a:solidFill>
                <a:effectLst/>
                <a:latin typeface="Open Sans"/>
              </a:rPr>
              <a:t>3 </a:t>
            </a:r>
            <a:r>
              <a:rPr lang="en-US" sz="1600" b="0" i="0" dirty="0" smtClean="0">
                <a:solidFill>
                  <a:srgbClr val="FFC000"/>
                </a:solidFill>
                <a:effectLst/>
                <a:latin typeface="Open Sans"/>
              </a:rPr>
              <a:t>+ </a:t>
            </a:r>
            <a:r>
              <a:rPr lang="en-US" sz="1600" b="0" i="0" dirty="0" err="1" smtClean="0">
                <a:solidFill>
                  <a:srgbClr val="FFC000"/>
                </a:solidFill>
                <a:effectLst/>
                <a:latin typeface="Open Sans"/>
              </a:rPr>
              <a:t>HCl</a:t>
            </a:r>
            <a:r>
              <a:rPr lang="en-US" sz="1600" b="0" i="0" dirty="0" smtClean="0">
                <a:solidFill>
                  <a:srgbClr val="FFC000"/>
                </a:solidFill>
                <a:effectLst/>
                <a:latin typeface="Open Sans"/>
              </a:rPr>
              <a:t> → </a:t>
            </a:r>
            <a:r>
              <a:rPr lang="en-US" sz="1600" b="0" i="0" dirty="0" err="1" smtClean="0">
                <a:solidFill>
                  <a:srgbClr val="FFC000"/>
                </a:solidFill>
                <a:effectLst/>
                <a:latin typeface="Open Sans"/>
              </a:rPr>
              <a:t>NH₄Cl</a:t>
            </a:r>
            <a:endParaRPr lang="en-US" sz="1600" b="0" i="0" dirty="0" smtClean="0">
              <a:solidFill>
                <a:srgbClr val="FFC000"/>
              </a:solidFill>
              <a:effectLst/>
              <a:latin typeface="Open Sans"/>
            </a:endParaRPr>
          </a:p>
          <a:p>
            <a:pPr marL="457200" algn="just">
              <a:spcAft>
                <a:spcPts val="1000"/>
              </a:spcAft>
            </a:pPr>
            <a:endParaRPr lang="en-US" sz="1600" b="0" i="0" dirty="0" smtClean="0">
              <a:solidFill>
                <a:srgbClr val="FFC000"/>
              </a:solidFill>
              <a:effectLst/>
              <a:latin typeface="Open Sans"/>
            </a:endParaRPr>
          </a:p>
        </p:txBody>
      </p:sp>
      <p:sp>
        <p:nvSpPr>
          <p:cNvPr id="22" name="Rectangle 21"/>
          <p:cNvSpPr/>
          <p:nvPr/>
        </p:nvSpPr>
        <p:spPr>
          <a:xfrm>
            <a:off x="6651594" y="7357662"/>
            <a:ext cx="7194374" cy="666849"/>
          </a:xfrm>
          <a:prstGeom prst="rect">
            <a:avLst/>
          </a:prstGeom>
        </p:spPr>
        <p:txBody>
          <a:bodyPr wrap="square">
            <a:spAutoFit/>
          </a:bodyPr>
          <a:lstStyle/>
          <a:p>
            <a:pPr algn="just" fontAlgn="base">
              <a:spcAft>
                <a:spcPts val="400"/>
              </a:spcAft>
            </a:pPr>
            <a:r>
              <a:rPr lang="en-US" i="0" dirty="0" smtClean="0">
                <a:solidFill>
                  <a:srgbClr val="FFC000"/>
                </a:solidFill>
                <a:effectLst/>
                <a:latin typeface="Open Sans"/>
              </a:rPr>
              <a:t>Titration:</a:t>
            </a:r>
          </a:p>
          <a:p>
            <a:pPr marL="457200" algn="just">
              <a:spcAft>
                <a:spcPts val="1000"/>
              </a:spcAft>
            </a:pPr>
            <a:r>
              <a:rPr lang="en-US" sz="1600" b="0" i="0" dirty="0" smtClean="0">
                <a:solidFill>
                  <a:srgbClr val="FFC000"/>
                </a:solidFill>
                <a:effectLst/>
                <a:latin typeface="Open Sans"/>
              </a:rPr>
              <a:t>B(OH)</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 + H</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O + Na</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CO</a:t>
            </a:r>
            <a:r>
              <a:rPr lang="en-US" sz="1600" b="0" i="0" baseline="-25000" dirty="0" smtClean="0">
                <a:solidFill>
                  <a:srgbClr val="FFC000"/>
                </a:solidFill>
                <a:effectLst/>
                <a:latin typeface="Open Sans"/>
              </a:rPr>
              <a:t>3</a:t>
            </a:r>
            <a:r>
              <a:rPr lang="en-US" sz="1600" b="0" i="0" dirty="0" smtClean="0">
                <a:solidFill>
                  <a:srgbClr val="FFC000"/>
                </a:solidFill>
                <a:effectLst/>
                <a:latin typeface="Open Sans"/>
              </a:rPr>
              <a:t> → NaHCO</a:t>
            </a:r>
            <a:r>
              <a:rPr lang="en-US" sz="1600" b="0" i="0" baseline="-25000" dirty="0" smtClean="0">
                <a:solidFill>
                  <a:srgbClr val="FFC000"/>
                </a:solidFill>
                <a:effectLst/>
                <a:latin typeface="Open Sans"/>
              </a:rPr>
              <a:t>3</a:t>
            </a:r>
            <a:r>
              <a:rPr lang="en-US" sz="1600" b="0" i="0" dirty="0" smtClean="0">
                <a:solidFill>
                  <a:srgbClr val="FFC000"/>
                </a:solidFill>
                <a:effectLst/>
                <a:latin typeface="Open Sans"/>
              </a:rPr>
              <a:t> + CO</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 + H</a:t>
            </a:r>
            <a:r>
              <a:rPr lang="en-US" sz="1600" b="0" i="0" baseline="-25000" dirty="0" smtClean="0">
                <a:solidFill>
                  <a:srgbClr val="FFC000"/>
                </a:solidFill>
                <a:effectLst/>
                <a:latin typeface="Open Sans"/>
              </a:rPr>
              <a:t>2</a:t>
            </a:r>
            <a:r>
              <a:rPr lang="en-US" sz="1600" b="0" i="0" dirty="0" smtClean="0">
                <a:solidFill>
                  <a:srgbClr val="FFC000"/>
                </a:solidFill>
                <a:effectLst/>
                <a:latin typeface="Open Sans"/>
              </a:rPr>
              <a:t>O </a:t>
            </a:r>
            <a:endParaRPr lang="en-US" sz="1600" b="0" i="0" dirty="0">
              <a:solidFill>
                <a:srgbClr val="FFC000"/>
              </a:solidFill>
              <a:effectLst/>
              <a:latin typeface="Open Sans"/>
            </a:endParaRPr>
          </a:p>
        </p:txBody>
      </p:sp>
      <p:sp>
        <p:nvSpPr>
          <p:cNvPr id="23" name="Rectangle 22"/>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802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37725" y="834629"/>
            <a:ext cx="7468553" cy="2125548"/>
          </a:xfrm>
          <a:prstGeom prst="rect">
            <a:avLst/>
          </a:prstGeom>
          <a:noFill/>
          <a:ln/>
        </p:spPr>
        <p:txBody>
          <a:bodyPr wrap="square" lIns="0" tIns="0" rIns="0" bIns="0" rtlCol="0" anchor="t"/>
          <a:lstStyle/>
          <a:p>
            <a:pPr>
              <a:lnSpc>
                <a:spcPts val="5500"/>
              </a:lnSpc>
            </a:pPr>
            <a:endParaRPr lang="en-US" sz="4400" dirty="0">
              <a:solidFill>
                <a:schemeClr val="bg1"/>
              </a:solidFill>
            </a:endParaRPr>
          </a:p>
        </p:txBody>
      </p:sp>
      <p:sp>
        <p:nvSpPr>
          <p:cNvPr id="4" name="Text 1"/>
          <p:cNvSpPr/>
          <p:nvPr/>
        </p:nvSpPr>
        <p:spPr>
          <a:xfrm>
            <a:off x="837725" y="4713685"/>
            <a:ext cx="7468553" cy="2681168"/>
          </a:xfrm>
          <a:prstGeom prst="rect">
            <a:avLst/>
          </a:prstGeom>
          <a:noFill/>
          <a:ln/>
        </p:spPr>
        <p:txBody>
          <a:bodyPr wrap="square" lIns="0" tIns="0" rIns="0" bIns="0" rtlCol="0" anchor="t"/>
          <a:lstStyle/>
          <a:p>
            <a:pPr>
              <a:lnSpc>
                <a:spcPts val="3000"/>
              </a:lnSpc>
            </a:pPr>
            <a:endParaRPr lang="en-US" sz="1850" dirty="0"/>
          </a:p>
        </p:txBody>
      </p:sp>
      <p:pic>
        <p:nvPicPr>
          <p:cNvPr id="8" name="Picture 7"/>
          <p:cNvPicPr/>
          <p:nvPr/>
        </p:nvPicPr>
        <p:blipFill>
          <a:blip r:embed="rId3"/>
          <a:stretch>
            <a:fillRect/>
          </a:stretch>
        </p:blipFill>
        <p:spPr>
          <a:xfrm>
            <a:off x="5176434" y="280070"/>
            <a:ext cx="4200041" cy="2371241"/>
          </a:xfrm>
          <a:prstGeom prst="rect">
            <a:avLst/>
          </a:prstGeom>
        </p:spPr>
      </p:pic>
      <p:pic>
        <p:nvPicPr>
          <p:cNvPr id="10" name="Picture 9"/>
          <p:cNvPicPr/>
          <p:nvPr/>
        </p:nvPicPr>
        <p:blipFill>
          <a:blip r:embed="rId4"/>
          <a:stretch>
            <a:fillRect/>
          </a:stretch>
        </p:blipFill>
        <p:spPr>
          <a:xfrm>
            <a:off x="371960" y="264571"/>
            <a:ext cx="4200041" cy="2371241"/>
          </a:xfrm>
          <a:prstGeom prst="rect">
            <a:avLst/>
          </a:prstGeom>
        </p:spPr>
      </p:pic>
      <p:pic>
        <p:nvPicPr>
          <p:cNvPr id="11" name="Picture 10"/>
          <p:cNvPicPr/>
          <p:nvPr/>
        </p:nvPicPr>
        <p:blipFill>
          <a:blip r:embed="rId3"/>
          <a:stretch>
            <a:fillRect/>
          </a:stretch>
        </p:blipFill>
        <p:spPr>
          <a:xfrm>
            <a:off x="9966842" y="211882"/>
            <a:ext cx="4229606" cy="2507615"/>
          </a:xfrm>
          <a:prstGeom prst="rect">
            <a:avLst/>
          </a:prstGeom>
        </p:spPr>
      </p:pic>
      <p:pic>
        <p:nvPicPr>
          <p:cNvPr id="12" name="Picture 11"/>
          <p:cNvPicPr/>
          <p:nvPr/>
        </p:nvPicPr>
        <p:blipFill>
          <a:blip r:embed="rId5"/>
          <a:stretch>
            <a:fillRect/>
          </a:stretch>
        </p:blipFill>
        <p:spPr>
          <a:xfrm>
            <a:off x="10121825" y="3218805"/>
            <a:ext cx="4229606" cy="2422578"/>
          </a:xfrm>
          <a:prstGeom prst="rect">
            <a:avLst/>
          </a:prstGeom>
        </p:spPr>
      </p:pic>
      <p:pic>
        <p:nvPicPr>
          <p:cNvPr id="2" name="Picture 1"/>
          <p:cNvPicPr>
            <a:picLocks noChangeAspect="1"/>
          </p:cNvPicPr>
          <p:nvPr/>
        </p:nvPicPr>
        <p:blipFill>
          <a:blip r:embed="rId6"/>
          <a:stretch>
            <a:fillRect/>
          </a:stretch>
        </p:blipFill>
        <p:spPr>
          <a:xfrm>
            <a:off x="5176433" y="2968878"/>
            <a:ext cx="4200041" cy="2672505"/>
          </a:xfrm>
          <a:prstGeom prst="rect">
            <a:avLst/>
          </a:prstGeom>
        </p:spPr>
      </p:pic>
      <p:pic>
        <p:nvPicPr>
          <p:cNvPr id="13" name="Picture 12"/>
          <p:cNvPicPr/>
          <p:nvPr/>
        </p:nvPicPr>
        <p:blipFill>
          <a:blip r:embed="rId7"/>
          <a:stretch>
            <a:fillRect/>
          </a:stretch>
        </p:blipFill>
        <p:spPr>
          <a:xfrm>
            <a:off x="371960" y="2968878"/>
            <a:ext cx="4200041" cy="2672505"/>
          </a:xfrm>
          <a:prstGeom prst="rect">
            <a:avLst/>
          </a:prstGeom>
        </p:spPr>
      </p:pic>
      <p:pic>
        <p:nvPicPr>
          <p:cNvPr id="14" name="Picture 13"/>
          <p:cNvPicPr/>
          <p:nvPr/>
        </p:nvPicPr>
        <p:blipFill>
          <a:blip r:embed="rId8"/>
          <a:stretch>
            <a:fillRect/>
          </a:stretch>
        </p:blipFill>
        <p:spPr>
          <a:xfrm>
            <a:off x="244111" y="5641383"/>
            <a:ext cx="5731510" cy="2555240"/>
          </a:xfrm>
          <a:prstGeom prst="rect">
            <a:avLst/>
          </a:prstGeom>
        </p:spPr>
      </p:pic>
      <p:pic>
        <p:nvPicPr>
          <p:cNvPr id="15" name="Picture 14"/>
          <p:cNvPicPr/>
          <p:nvPr/>
        </p:nvPicPr>
        <p:blipFill>
          <a:blip r:embed="rId9">
            <a:extLst>
              <a:ext uri="{28A0092B-C50C-407E-A947-70E740481C1C}">
                <a14:useLocalDpi xmlns:a14="http://schemas.microsoft.com/office/drawing/2010/main" val="0"/>
              </a:ext>
            </a:extLst>
          </a:blip>
          <a:stretch>
            <a:fillRect/>
          </a:stretch>
        </p:blipFill>
        <p:spPr>
          <a:xfrm>
            <a:off x="7315200" y="5650083"/>
            <a:ext cx="2386740" cy="2546539"/>
          </a:xfrm>
          <a:prstGeom prst="rect">
            <a:avLst/>
          </a:prstGeom>
        </p:spPr>
      </p:pic>
      <p:sp>
        <p:nvSpPr>
          <p:cNvPr id="16" name="Rectangle 15"/>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25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37725" y="834629"/>
            <a:ext cx="7468553" cy="2125548"/>
          </a:xfrm>
          <a:prstGeom prst="rect">
            <a:avLst/>
          </a:prstGeom>
          <a:noFill/>
          <a:ln/>
        </p:spPr>
        <p:txBody>
          <a:bodyPr wrap="square" lIns="0" tIns="0" rIns="0" bIns="0" rtlCol="0" anchor="t"/>
          <a:lstStyle/>
          <a:p>
            <a:pPr>
              <a:lnSpc>
                <a:spcPts val="5500"/>
              </a:lnSpc>
            </a:pPr>
            <a:endParaRPr lang="en-US" sz="4400" dirty="0">
              <a:solidFill>
                <a:schemeClr val="bg1"/>
              </a:solidFill>
            </a:endParaRPr>
          </a:p>
        </p:txBody>
      </p:sp>
      <p:sp>
        <p:nvSpPr>
          <p:cNvPr id="4" name="Text 1"/>
          <p:cNvSpPr/>
          <p:nvPr/>
        </p:nvSpPr>
        <p:spPr>
          <a:xfrm>
            <a:off x="837725" y="4713685"/>
            <a:ext cx="7468553" cy="2681168"/>
          </a:xfrm>
          <a:prstGeom prst="rect">
            <a:avLst/>
          </a:prstGeom>
          <a:noFill/>
          <a:ln/>
        </p:spPr>
        <p:txBody>
          <a:bodyPr wrap="square" lIns="0" tIns="0" rIns="0" bIns="0" rtlCol="0" anchor="t"/>
          <a:lstStyle/>
          <a:p>
            <a:pPr>
              <a:lnSpc>
                <a:spcPts val="3000"/>
              </a:lnSpc>
            </a:pPr>
            <a:endParaRPr lang="en-US" sz="1850" dirty="0"/>
          </a:p>
        </p:txBody>
      </p:sp>
      <p:sp>
        <p:nvSpPr>
          <p:cNvPr id="6" name="Rectangle 5"/>
          <p:cNvSpPr/>
          <p:nvPr/>
        </p:nvSpPr>
        <p:spPr>
          <a:xfrm>
            <a:off x="2104303" y="3785890"/>
            <a:ext cx="5179901" cy="1569660"/>
          </a:xfrm>
          <a:prstGeom prst="rect">
            <a:avLst/>
          </a:prstGeom>
          <a:noFill/>
        </p:spPr>
        <p:txBody>
          <a:bodyPr wrap="square" lIns="91440" tIns="45720" rIns="91440" bIns="45720">
            <a:spAutoFit/>
          </a:bodyPr>
          <a:lstStyle/>
          <a:p>
            <a:pPr algn="ctr"/>
            <a:r>
              <a:rPr lang="en-US" sz="9600" dirty="0">
                <a:ln w="0"/>
                <a:solidFill>
                  <a:schemeClr val="bg1"/>
                </a:solidFill>
                <a:effectLst>
                  <a:outerShdw blurRad="38100" dist="19050" dir="2700000" algn="tl" rotWithShape="0">
                    <a:schemeClr val="dk1">
                      <a:alpha val="40000"/>
                    </a:schemeClr>
                  </a:outerShdw>
                </a:effectLst>
              </a:rPr>
              <a:t>THANKS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3" y="182027"/>
            <a:ext cx="1615292" cy="1600998"/>
          </a:xfrm>
          <a:prstGeom prst="rect">
            <a:avLst/>
          </a:prstGeom>
        </p:spPr>
      </p:pic>
      <p:sp>
        <p:nvSpPr>
          <p:cNvPr id="7" name="Rectangle 6"/>
          <p:cNvSpPr/>
          <p:nvPr/>
        </p:nvSpPr>
        <p:spPr>
          <a:xfrm>
            <a:off x="2497368" y="5174871"/>
            <a:ext cx="4393769" cy="1569660"/>
          </a:xfrm>
          <a:prstGeom prst="rect">
            <a:avLst/>
          </a:prstGeom>
        </p:spPr>
        <p:txBody>
          <a:bodyPr wrap="square">
            <a:spAutoFit/>
          </a:bodyPr>
          <a:lstStyle/>
          <a:p>
            <a:pPr algn="just"/>
            <a:r>
              <a:rPr lang="en-US" sz="1600" dirty="0">
                <a:solidFill>
                  <a:srgbClr val="00B0F0"/>
                </a:solidFill>
              </a:rPr>
              <a:t>Prof. Dr. Asif Ahmad, Director Institute of Food and Nutritional Sciences, PMAS-Arid Agriculture University Rawalpindi</a:t>
            </a:r>
          </a:p>
          <a:p>
            <a:r>
              <a:rPr lang="en-US" sz="1600" dirty="0" smtClean="0">
                <a:solidFill>
                  <a:srgbClr val="00B0F0"/>
                </a:solidFill>
                <a:hlinkClick r:id="rId4"/>
              </a:rPr>
              <a:t>asifahmad@uaar.edu.pk</a:t>
            </a:r>
            <a:endParaRPr lang="en-US" sz="1600" dirty="0" smtClean="0">
              <a:solidFill>
                <a:srgbClr val="00B0F0"/>
              </a:solidFill>
            </a:endParaRPr>
          </a:p>
          <a:p>
            <a:endParaRPr lang="en-US" sz="1600" dirty="0">
              <a:solidFill>
                <a:srgbClr val="00B0F0"/>
              </a:solidFill>
            </a:endParaRPr>
          </a:p>
          <a:p>
            <a:r>
              <a:rPr lang="en-US" sz="1600" dirty="0" err="1" smtClean="0">
                <a:solidFill>
                  <a:srgbClr val="00B0F0"/>
                </a:solidFill>
              </a:rPr>
              <a:t>Weblink</a:t>
            </a:r>
            <a:r>
              <a:rPr lang="en-US" sz="1600" dirty="0">
                <a:solidFill>
                  <a:srgbClr val="00B0F0"/>
                </a:solidFill>
              </a:rPr>
              <a:t>: </a:t>
            </a:r>
            <a:r>
              <a:rPr lang="en-US" sz="1600" dirty="0">
                <a:solidFill>
                  <a:srgbClr val="00B0F0"/>
                </a:solidFill>
                <a:hlinkClick r:id="rId5"/>
              </a:rPr>
              <a:t>https://shorturl.at/nmsO0</a:t>
            </a:r>
            <a:endParaRPr lang="en-US" sz="1600" dirty="0">
              <a:solidFill>
                <a:srgbClr val="00B0F0"/>
              </a:solidFill>
            </a:endParaRPr>
          </a:p>
        </p:txBody>
      </p:sp>
      <p:pic>
        <p:nvPicPr>
          <p:cNvPr id="9" name="Image 0" descr="preencoded.png"/>
          <p:cNvPicPr>
            <a:picLocks noChangeAspect="1"/>
          </p:cNvPicPr>
          <p:nvPr/>
        </p:nvPicPr>
        <p:blipFill>
          <a:blip r:embed="rId6"/>
          <a:stretch>
            <a:fillRect/>
          </a:stretch>
        </p:blipFill>
        <p:spPr>
          <a:xfrm>
            <a:off x="9438469" y="0"/>
            <a:ext cx="5091940" cy="8229600"/>
          </a:xfrm>
          <a:prstGeom prst="rect">
            <a:avLst/>
          </a:prstGeom>
        </p:spPr>
      </p:pic>
    </p:spTree>
    <p:extLst>
      <p:ext uri="{BB962C8B-B14F-4D97-AF65-F5344CB8AC3E}">
        <p14:creationId xmlns:p14="http://schemas.microsoft.com/office/powerpoint/2010/main" val="3560553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6706" y="80652"/>
            <a:ext cx="8694548" cy="8044140"/>
          </a:xfrm>
          <a:prstGeom prst="rect">
            <a:avLst/>
          </a:prstGeom>
        </p:spPr>
      </p:pic>
    </p:spTree>
    <p:extLst>
      <p:ext uri="{BB962C8B-B14F-4D97-AF65-F5344CB8AC3E}">
        <p14:creationId xmlns:p14="http://schemas.microsoft.com/office/powerpoint/2010/main" val="1061109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1724" y="619482"/>
            <a:ext cx="7773352" cy="1932384"/>
          </a:xfrm>
          <a:prstGeom prst="rect">
            <a:avLst/>
          </a:prstGeom>
          <a:noFill/>
          <a:ln/>
        </p:spPr>
        <p:txBody>
          <a:bodyPr wrap="square" lIns="0" tIns="0" rIns="0" bIns="0" rtlCol="0" anchor="t"/>
          <a:lstStyle/>
          <a:p>
            <a:pPr marL="0" indent="0">
              <a:lnSpc>
                <a:spcPts val="5050"/>
              </a:lnSpc>
              <a:buNone/>
            </a:pPr>
            <a:r>
              <a:rPr lang="en-US" sz="4050" dirty="0">
                <a:solidFill>
                  <a:srgbClr val="FAEBEB"/>
                </a:solidFill>
                <a:latin typeface="Dela Gothic One" pitchFamily="34" charset="0"/>
                <a:ea typeface="Dela Gothic One" pitchFamily="34" charset="-122"/>
                <a:cs typeface="Dela Gothic One" pitchFamily="34" charset="-120"/>
              </a:rPr>
              <a:t>Introducing Kjeldahl method and Historical advancement</a:t>
            </a:r>
            <a:endParaRPr lang="en-US" sz="4050" dirty="0"/>
          </a:p>
        </p:txBody>
      </p:sp>
      <p:sp>
        <p:nvSpPr>
          <p:cNvPr id="4" name="Shape 1"/>
          <p:cNvSpPr/>
          <p:nvPr/>
        </p:nvSpPr>
        <p:spPr>
          <a:xfrm>
            <a:off x="6454021" y="2845594"/>
            <a:ext cx="22860" cy="4764524"/>
          </a:xfrm>
          <a:prstGeom prst="roundRect">
            <a:avLst>
              <a:gd name="adj" fmla="val 359795"/>
            </a:avLst>
          </a:prstGeom>
          <a:solidFill>
            <a:srgbClr val="8D2424"/>
          </a:solidFill>
          <a:ln/>
        </p:spPr>
      </p:sp>
      <p:sp>
        <p:nvSpPr>
          <p:cNvPr id="5" name="Shape 2"/>
          <p:cNvSpPr/>
          <p:nvPr/>
        </p:nvSpPr>
        <p:spPr>
          <a:xfrm>
            <a:off x="6662857" y="3274695"/>
            <a:ext cx="685324" cy="22860"/>
          </a:xfrm>
          <a:prstGeom prst="roundRect">
            <a:avLst>
              <a:gd name="adj" fmla="val 359795"/>
            </a:avLst>
          </a:prstGeom>
          <a:solidFill>
            <a:srgbClr val="8D2424"/>
          </a:solidFill>
          <a:ln/>
        </p:spPr>
      </p:sp>
      <p:sp>
        <p:nvSpPr>
          <p:cNvPr id="6" name="Shape 3"/>
          <p:cNvSpPr/>
          <p:nvPr/>
        </p:nvSpPr>
        <p:spPr>
          <a:xfrm>
            <a:off x="6245185" y="3065859"/>
            <a:ext cx="440531" cy="440531"/>
          </a:xfrm>
          <a:prstGeom prst="roundRect">
            <a:avLst>
              <a:gd name="adj" fmla="val 18670"/>
            </a:avLst>
          </a:prstGeom>
          <a:solidFill>
            <a:srgbClr val="740B0B"/>
          </a:solidFill>
          <a:ln w="7620">
            <a:solidFill>
              <a:srgbClr val="8D2424"/>
            </a:solidFill>
            <a:prstDash val="solid"/>
          </a:ln>
        </p:spPr>
      </p:sp>
      <p:sp>
        <p:nvSpPr>
          <p:cNvPr id="7" name="Text 4"/>
          <p:cNvSpPr/>
          <p:nvPr/>
        </p:nvSpPr>
        <p:spPr>
          <a:xfrm>
            <a:off x="6374487" y="3131463"/>
            <a:ext cx="181808" cy="309205"/>
          </a:xfrm>
          <a:prstGeom prst="rect">
            <a:avLst/>
          </a:prstGeom>
          <a:noFill/>
          <a:ln/>
        </p:spPr>
        <p:txBody>
          <a:bodyPr wrap="none" lIns="0" tIns="0" rIns="0" bIns="0" rtlCol="0" anchor="t"/>
          <a:lstStyle/>
          <a:p>
            <a:pPr marL="0" indent="0" algn="ctr">
              <a:lnSpc>
                <a:spcPts val="2400"/>
              </a:lnSpc>
              <a:buNone/>
            </a:pPr>
            <a:r>
              <a:rPr lang="en-US" sz="2400" dirty="0">
                <a:solidFill>
                  <a:srgbClr val="FFE5E5"/>
                </a:solidFill>
                <a:latin typeface="Dela Gothic One" pitchFamily="34" charset="0"/>
                <a:ea typeface="Dela Gothic One" pitchFamily="34" charset="-122"/>
                <a:cs typeface="Dela Gothic One" pitchFamily="34" charset="-120"/>
              </a:rPr>
              <a:t>1</a:t>
            </a:r>
            <a:endParaRPr lang="en-US" sz="2400" dirty="0"/>
          </a:p>
        </p:txBody>
      </p:sp>
      <p:sp>
        <p:nvSpPr>
          <p:cNvPr id="8" name="Text 5"/>
          <p:cNvSpPr/>
          <p:nvPr/>
        </p:nvSpPr>
        <p:spPr>
          <a:xfrm>
            <a:off x="7542490" y="3041333"/>
            <a:ext cx="2836783" cy="322064"/>
          </a:xfrm>
          <a:prstGeom prst="rect">
            <a:avLst/>
          </a:prstGeom>
          <a:noFill/>
          <a:ln/>
        </p:spPr>
        <p:txBody>
          <a:bodyPr wrap="none" lIns="0" tIns="0" rIns="0" bIns="0" rtlCol="0" anchor="t"/>
          <a:lstStyle/>
          <a:p>
            <a:pPr marL="0" indent="0" algn="l">
              <a:lnSpc>
                <a:spcPts val="2500"/>
              </a:lnSpc>
              <a:buNone/>
            </a:pPr>
            <a:r>
              <a:rPr lang="en-US" sz="2000" dirty="0">
                <a:solidFill>
                  <a:srgbClr val="FFE5E5"/>
                </a:solidFill>
                <a:latin typeface="Dela Gothic One" pitchFamily="34" charset="0"/>
                <a:ea typeface="Dela Gothic One" pitchFamily="34" charset="-122"/>
                <a:cs typeface="Dela Gothic One" pitchFamily="34" charset="-120"/>
              </a:rPr>
              <a:t>Early 19th Century</a:t>
            </a:r>
            <a:endParaRPr lang="en-US" sz="2000" dirty="0"/>
          </a:p>
        </p:txBody>
      </p:sp>
      <p:sp>
        <p:nvSpPr>
          <p:cNvPr id="9" name="Text 6"/>
          <p:cNvSpPr/>
          <p:nvPr/>
        </p:nvSpPr>
        <p:spPr>
          <a:xfrm>
            <a:off x="7542490" y="3480792"/>
            <a:ext cx="6402586" cy="626745"/>
          </a:xfrm>
          <a:prstGeom prst="rect">
            <a:avLst/>
          </a:prstGeom>
          <a:noFill/>
          <a:ln/>
        </p:spPr>
        <p:txBody>
          <a:bodyPr wrap="square" lIns="0" tIns="0" rIns="0" bIns="0" rtlCol="0" anchor="t"/>
          <a:lstStyle/>
          <a:p>
            <a:pPr marL="0" indent="0" algn="l">
              <a:lnSpc>
                <a:spcPts val="2450"/>
              </a:lnSpc>
              <a:buNone/>
            </a:pPr>
            <a:r>
              <a:rPr lang="en-US" sz="1500" dirty="0">
                <a:solidFill>
                  <a:srgbClr val="FFE5E5"/>
                </a:solidFill>
                <a:latin typeface="DM Sans" pitchFamily="34" charset="0"/>
                <a:ea typeface="DM Sans" pitchFamily="34" charset="-122"/>
                <a:cs typeface="DM Sans" pitchFamily="34" charset="-120"/>
              </a:rPr>
              <a:t>The method was developed by Johan Kjeldahl in 1883, initially for analyzing the nitrogen content of proteins in food.</a:t>
            </a:r>
            <a:endParaRPr lang="en-US" sz="1500" dirty="0"/>
          </a:p>
        </p:txBody>
      </p:sp>
      <p:sp>
        <p:nvSpPr>
          <p:cNvPr id="10" name="Shape 7"/>
          <p:cNvSpPr/>
          <p:nvPr/>
        </p:nvSpPr>
        <p:spPr>
          <a:xfrm>
            <a:off x="6662857" y="4928116"/>
            <a:ext cx="685324" cy="22860"/>
          </a:xfrm>
          <a:prstGeom prst="roundRect">
            <a:avLst>
              <a:gd name="adj" fmla="val 359795"/>
            </a:avLst>
          </a:prstGeom>
          <a:solidFill>
            <a:srgbClr val="8D2424"/>
          </a:solidFill>
          <a:ln/>
        </p:spPr>
      </p:sp>
      <p:sp>
        <p:nvSpPr>
          <p:cNvPr id="11" name="Shape 8"/>
          <p:cNvSpPr/>
          <p:nvPr/>
        </p:nvSpPr>
        <p:spPr>
          <a:xfrm>
            <a:off x="6245185" y="4719280"/>
            <a:ext cx="440531" cy="440531"/>
          </a:xfrm>
          <a:prstGeom prst="roundRect">
            <a:avLst>
              <a:gd name="adj" fmla="val 18670"/>
            </a:avLst>
          </a:prstGeom>
          <a:solidFill>
            <a:srgbClr val="740B0B"/>
          </a:solidFill>
          <a:ln w="7620">
            <a:solidFill>
              <a:srgbClr val="8D2424"/>
            </a:solidFill>
            <a:prstDash val="solid"/>
          </a:ln>
        </p:spPr>
      </p:sp>
      <p:sp>
        <p:nvSpPr>
          <p:cNvPr id="12" name="Text 9"/>
          <p:cNvSpPr/>
          <p:nvPr/>
        </p:nvSpPr>
        <p:spPr>
          <a:xfrm>
            <a:off x="6336387" y="4784884"/>
            <a:ext cx="258128" cy="309205"/>
          </a:xfrm>
          <a:prstGeom prst="rect">
            <a:avLst/>
          </a:prstGeom>
          <a:noFill/>
          <a:ln/>
        </p:spPr>
        <p:txBody>
          <a:bodyPr wrap="none" lIns="0" tIns="0" rIns="0" bIns="0" rtlCol="0" anchor="t"/>
          <a:lstStyle/>
          <a:p>
            <a:pPr marL="0" indent="0" algn="ctr">
              <a:lnSpc>
                <a:spcPts val="2400"/>
              </a:lnSpc>
              <a:buNone/>
            </a:pPr>
            <a:r>
              <a:rPr lang="en-US" sz="2400" dirty="0">
                <a:solidFill>
                  <a:srgbClr val="FFE5E5"/>
                </a:solidFill>
                <a:latin typeface="Dela Gothic One" pitchFamily="34" charset="0"/>
                <a:ea typeface="Dela Gothic One" pitchFamily="34" charset="-122"/>
                <a:cs typeface="Dela Gothic One" pitchFamily="34" charset="-120"/>
              </a:rPr>
              <a:t>2</a:t>
            </a:r>
            <a:endParaRPr lang="en-US" sz="2400" dirty="0"/>
          </a:p>
        </p:txBody>
      </p:sp>
      <p:sp>
        <p:nvSpPr>
          <p:cNvPr id="13" name="Text 10"/>
          <p:cNvSpPr/>
          <p:nvPr/>
        </p:nvSpPr>
        <p:spPr>
          <a:xfrm>
            <a:off x="7542490" y="4694753"/>
            <a:ext cx="2576632" cy="322064"/>
          </a:xfrm>
          <a:prstGeom prst="rect">
            <a:avLst/>
          </a:prstGeom>
          <a:noFill/>
          <a:ln/>
        </p:spPr>
        <p:txBody>
          <a:bodyPr wrap="none" lIns="0" tIns="0" rIns="0" bIns="0" rtlCol="0" anchor="t"/>
          <a:lstStyle/>
          <a:p>
            <a:pPr marL="0" indent="0" algn="l">
              <a:lnSpc>
                <a:spcPts val="2500"/>
              </a:lnSpc>
              <a:buNone/>
            </a:pPr>
            <a:r>
              <a:rPr lang="en-US" sz="2000" dirty="0">
                <a:solidFill>
                  <a:srgbClr val="FFE5E5"/>
                </a:solidFill>
                <a:latin typeface="Dela Gothic One" pitchFamily="34" charset="0"/>
                <a:ea typeface="Dela Gothic One" pitchFamily="34" charset="-122"/>
                <a:cs typeface="Dela Gothic One" pitchFamily="34" charset="-120"/>
              </a:rPr>
              <a:t>20th Century</a:t>
            </a:r>
            <a:endParaRPr lang="en-US" sz="2000" dirty="0"/>
          </a:p>
        </p:txBody>
      </p:sp>
      <p:sp>
        <p:nvSpPr>
          <p:cNvPr id="14" name="Text 11"/>
          <p:cNvSpPr/>
          <p:nvPr/>
        </p:nvSpPr>
        <p:spPr>
          <a:xfrm>
            <a:off x="7542490" y="5134213"/>
            <a:ext cx="6402586" cy="626745"/>
          </a:xfrm>
          <a:prstGeom prst="rect">
            <a:avLst/>
          </a:prstGeom>
          <a:noFill/>
          <a:ln/>
        </p:spPr>
        <p:txBody>
          <a:bodyPr wrap="square" lIns="0" tIns="0" rIns="0" bIns="0" rtlCol="0" anchor="t"/>
          <a:lstStyle/>
          <a:p>
            <a:pPr marL="0" indent="0" algn="l">
              <a:lnSpc>
                <a:spcPts val="2450"/>
              </a:lnSpc>
              <a:buNone/>
            </a:pPr>
            <a:r>
              <a:rPr lang="en-US" sz="1500" dirty="0">
                <a:solidFill>
                  <a:srgbClr val="FFE5E5"/>
                </a:solidFill>
                <a:latin typeface="DM Sans" pitchFamily="34" charset="0"/>
                <a:ea typeface="DM Sans" pitchFamily="34" charset="-122"/>
                <a:cs typeface="DM Sans" pitchFamily="34" charset="-120"/>
              </a:rPr>
              <a:t>The Kjeldahl method was refined and standardized by several scientists, leading to its widespread adoption in various fields.</a:t>
            </a:r>
            <a:endParaRPr lang="en-US" sz="1500" dirty="0"/>
          </a:p>
        </p:txBody>
      </p:sp>
      <p:sp>
        <p:nvSpPr>
          <p:cNvPr id="15" name="Shape 12"/>
          <p:cNvSpPr/>
          <p:nvPr/>
        </p:nvSpPr>
        <p:spPr>
          <a:xfrm>
            <a:off x="6662857" y="6581537"/>
            <a:ext cx="685324" cy="22860"/>
          </a:xfrm>
          <a:prstGeom prst="roundRect">
            <a:avLst>
              <a:gd name="adj" fmla="val 359795"/>
            </a:avLst>
          </a:prstGeom>
          <a:solidFill>
            <a:srgbClr val="8D2424"/>
          </a:solidFill>
          <a:ln/>
        </p:spPr>
      </p:sp>
      <p:sp>
        <p:nvSpPr>
          <p:cNvPr id="16" name="Shape 13"/>
          <p:cNvSpPr/>
          <p:nvPr/>
        </p:nvSpPr>
        <p:spPr>
          <a:xfrm>
            <a:off x="6245185" y="6372701"/>
            <a:ext cx="440531" cy="440531"/>
          </a:xfrm>
          <a:prstGeom prst="roundRect">
            <a:avLst>
              <a:gd name="adj" fmla="val 18670"/>
            </a:avLst>
          </a:prstGeom>
          <a:solidFill>
            <a:srgbClr val="740B0B"/>
          </a:solidFill>
          <a:ln w="7620">
            <a:solidFill>
              <a:srgbClr val="8D2424"/>
            </a:solidFill>
            <a:prstDash val="solid"/>
          </a:ln>
        </p:spPr>
      </p:sp>
      <p:sp>
        <p:nvSpPr>
          <p:cNvPr id="17" name="Text 14"/>
          <p:cNvSpPr/>
          <p:nvPr/>
        </p:nvSpPr>
        <p:spPr>
          <a:xfrm>
            <a:off x="6329243" y="6438305"/>
            <a:ext cx="272415" cy="309205"/>
          </a:xfrm>
          <a:prstGeom prst="rect">
            <a:avLst/>
          </a:prstGeom>
          <a:noFill/>
          <a:ln/>
        </p:spPr>
        <p:txBody>
          <a:bodyPr wrap="none" lIns="0" tIns="0" rIns="0" bIns="0" rtlCol="0" anchor="t"/>
          <a:lstStyle/>
          <a:p>
            <a:pPr marL="0" indent="0" algn="ctr">
              <a:lnSpc>
                <a:spcPts val="2400"/>
              </a:lnSpc>
              <a:buNone/>
            </a:pPr>
            <a:r>
              <a:rPr lang="en-US" sz="2400" dirty="0">
                <a:solidFill>
                  <a:srgbClr val="FFE5E5"/>
                </a:solidFill>
                <a:latin typeface="Dela Gothic One" pitchFamily="34" charset="0"/>
                <a:ea typeface="Dela Gothic One" pitchFamily="34" charset="-122"/>
                <a:cs typeface="Dela Gothic One" pitchFamily="34" charset="-120"/>
              </a:rPr>
              <a:t>3</a:t>
            </a:r>
            <a:endParaRPr lang="en-US" sz="2400" dirty="0"/>
          </a:p>
        </p:txBody>
      </p:sp>
      <p:sp>
        <p:nvSpPr>
          <p:cNvPr id="18" name="Text 15"/>
          <p:cNvSpPr/>
          <p:nvPr/>
        </p:nvSpPr>
        <p:spPr>
          <a:xfrm>
            <a:off x="7542490" y="6348174"/>
            <a:ext cx="2576632" cy="322064"/>
          </a:xfrm>
          <a:prstGeom prst="rect">
            <a:avLst/>
          </a:prstGeom>
          <a:noFill/>
          <a:ln/>
        </p:spPr>
        <p:txBody>
          <a:bodyPr wrap="none" lIns="0" tIns="0" rIns="0" bIns="0" rtlCol="0" anchor="t"/>
          <a:lstStyle/>
          <a:p>
            <a:pPr marL="0" indent="0" algn="l">
              <a:lnSpc>
                <a:spcPts val="2500"/>
              </a:lnSpc>
              <a:buNone/>
            </a:pPr>
            <a:r>
              <a:rPr lang="en-US" sz="2000" dirty="0">
                <a:solidFill>
                  <a:srgbClr val="FFE5E5"/>
                </a:solidFill>
                <a:latin typeface="Dela Gothic One" pitchFamily="34" charset="0"/>
                <a:ea typeface="Dela Gothic One" pitchFamily="34" charset="-122"/>
                <a:cs typeface="Dela Gothic One" pitchFamily="34" charset="-120"/>
              </a:rPr>
              <a:t>21st Century</a:t>
            </a:r>
            <a:endParaRPr lang="en-US" sz="2000" dirty="0"/>
          </a:p>
        </p:txBody>
      </p:sp>
      <p:sp>
        <p:nvSpPr>
          <p:cNvPr id="19" name="Text 16"/>
          <p:cNvSpPr/>
          <p:nvPr/>
        </p:nvSpPr>
        <p:spPr>
          <a:xfrm>
            <a:off x="7542490" y="6787634"/>
            <a:ext cx="6402586" cy="626745"/>
          </a:xfrm>
          <a:prstGeom prst="rect">
            <a:avLst/>
          </a:prstGeom>
          <a:noFill/>
          <a:ln/>
        </p:spPr>
        <p:txBody>
          <a:bodyPr wrap="square" lIns="0" tIns="0" rIns="0" bIns="0" rtlCol="0" anchor="t"/>
          <a:lstStyle/>
          <a:p>
            <a:pPr marL="0" indent="0" algn="l">
              <a:lnSpc>
                <a:spcPts val="2450"/>
              </a:lnSpc>
              <a:buNone/>
            </a:pPr>
            <a:r>
              <a:rPr lang="en-US" sz="1500" dirty="0">
                <a:solidFill>
                  <a:srgbClr val="FFE5E5"/>
                </a:solidFill>
                <a:latin typeface="DM Sans" pitchFamily="34" charset="0"/>
                <a:ea typeface="DM Sans" pitchFamily="34" charset="-122"/>
                <a:cs typeface="DM Sans" pitchFamily="34" charset="-120"/>
              </a:rPr>
              <a:t>Automation and semi-automation of the Kjeldahl method have been introduced, leading to increased efficiency and accuracy.</a:t>
            </a:r>
            <a:endParaRPr lang="en-US" sz="1500" dirty="0"/>
          </a:p>
        </p:txBody>
      </p:sp>
      <p:sp>
        <p:nvSpPr>
          <p:cNvPr id="20" name="Rectangle 19"/>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06862" y="477917"/>
            <a:ext cx="7930277" cy="2852142"/>
          </a:xfrm>
          <a:prstGeom prst="rect">
            <a:avLst/>
          </a:prstGeom>
          <a:noFill/>
          <a:ln/>
        </p:spPr>
        <p:txBody>
          <a:bodyPr wrap="square" lIns="0" tIns="0" rIns="0" bIns="0" rtlCol="0" anchor="t"/>
          <a:lstStyle/>
          <a:p>
            <a:pPr marL="0" indent="0">
              <a:lnSpc>
                <a:spcPts val="4450"/>
              </a:lnSpc>
              <a:buNone/>
            </a:pPr>
            <a:r>
              <a:rPr lang="en-US" sz="3550" dirty="0">
                <a:solidFill>
                  <a:srgbClr val="FAEBEB"/>
                </a:solidFill>
                <a:latin typeface="Dela Gothic One" pitchFamily="34" charset="0"/>
                <a:ea typeface="Dela Gothic One" pitchFamily="34" charset="-122"/>
                <a:cs typeface="Dela Gothic One" pitchFamily="34" charset="-120"/>
              </a:rPr>
              <a:t>Principles of nitrogen </a:t>
            </a:r>
            <a:r>
              <a:rPr lang="en-US" sz="3550" dirty="0" smtClean="0">
                <a:solidFill>
                  <a:srgbClr val="FAEBEB"/>
                </a:solidFill>
                <a:latin typeface="Dela Gothic One" pitchFamily="34" charset="0"/>
                <a:ea typeface="Dela Gothic One" pitchFamily="34" charset="-122"/>
                <a:cs typeface="Dela Gothic One" pitchFamily="34" charset="-120"/>
              </a:rPr>
              <a:t>determination: Digestion</a:t>
            </a:r>
            <a:r>
              <a:rPr lang="en-US" sz="3550" dirty="0">
                <a:solidFill>
                  <a:srgbClr val="FAEBEB"/>
                </a:solidFill>
                <a:latin typeface="Dela Gothic One" pitchFamily="34" charset="0"/>
                <a:ea typeface="Dela Gothic One" pitchFamily="34" charset="-122"/>
                <a:cs typeface="Dela Gothic One" pitchFamily="34" charset="-120"/>
              </a:rPr>
              <a:t>, Distillation and Titration stages</a:t>
            </a:r>
            <a:endParaRPr lang="en-US" sz="3550" dirty="0"/>
          </a:p>
        </p:txBody>
      </p:sp>
      <p:pic>
        <p:nvPicPr>
          <p:cNvPr id="4" name="Image 1" descr="preencoded.png"/>
          <p:cNvPicPr>
            <a:picLocks noChangeAspect="1"/>
          </p:cNvPicPr>
          <p:nvPr/>
        </p:nvPicPr>
        <p:blipFill>
          <a:blip r:embed="rId4"/>
          <a:stretch>
            <a:fillRect/>
          </a:stretch>
        </p:blipFill>
        <p:spPr>
          <a:xfrm>
            <a:off x="606862" y="3590092"/>
            <a:ext cx="867013" cy="1387197"/>
          </a:xfrm>
          <a:prstGeom prst="rect">
            <a:avLst/>
          </a:prstGeom>
        </p:spPr>
      </p:pic>
      <p:sp>
        <p:nvSpPr>
          <p:cNvPr id="5" name="Text 1"/>
          <p:cNvSpPr/>
          <p:nvPr/>
        </p:nvSpPr>
        <p:spPr>
          <a:xfrm>
            <a:off x="1733907" y="3763447"/>
            <a:ext cx="2281595" cy="285155"/>
          </a:xfrm>
          <a:prstGeom prst="rect">
            <a:avLst/>
          </a:prstGeom>
          <a:noFill/>
          <a:ln/>
        </p:spPr>
        <p:txBody>
          <a:bodyPr wrap="none" lIns="0" tIns="0" rIns="0" bIns="0" rtlCol="0" anchor="t"/>
          <a:lstStyle/>
          <a:p>
            <a:pPr marL="0" indent="0" algn="l">
              <a:lnSpc>
                <a:spcPts val="2200"/>
              </a:lnSpc>
              <a:buNone/>
            </a:pPr>
            <a:r>
              <a:rPr lang="en-US" sz="1750" dirty="0">
                <a:solidFill>
                  <a:srgbClr val="FFE5E5"/>
                </a:solidFill>
                <a:latin typeface="Dela Gothic One" pitchFamily="34" charset="0"/>
                <a:ea typeface="Dela Gothic One" pitchFamily="34" charset="-122"/>
                <a:cs typeface="Dela Gothic One" pitchFamily="34" charset="-120"/>
              </a:rPr>
              <a:t>Digestion</a:t>
            </a:r>
            <a:endParaRPr lang="en-US" sz="1750" dirty="0"/>
          </a:p>
        </p:txBody>
      </p:sp>
      <p:sp>
        <p:nvSpPr>
          <p:cNvPr id="6" name="Text 2"/>
          <p:cNvSpPr/>
          <p:nvPr/>
        </p:nvSpPr>
        <p:spPr>
          <a:xfrm>
            <a:off x="1733907" y="4152543"/>
            <a:ext cx="6803231" cy="554593"/>
          </a:xfrm>
          <a:prstGeom prst="rect">
            <a:avLst/>
          </a:prstGeom>
          <a:noFill/>
          <a:ln/>
        </p:spPr>
        <p:txBody>
          <a:bodyPr wrap="square" lIns="0" tIns="0" rIns="0" bIns="0" rtlCol="0" anchor="t"/>
          <a:lstStyle/>
          <a:p>
            <a:pPr marL="0" indent="0" algn="l">
              <a:lnSpc>
                <a:spcPts val="2150"/>
              </a:lnSpc>
              <a:buNone/>
            </a:pPr>
            <a:r>
              <a:rPr lang="en-US" sz="1350" dirty="0">
                <a:solidFill>
                  <a:srgbClr val="FFE5E5"/>
                </a:solidFill>
                <a:latin typeface="DM Sans" pitchFamily="34" charset="0"/>
                <a:ea typeface="DM Sans" pitchFamily="34" charset="-122"/>
                <a:cs typeface="DM Sans" pitchFamily="34" charset="-120"/>
              </a:rPr>
              <a:t>Organic nitrogen is converted to ammonia by heating with concentrated sulfuric acid, a catalyst (e.g., mercury, copper, or selenium), and potassium sulfate.</a:t>
            </a:r>
            <a:endParaRPr lang="en-US" sz="1350" dirty="0"/>
          </a:p>
        </p:txBody>
      </p:sp>
      <p:pic>
        <p:nvPicPr>
          <p:cNvPr id="7" name="Image 2" descr="preencoded.png"/>
          <p:cNvPicPr>
            <a:picLocks noChangeAspect="1"/>
          </p:cNvPicPr>
          <p:nvPr/>
        </p:nvPicPr>
        <p:blipFill>
          <a:blip r:embed="rId5"/>
          <a:stretch>
            <a:fillRect/>
          </a:stretch>
        </p:blipFill>
        <p:spPr>
          <a:xfrm>
            <a:off x="606862" y="4977289"/>
            <a:ext cx="867013" cy="1387197"/>
          </a:xfrm>
          <a:prstGeom prst="rect">
            <a:avLst/>
          </a:prstGeom>
        </p:spPr>
      </p:pic>
      <p:sp>
        <p:nvSpPr>
          <p:cNvPr id="8" name="Text 3"/>
          <p:cNvSpPr/>
          <p:nvPr/>
        </p:nvSpPr>
        <p:spPr>
          <a:xfrm>
            <a:off x="1733907" y="5150644"/>
            <a:ext cx="2281595" cy="285155"/>
          </a:xfrm>
          <a:prstGeom prst="rect">
            <a:avLst/>
          </a:prstGeom>
          <a:noFill/>
          <a:ln/>
        </p:spPr>
        <p:txBody>
          <a:bodyPr wrap="none" lIns="0" tIns="0" rIns="0" bIns="0" rtlCol="0" anchor="t"/>
          <a:lstStyle/>
          <a:p>
            <a:pPr marL="0" indent="0" algn="l">
              <a:lnSpc>
                <a:spcPts val="2200"/>
              </a:lnSpc>
              <a:buNone/>
            </a:pPr>
            <a:r>
              <a:rPr lang="en-US" sz="1750" dirty="0">
                <a:solidFill>
                  <a:srgbClr val="FFE5E5"/>
                </a:solidFill>
                <a:latin typeface="Dela Gothic One" pitchFamily="34" charset="0"/>
                <a:ea typeface="Dela Gothic One" pitchFamily="34" charset="-122"/>
                <a:cs typeface="Dela Gothic One" pitchFamily="34" charset="-120"/>
              </a:rPr>
              <a:t>Distillation</a:t>
            </a:r>
            <a:endParaRPr lang="en-US" sz="1750" dirty="0"/>
          </a:p>
        </p:txBody>
      </p:sp>
      <p:sp>
        <p:nvSpPr>
          <p:cNvPr id="9" name="Text 4"/>
          <p:cNvSpPr/>
          <p:nvPr/>
        </p:nvSpPr>
        <p:spPr>
          <a:xfrm>
            <a:off x="1733907" y="5539740"/>
            <a:ext cx="6803231" cy="554593"/>
          </a:xfrm>
          <a:prstGeom prst="rect">
            <a:avLst/>
          </a:prstGeom>
          <a:noFill/>
          <a:ln/>
        </p:spPr>
        <p:txBody>
          <a:bodyPr wrap="square" lIns="0" tIns="0" rIns="0" bIns="0" rtlCol="0" anchor="t"/>
          <a:lstStyle/>
          <a:p>
            <a:pPr marL="0" indent="0" algn="l">
              <a:lnSpc>
                <a:spcPts val="2150"/>
              </a:lnSpc>
              <a:buNone/>
            </a:pPr>
            <a:r>
              <a:rPr lang="en-US" sz="1350" dirty="0">
                <a:solidFill>
                  <a:srgbClr val="FFE5E5"/>
                </a:solidFill>
                <a:latin typeface="DM Sans" pitchFamily="34" charset="0"/>
                <a:ea typeface="DM Sans" pitchFamily="34" charset="-122"/>
                <a:cs typeface="DM Sans" pitchFamily="34" charset="-120"/>
              </a:rPr>
              <a:t>Ammonia is distilled from the sample by adding a strong base, usually sodium hydroxide, and then collected in a solution of a weak acid (e.g., boric acid).</a:t>
            </a:r>
            <a:endParaRPr lang="en-US" sz="1350" dirty="0"/>
          </a:p>
        </p:txBody>
      </p:sp>
      <p:pic>
        <p:nvPicPr>
          <p:cNvPr id="10" name="Image 3" descr="preencoded.png"/>
          <p:cNvPicPr>
            <a:picLocks noChangeAspect="1"/>
          </p:cNvPicPr>
          <p:nvPr/>
        </p:nvPicPr>
        <p:blipFill>
          <a:blip r:embed="rId6"/>
          <a:stretch>
            <a:fillRect/>
          </a:stretch>
        </p:blipFill>
        <p:spPr>
          <a:xfrm>
            <a:off x="606862" y="6364486"/>
            <a:ext cx="867013" cy="1387197"/>
          </a:xfrm>
          <a:prstGeom prst="rect">
            <a:avLst/>
          </a:prstGeom>
        </p:spPr>
      </p:pic>
      <p:sp>
        <p:nvSpPr>
          <p:cNvPr id="11" name="Text 5"/>
          <p:cNvSpPr/>
          <p:nvPr/>
        </p:nvSpPr>
        <p:spPr>
          <a:xfrm>
            <a:off x="1733907" y="6537841"/>
            <a:ext cx="2281595" cy="285155"/>
          </a:xfrm>
          <a:prstGeom prst="rect">
            <a:avLst/>
          </a:prstGeom>
          <a:noFill/>
          <a:ln/>
        </p:spPr>
        <p:txBody>
          <a:bodyPr wrap="none" lIns="0" tIns="0" rIns="0" bIns="0" rtlCol="0" anchor="t"/>
          <a:lstStyle/>
          <a:p>
            <a:pPr marL="0" indent="0" algn="l">
              <a:lnSpc>
                <a:spcPts val="2200"/>
              </a:lnSpc>
              <a:buNone/>
            </a:pPr>
            <a:r>
              <a:rPr lang="en-US" sz="1750" dirty="0">
                <a:solidFill>
                  <a:srgbClr val="FFE5E5"/>
                </a:solidFill>
                <a:latin typeface="Dela Gothic One" pitchFamily="34" charset="0"/>
                <a:ea typeface="Dela Gothic One" pitchFamily="34" charset="-122"/>
                <a:cs typeface="Dela Gothic One" pitchFamily="34" charset="-120"/>
              </a:rPr>
              <a:t>Titration</a:t>
            </a:r>
            <a:endParaRPr lang="en-US" sz="1750" dirty="0"/>
          </a:p>
        </p:txBody>
      </p:sp>
      <p:sp>
        <p:nvSpPr>
          <p:cNvPr id="12" name="Text 6"/>
          <p:cNvSpPr/>
          <p:nvPr/>
        </p:nvSpPr>
        <p:spPr>
          <a:xfrm>
            <a:off x="1733907" y="6926937"/>
            <a:ext cx="6803231" cy="554593"/>
          </a:xfrm>
          <a:prstGeom prst="rect">
            <a:avLst/>
          </a:prstGeom>
          <a:noFill/>
          <a:ln/>
        </p:spPr>
        <p:txBody>
          <a:bodyPr wrap="square" lIns="0" tIns="0" rIns="0" bIns="0" rtlCol="0" anchor="t"/>
          <a:lstStyle/>
          <a:p>
            <a:pPr marL="0" indent="0" algn="l">
              <a:lnSpc>
                <a:spcPts val="2150"/>
              </a:lnSpc>
              <a:buNone/>
            </a:pPr>
            <a:r>
              <a:rPr lang="en-US" sz="1350" dirty="0">
                <a:solidFill>
                  <a:srgbClr val="FFE5E5"/>
                </a:solidFill>
                <a:latin typeface="DM Sans" pitchFamily="34" charset="0"/>
                <a:ea typeface="DM Sans" pitchFamily="34" charset="-122"/>
                <a:cs typeface="DM Sans" pitchFamily="34" charset="-120"/>
              </a:rPr>
              <a:t>The ammonia collected is then titrated with a standard solution of an acid (e.g., hydrochloric acid) to determine the amount of nitrogen present.</a:t>
            </a:r>
            <a:endParaRPr lang="en-US" sz="13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2583775"/>
            <a:ext cx="11680269" cy="712708"/>
          </a:xfrm>
          <a:prstGeom prst="rect">
            <a:avLst/>
          </a:prstGeom>
          <a:noFill/>
          <a:ln/>
        </p:spPr>
        <p:txBody>
          <a:bodyPr wrap="none" lIns="0" tIns="0" rIns="0" bIns="0" rtlCol="0" anchor="t"/>
          <a:lstStyle/>
          <a:p>
            <a:pPr marL="0" indent="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Factors affecting Kjeldahl analysis</a:t>
            </a:r>
            <a:endParaRPr lang="en-US" sz="4450" dirty="0"/>
          </a:p>
        </p:txBody>
      </p:sp>
      <p:sp>
        <p:nvSpPr>
          <p:cNvPr id="3" name="Text 1"/>
          <p:cNvSpPr/>
          <p:nvPr/>
        </p:nvSpPr>
        <p:spPr>
          <a:xfrm>
            <a:off x="758309" y="3837980"/>
            <a:ext cx="3515678" cy="356235"/>
          </a:xfrm>
          <a:prstGeom prst="rect">
            <a:avLst/>
          </a:prstGeom>
          <a:noFill/>
          <a:ln/>
        </p:spPr>
        <p:txBody>
          <a:bodyPr wrap="none" lIns="0" tIns="0" rIns="0" bIns="0" rtlCol="0" anchor="t"/>
          <a:lstStyle/>
          <a:p>
            <a:pPr marL="0" indent="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Sample Composition</a:t>
            </a:r>
            <a:endParaRPr lang="en-US" sz="2200" dirty="0"/>
          </a:p>
        </p:txBody>
      </p:sp>
      <p:sp>
        <p:nvSpPr>
          <p:cNvPr id="4" name="Text 2"/>
          <p:cNvSpPr/>
          <p:nvPr/>
        </p:nvSpPr>
        <p:spPr>
          <a:xfrm>
            <a:off x="758309" y="4410789"/>
            <a:ext cx="4018359" cy="104013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presence of certain compounds, like nitrates or nitrites, can interfere with the analysis.</a:t>
            </a:r>
            <a:endParaRPr lang="en-US" sz="1700" dirty="0"/>
          </a:p>
        </p:txBody>
      </p:sp>
      <p:sp>
        <p:nvSpPr>
          <p:cNvPr id="5" name="Text 3"/>
          <p:cNvSpPr/>
          <p:nvPr/>
        </p:nvSpPr>
        <p:spPr>
          <a:xfrm>
            <a:off x="5312926" y="3837980"/>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Reagent Purity</a:t>
            </a:r>
            <a:endParaRPr lang="en-US" sz="2200" dirty="0"/>
          </a:p>
        </p:txBody>
      </p:sp>
      <p:sp>
        <p:nvSpPr>
          <p:cNvPr id="6" name="Text 4"/>
          <p:cNvSpPr/>
          <p:nvPr/>
        </p:nvSpPr>
        <p:spPr>
          <a:xfrm>
            <a:off x="5312926" y="4410789"/>
            <a:ext cx="4018359" cy="104013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Impurities in reagents can lead to inaccurate results. Using high-quality reagents is crucial.</a:t>
            </a:r>
            <a:endParaRPr lang="en-US" sz="1700" dirty="0"/>
          </a:p>
        </p:txBody>
      </p:sp>
      <p:sp>
        <p:nvSpPr>
          <p:cNvPr id="7" name="Text 5"/>
          <p:cNvSpPr/>
          <p:nvPr/>
        </p:nvSpPr>
        <p:spPr>
          <a:xfrm>
            <a:off x="9867543" y="3837980"/>
            <a:ext cx="3446145" cy="356235"/>
          </a:xfrm>
          <a:prstGeom prst="rect">
            <a:avLst/>
          </a:prstGeom>
          <a:noFill/>
          <a:ln/>
        </p:spPr>
        <p:txBody>
          <a:bodyPr wrap="none" lIns="0" tIns="0" rIns="0" bIns="0" rtlCol="0" anchor="t"/>
          <a:lstStyle/>
          <a:p>
            <a:pPr marL="0" indent="0">
              <a:lnSpc>
                <a:spcPts val="2800"/>
              </a:lnSpc>
              <a:buNone/>
            </a:pPr>
            <a:r>
              <a:rPr lang="en-US" sz="2200" dirty="0">
                <a:solidFill>
                  <a:srgbClr val="FAEBEB"/>
                </a:solidFill>
                <a:latin typeface="Dela Gothic One" pitchFamily="34" charset="0"/>
                <a:ea typeface="Dela Gothic One" pitchFamily="34" charset="-122"/>
                <a:cs typeface="Dela Gothic One" pitchFamily="34" charset="-120"/>
              </a:rPr>
              <a:t>Temperature &amp; Time</a:t>
            </a:r>
            <a:endParaRPr lang="en-US" sz="2200" dirty="0"/>
          </a:p>
        </p:txBody>
      </p:sp>
      <p:sp>
        <p:nvSpPr>
          <p:cNvPr id="8" name="Text 6"/>
          <p:cNvSpPr/>
          <p:nvPr/>
        </p:nvSpPr>
        <p:spPr>
          <a:xfrm>
            <a:off x="9867543" y="4410789"/>
            <a:ext cx="4018359" cy="104013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Digestion and distillation times, as well as reaction temperatures, must be strictly controlled for reliable results.</a:t>
            </a:r>
            <a:endParaRPr lang="en-US" sz="1700" dirty="0"/>
          </a:p>
        </p:txBody>
      </p:sp>
      <p:sp>
        <p:nvSpPr>
          <p:cNvPr id="9" name="Rectangle 8"/>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44709" y="841296"/>
            <a:ext cx="7627382" cy="1425416"/>
          </a:xfrm>
          <a:prstGeom prst="rect">
            <a:avLst/>
          </a:prstGeom>
          <a:noFill/>
          <a:ln/>
        </p:spPr>
        <p:txBody>
          <a:bodyPr wrap="square" lIns="0" tIns="0" rIns="0" bIns="0" rtlCol="0" anchor="t"/>
          <a:lstStyle/>
          <a:p>
            <a:pPr marL="0" indent="0">
              <a:lnSpc>
                <a:spcPts val="5600"/>
              </a:lnSpc>
              <a:buNone/>
            </a:pPr>
            <a:r>
              <a:rPr lang="en-US" sz="4450" dirty="0">
                <a:solidFill>
                  <a:srgbClr val="FAEBEB"/>
                </a:solidFill>
                <a:latin typeface="Dela Gothic One" pitchFamily="34" charset="0"/>
                <a:ea typeface="Dela Gothic One" pitchFamily="34" charset="-122"/>
                <a:cs typeface="Dela Gothic One" pitchFamily="34" charset="-120"/>
              </a:rPr>
              <a:t>Sample preparation and digestion</a:t>
            </a:r>
            <a:endParaRPr lang="en-US" sz="4450" dirty="0"/>
          </a:p>
        </p:txBody>
      </p:sp>
      <p:sp>
        <p:nvSpPr>
          <p:cNvPr id="4" name="Shape 1"/>
          <p:cNvSpPr/>
          <p:nvPr/>
        </p:nvSpPr>
        <p:spPr>
          <a:xfrm>
            <a:off x="6244709" y="2835354"/>
            <a:ext cx="487442" cy="487442"/>
          </a:xfrm>
          <a:prstGeom prst="roundRect">
            <a:avLst>
              <a:gd name="adj" fmla="val 18669"/>
            </a:avLst>
          </a:prstGeom>
          <a:solidFill>
            <a:srgbClr val="740B0B"/>
          </a:solidFill>
          <a:ln w="7620">
            <a:solidFill>
              <a:srgbClr val="8D2424"/>
            </a:solidFill>
            <a:prstDash val="solid"/>
          </a:ln>
        </p:spPr>
      </p:sp>
      <p:sp>
        <p:nvSpPr>
          <p:cNvPr id="5" name="Text 2"/>
          <p:cNvSpPr/>
          <p:nvPr/>
        </p:nvSpPr>
        <p:spPr>
          <a:xfrm>
            <a:off x="6387822" y="2907983"/>
            <a:ext cx="201097" cy="342067"/>
          </a:xfrm>
          <a:prstGeom prst="rect">
            <a:avLst/>
          </a:prstGeom>
          <a:noFill/>
          <a:ln/>
        </p:spPr>
        <p:txBody>
          <a:bodyPr wrap="none" lIns="0" tIns="0" rIns="0" bIns="0" rtlCol="0" anchor="t"/>
          <a:lstStyle/>
          <a:p>
            <a:pPr marL="0" indent="0" algn="ctr">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1</a:t>
            </a:r>
            <a:endParaRPr lang="en-US" sz="2650" dirty="0"/>
          </a:p>
        </p:txBody>
      </p:sp>
      <p:sp>
        <p:nvSpPr>
          <p:cNvPr id="6" name="Text 3"/>
          <p:cNvSpPr/>
          <p:nvPr/>
        </p:nvSpPr>
        <p:spPr>
          <a:xfrm>
            <a:off x="6948726" y="2835354"/>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Homogenization</a:t>
            </a:r>
            <a:endParaRPr lang="en-US" sz="2200" dirty="0"/>
          </a:p>
        </p:txBody>
      </p:sp>
      <p:sp>
        <p:nvSpPr>
          <p:cNvPr id="7" name="Text 4"/>
          <p:cNvSpPr/>
          <p:nvPr/>
        </p:nvSpPr>
        <p:spPr>
          <a:xfrm>
            <a:off x="6948726" y="3321487"/>
            <a:ext cx="3001447" cy="138684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Samples are thoroughly mixed to ensure a representative portion is taken for analysis.</a:t>
            </a:r>
            <a:endParaRPr lang="en-US" sz="1700" dirty="0"/>
          </a:p>
        </p:txBody>
      </p:sp>
      <p:sp>
        <p:nvSpPr>
          <p:cNvPr id="8" name="Shape 5"/>
          <p:cNvSpPr/>
          <p:nvPr/>
        </p:nvSpPr>
        <p:spPr>
          <a:xfrm>
            <a:off x="10166747" y="2835354"/>
            <a:ext cx="487442" cy="487442"/>
          </a:xfrm>
          <a:prstGeom prst="roundRect">
            <a:avLst>
              <a:gd name="adj" fmla="val 18669"/>
            </a:avLst>
          </a:prstGeom>
          <a:solidFill>
            <a:srgbClr val="740B0B"/>
          </a:solidFill>
          <a:ln w="7620">
            <a:solidFill>
              <a:srgbClr val="8D2424"/>
            </a:solidFill>
            <a:prstDash val="solid"/>
          </a:ln>
        </p:spPr>
      </p:sp>
      <p:sp>
        <p:nvSpPr>
          <p:cNvPr id="9" name="Text 6"/>
          <p:cNvSpPr/>
          <p:nvPr/>
        </p:nvSpPr>
        <p:spPr>
          <a:xfrm>
            <a:off x="10267593" y="2907983"/>
            <a:ext cx="285631" cy="342067"/>
          </a:xfrm>
          <a:prstGeom prst="rect">
            <a:avLst/>
          </a:prstGeom>
          <a:noFill/>
          <a:ln/>
        </p:spPr>
        <p:txBody>
          <a:bodyPr wrap="none" lIns="0" tIns="0" rIns="0" bIns="0" rtlCol="0" anchor="t"/>
          <a:lstStyle/>
          <a:p>
            <a:pPr marL="0" indent="0" algn="ctr">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2</a:t>
            </a:r>
            <a:endParaRPr lang="en-US" sz="2650" dirty="0"/>
          </a:p>
        </p:txBody>
      </p:sp>
      <p:sp>
        <p:nvSpPr>
          <p:cNvPr id="10" name="Text 7"/>
          <p:cNvSpPr/>
          <p:nvPr/>
        </p:nvSpPr>
        <p:spPr>
          <a:xfrm>
            <a:off x="10870763" y="2835354"/>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Weighing</a:t>
            </a:r>
            <a:endParaRPr lang="en-US" sz="2200" dirty="0"/>
          </a:p>
        </p:txBody>
      </p:sp>
      <p:sp>
        <p:nvSpPr>
          <p:cNvPr id="11" name="Text 8"/>
          <p:cNvSpPr/>
          <p:nvPr/>
        </p:nvSpPr>
        <p:spPr>
          <a:xfrm>
            <a:off x="10870763" y="3321487"/>
            <a:ext cx="3001447" cy="104013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sample is weighed accurately and transferred to the digestion flask.</a:t>
            </a:r>
            <a:endParaRPr lang="en-US" sz="1700" dirty="0"/>
          </a:p>
        </p:txBody>
      </p:sp>
      <p:sp>
        <p:nvSpPr>
          <p:cNvPr id="12" name="Shape 9"/>
          <p:cNvSpPr/>
          <p:nvPr/>
        </p:nvSpPr>
        <p:spPr>
          <a:xfrm>
            <a:off x="6244709" y="5168622"/>
            <a:ext cx="487442" cy="487442"/>
          </a:xfrm>
          <a:prstGeom prst="roundRect">
            <a:avLst>
              <a:gd name="adj" fmla="val 18669"/>
            </a:avLst>
          </a:prstGeom>
          <a:solidFill>
            <a:srgbClr val="740B0B"/>
          </a:solidFill>
          <a:ln w="7620">
            <a:solidFill>
              <a:srgbClr val="8D2424"/>
            </a:solidFill>
            <a:prstDash val="solid"/>
          </a:ln>
        </p:spPr>
      </p:sp>
      <p:sp>
        <p:nvSpPr>
          <p:cNvPr id="13" name="Text 10"/>
          <p:cNvSpPr/>
          <p:nvPr/>
        </p:nvSpPr>
        <p:spPr>
          <a:xfrm>
            <a:off x="6337697" y="5241250"/>
            <a:ext cx="301347" cy="342067"/>
          </a:xfrm>
          <a:prstGeom prst="rect">
            <a:avLst/>
          </a:prstGeom>
          <a:noFill/>
          <a:ln/>
        </p:spPr>
        <p:txBody>
          <a:bodyPr wrap="none" lIns="0" tIns="0" rIns="0" bIns="0" rtlCol="0" anchor="t"/>
          <a:lstStyle/>
          <a:p>
            <a:pPr marL="0" indent="0" algn="ctr">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3</a:t>
            </a:r>
            <a:endParaRPr lang="en-US" sz="2650" dirty="0"/>
          </a:p>
        </p:txBody>
      </p:sp>
      <p:sp>
        <p:nvSpPr>
          <p:cNvPr id="14" name="Text 11"/>
          <p:cNvSpPr/>
          <p:nvPr/>
        </p:nvSpPr>
        <p:spPr>
          <a:xfrm>
            <a:off x="6948726" y="5168622"/>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Digestion</a:t>
            </a:r>
            <a:endParaRPr lang="en-US" sz="2200" dirty="0"/>
          </a:p>
        </p:txBody>
      </p:sp>
      <p:sp>
        <p:nvSpPr>
          <p:cNvPr id="15" name="Text 12"/>
          <p:cNvSpPr/>
          <p:nvPr/>
        </p:nvSpPr>
        <p:spPr>
          <a:xfrm>
            <a:off x="6948726" y="5654754"/>
            <a:ext cx="3001447" cy="173355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sample is heated with concentrated sulfuric acid, a catalyst, and potassium sulfate to convert organic nitrogen to ammonia.</a:t>
            </a:r>
            <a:endParaRPr lang="en-US" sz="1700" dirty="0"/>
          </a:p>
        </p:txBody>
      </p:sp>
      <p:sp>
        <p:nvSpPr>
          <p:cNvPr id="16" name="Shape 13"/>
          <p:cNvSpPr/>
          <p:nvPr/>
        </p:nvSpPr>
        <p:spPr>
          <a:xfrm>
            <a:off x="10166747" y="5168622"/>
            <a:ext cx="487442" cy="487442"/>
          </a:xfrm>
          <a:prstGeom prst="roundRect">
            <a:avLst>
              <a:gd name="adj" fmla="val 18669"/>
            </a:avLst>
          </a:prstGeom>
          <a:solidFill>
            <a:srgbClr val="740B0B"/>
          </a:solidFill>
          <a:ln w="7620">
            <a:solidFill>
              <a:srgbClr val="8D2424"/>
            </a:solidFill>
            <a:prstDash val="solid"/>
          </a:ln>
        </p:spPr>
      </p:sp>
      <p:sp>
        <p:nvSpPr>
          <p:cNvPr id="17" name="Text 14"/>
          <p:cNvSpPr/>
          <p:nvPr/>
        </p:nvSpPr>
        <p:spPr>
          <a:xfrm>
            <a:off x="10252472" y="5241250"/>
            <a:ext cx="315992" cy="342067"/>
          </a:xfrm>
          <a:prstGeom prst="rect">
            <a:avLst/>
          </a:prstGeom>
          <a:noFill/>
          <a:ln/>
        </p:spPr>
        <p:txBody>
          <a:bodyPr wrap="none" lIns="0" tIns="0" rIns="0" bIns="0" rtlCol="0" anchor="t"/>
          <a:lstStyle/>
          <a:p>
            <a:pPr marL="0" indent="0" algn="ctr">
              <a:lnSpc>
                <a:spcPts val="2650"/>
              </a:lnSpc>
              <a:buNone/>
            </a:pPr>
            <a:r>
              <a:rPr lang="en-US" sz="2650" dirty="0">
                <a:solidFill>
                  <a:srgbClr val="FFE5E5"/>
                </a:solidFill>
                <a:latin typeface="Dela Gothic One" pitchFamily="34" charset="0"/>
                <a:ea typeface="Dela Gothic One" pitchFamily="34" charset="-122"/>
                <a:cs typeface="Dela Gothic One" pitchFamily="34" charset="-120"/>
              </a:rPr>
              <a:t>4</a:t>
            </a:r>
            <a:endParaRPr lang="en-US" sz="2650" dirty="0"/>
          </a:p>
        </p:txBody>
      </p:sp>
      <p:sp>
        <p:nvSpPr>
          <p:cNvPr id="18" name="Text 15"/>
          <p:cNvSpPr/>
          <p:nvPr/>
        </p:nvSpPr>
        <p:spPr>
          <a:xfrm>
            <a:off x="10870763" y="5168622"/>
            <a:ext cx="2850713"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Clear Solution</a:t>
            </a:r>
            <a:endParaRPr lang="en-US" sz="2200" dirty="0"/>
          </a:p>
        </p:txBody>
      </p:sp>
      <p:sp>
        <p:nvSpPr>
          <p:cNvPr id="19" name="Text 16"/>
          <p:cNvSpPr/>
          <p:nvPr/>
        </p:nvSpPr>
        <p:spPr>
          <a:xfrm>
            <a:off x="10870763" y="5654754"/>
            <a:ext cx="3001447" cy="173355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The digestion process is complete when the solution is clear, indicating that the organic matter has been broken down.</a:t>
            </a:r>
            <a:endParaRPr lang="en-US" sz="1700" dirty="0"/>
          </a:p>
        </p:txBody>
      </p:sp>
      <p:sp>
        <p:nvSpPr>
          <p:cNvPr id="20" name="Rectangle 19"/>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100"/>
          </a:xfrm>
          <a:prstGeom prst="rect">
            <a:avLst/>
          </a:prstGeom>
        </p:spPr>
      </p:pic>
      <p:sp>
        <p:nvSpPr>
          <p:cNvPr id="3" name="Text 0"/>
          <p:cNvSpPr/>
          <p:nvPr/>
        </p:nvSpPr>
        <p:spPr>
          <a:xfrm>
            <a:off x="6220182" y="576501"/>
            <a:ext cx="7676436" cy="1379220"/>
          </a:xfrm>
          <a:prstGeom prst="rect">
            <a:avLst/>
          </a:prstGeom>
          <a:noFill/>
          <a:ln/>
        </p:spPr>
        <p:txBody>
          <a:bodyPr wrap="square" lIns="0" tIns="0" rIns="0" bIns="0" rtlCol="0" anchor="t"/>
          <a:lstStyle/>
          <a:p>
            <a:pPr marL="0" indent="0">
              <a:lnSpc>
                <a:spcPts val="5400"/>
              </a:lnSpc>
              <a:buNone/>
            </a:pPr>
            <a:r>
              <a:rPr lang="en-US" sz="4300" dirty="0">
                <a:solidFill>
                  <a:srgbClr val="FAEBEB"/>
                </a:solidFill>
                <a:latin typeface="Dela Gothic One" pitchFamily="34" charset="0"/>
                <a:ea typeface="Dela Gothic One" pitchFamily="34" charset="-122"/>
                <a:cs typeface="Dela Gothic One" pitchFamily="34" charset="-120"/>
              </a:rPr>
              <a:t>Automation and semi-automation</a:t>
            </a:r>
            <a:endParaRPr lang="en-US" sz="4300" dirty="0"/>
          </a:p>
        </p:txBody>
      </p:sp>
      <p:pic>
        <p:nvPicPr>
          <p:cNvPr id="4" name="Image 1" descr="preencoded.png"/>
          <p:cNvPicPr>
            <a:picLocks noChangeAspect="1"/>
          </p:cNvPicPr>
          <p:nvPr/>
        </p:nvPicPr>
        <p:blipFill>
          <a:blip r:embed="rId4"/>
          <a:stretch>
            <a:fillRect/>
          </a:stretch>
        </p:blipFill>
        <p:spPr>
          <a:xfrm>
            <a:off x="6220182" y="2270165"/>
            <a:ext cx="524113" cy="524113"/>
          </a:xfrm>
          <a:prstGeom prst="rect">
            <a:avLst/>
          </a:prstGeom>
        </p:spPr>
      </p:pic>
      <p:sp>
        <p:nvSpPr>
          <p:cNvPr id="5" name="Text 1"/>
          <p:cNvSpPr/>
          <p:nvPr/>
        </p:nvSpPr>
        <p:spPr>
          <a:xfrm>
            <a:off x="6220182" y="3003947"/>
            <a:ext cx="3424595" cy="344805"/>
          </a:xfrm>
          <a:prstGeom prst="rect">
            <a:avLst/>
          </a:prstGeom>
          <a:noFill/>
          <a:ln/>
        </p:spPr>
        <p:txBody>
          <a:bodyPr wrap="none" lIns="0" tIns="0" rIns="0" bIns="0" rtlCol="0" anchor="t"/>
          <a:lstStyle/>
          <a:p>
            <a:pPr marL="0" indent="0" algn="l">
              <a:lnSpc>
                <a:spcPts val="2700"/>
              </a:lnSpc>
              <a:buNone/>
            </a:pPr>
            <a:r>
              <a:rPr lang="en-US" sz="2150" dirty="0">
                <a:solidFill>
                  <a:srgbClr val="FFE5E5"/>
                </a:solidFill>
                <a:latin typeface="Dela Gothic One" pitchFamily="34" charset="0"/>
                <a:ea typeface="Dela Gothic One" pitchFamily="34" charset="-122"/>
                <a:cs typeface="Dela Gothic One" pitchFamily="34" charset="-120"/>
              </a:rPr>
              <a:t>Increased Efficiency</a:t>
            </a:r>
            <a:endParaRPr lang="en-US" sz="2150" dirty="0"/>
          </a:p>
        </p:txBody>
      </p:sp>
      <p:sp>
        <p:nvSpPr>
          <p:cNvPr id="6" name="Text 2"/>
          <p:cNvSpPr/>
          <p:nvPr/>
        </p:nvSpPr>
        <p:spPr>
          <a:xfrm>
            <a:off x="6220182" y="3474482"/>
            <a:ext cx="3680936" cy="1006197"/>
          </a:xfrm>
          <a:prstGeom prst="rect">
            <a:avLst/>
          </a:prstGeom>
          <a:noFill/>
          <a:ln/>
        </p:spPr>
        <p:txBody>
          <a:bodyPr wrap="square" lIns="0" tIns="0" rIns="0" bIns="0" rtlCol="0" anchor="t"/>
          <a:lstStyle/>
          <a:p>
            <a:pPr marL="0" indent="0" algn="l">
              <a:lnSpc>
                <a:spcPts val="2600"/>
              </a:lnSpc>
              <a:buNone/>
            </a:pPr>
            <a:r>
              <a:rPr lang="en-US" sz="1650" dirty="0">
                <a:solidFill>
                  <a:srgbClr val="FFE5E5"/>
                </a:solidFill>
                <a:latin typeface="DM Sans" pitchFamily="34" charset="0"/>
                <a:ea typeface="DM Sans" pitchFamily="34" charset="-122"/>
                <a:cs typeface="DM Sans" pitchFamily="34" charset="-120"/>
              </a:rPr>
              <a:t>Automated systems can significantly reduce the time and labor required for Kjeldahl analysis.</a:t>
            </a:r>
            <a:endParaRPr lang="en-US" sz="1650" dirty="0"/>
          </a:p>
        </p:txBody>
      </p:sp>
      <p:pic>
        <p:nvPicPr>
          <p:cNvPr id="7" name="Image 2" descr="preencoded.png"/>
          <p:cNvPicPr>
            <a:picLocks noChangeAspect="1"/>
          </p:cNvPicPr>
          <p:nvPr/>
        </p:nvPicPr>
        <p:blipFill>
          <a:blip r:embed="rId5"/>
          <a:stretch>
            <a:fillRect/>
          </a:stretch>
        </p:blipFill>
        <p:spPr>
          <a:xfrm>
            <a:off x="10215563" y="2270165"/>
            <a:ext cx="524113" cy="524113"/>
          </a:xfrm>
          <a:prstGeom prst="rect">
            <a:avLst/>
          </a:prstGeom>
        </p:spPr>
      </p:pic>
      <p:sp>
        <p:nvSpPr>
          <p:cNvPr id="8" name="Text 3"/>
          <p:cNvSpPr/>
          <p:nvPr/>
        </p:nvSpPr>
        <p:spPr>
          <a:xfrm>
            <a:off x="10215563" y="3003947"/>
            <a:ext cx="3220164" cy="344805"/>
          </a:xfrm>
          <a:prstGeom prst="rect">
            <a:avLst/>
          </a:prstGeom>
          <a:noFill/>
          <a:ln/>
        </p:spPr>
        <p:txBody>
          <a:bodyPr wrap="none" lIns="0" tIns="0" rIns="0" bIns="0" rtlCol="0" anchor="t"/>
          <a:lstStyle/>
          <a:p>
            <a:pPr marL="0" indent="0" algn="l">
              <a:lnSpc>
                <a:spcPts val="2700"/>
              </a:lnSpc>
              <a:buNone/>
            </a:pPr>
            <a:r>
              <a:rPr lang="en-US" sz="2150" dirty="0">
                <a:solidFill>
                  <a:srgbClr val="FFE5E5"/>
                </a:solidFill>
                <a:latin typeface="Dela Gothic One" pitchFamily="34" charset="0"/>
                <a:ea typeface="Dela Gothic One" pitchFamily="34" charset="-122"/>
                <a:cs typeface="Dela Gothic One" pitchFamily="34" charset="-120"/>
              </a:rPr>
              <a:t>Improved Accuracy</a:t>
            </a:r>
            <a:endParaRPr lang="en-US" sz="2150" dirty="0"/>
          </a:p>
        </p:txBody>
      </p:sp>
      <p:sp>
        <p:nvSpPr>
          <p:cNvPr id="9" name="Text 4"/>
          <p:cNvSpPr/>
          <p:nvPr/>
        </p:nvSpPr>
        <p:spPr>
          <a:xfrm>
            <a:off x="10215563" y="3474482"/>
            <a:ext cx="3681055" cy="1006197"/>
          </a:xfrm>
          <a:prstGeom prst="rect">
            <a:avLst/>
          </a:prstGeom>
          <a:noFill/>
          <a:ln/>
        </p:spPr>
        <p:txBody>
          <a:bodyPr wrap="square" lIns="0" tIns="0" rIns="0" bIns="0" rtlCol="0" anchor="t"/>
          <a:lstStyle/>
          <a:p>
            <a:pPr marL="0" indent="0" algn="l">
              <a:lnSpc>
                <a:spcPts val="2600"/>
              </a:lnSpc>
              <a:buNone/>
            </a:pPr>
            <a:r>
              <a:rPr lang="en-US" sz="1650" dirty="0">
                <a:solidFill>
                  <a:srgbClr val="FFE5E5"/>
                </a:solidFill>
                <a:latin typeface="DM Sans" pitchFamily="34" charset="0"/>
                <a:ea typeface="DM Sans" pitchFamily="34" charset="-122"/>
                <a:cs typeface="DM Sans" pitchFamily="34" charset="-120"/>
              </a:rPr>
              <a:t>Automated systems can provide more consistent results by reducing human error.</a:t>
            </a:r>
            <a:endParaRPr lang="en-US" sz="1650" dirty="0"/>
          </a:p>
        </p:txBody>
      </p:sp>
      <p:pic>
        <p:nvPicPr>
          <p:cNvPr id="10" name="Image 3" descr="preencoded.png"/>
          <p:cNvPicPr>
            <a:picLocks noChangeAspect="1"/>
          </p:cNvPicPr>
          <p:nvPr/>
        </p:nvPicPr>
        <p:blipFill>
          <a:blip r:embed="rId6"/>
          <a:stretch>
            <a:fillRect/>
          </a:stretch>
        </p:blipFill>
        <p:spPr>
          <a:xfrm>
            <a:off x="6220182" y="5109686"/>
            <a:ext cx="524113" cy="524113"/>
          </a:xfrm>
          <a:prstGeom prst="rect">
            <a:avLst/>
          </a:prstGeom>
        </p:spPr>
      </p:pic>
      <p:sp>
        <p:nvSpPr>
          <p:cNvPr id="11" name="Text 5"/>
          <p:cNvSpPr/>
          <p:nvPr/>
        </p:nvSpPr>
        <p:spPr>
          <a:xfrm>
            <a:off x="6220182" y="5843468"/>
            <a:ext cx="2758797" cy="344805"/>
          </a:xfrm>
          <a:prstGeom prst="rect">
            <a:avLst/>
          </a:prstGeom>
          <a:noFill/>
          <a:ln/>
        </p:spPr>
        <p:txBody>
          <a:bodyPr wrap="none" lIns="0" tIns="0" rIns="0" bIns="0" rtlCol="0" anchor="t"/>
          <a:lstStyle/>
          <a:p>
            <a:pPr marL="0" indent="0" algn="l">
              <a:lnSpc>
                <a:spcPts val="2700"/>
              </a:lnSpc>
              <a:buNone/>
            </a:pPr>
            <a:r>
              <a:rPr lang="en-US" sz="2150" dirty="0">
                <a:solidFill>
                  <a:srgbClr val="FFE5E5"/>
                </a:solidFill>
                <a:latin typeface="Dela Gothic One" pitchFamily="34" charset="0"/>
                <a:ea typeface="Dela Gothic One" pitchFamily="34" charset="-122"/>
                <a:cs typeface="Dela Gothic One" pitchFamily="34" charset="-120"/>
              </a:rPr>
              <a:t>Data Collection</a:t>
            </a:r>
            <a:endParaRPr lang="en-US" sz="2150" dirty="0"/>
          </a:p>
        </p:txBody>
      </p:sp>
      <p:sp>
        <p:nvSpPr>
          <p:cNvPr id="12" name="Text 6"/>
          <p:cNvSpPr/>
          <p:nvPr/>
        </p:nvSpPr>
        <p:spPr>
          <a:xfrm>
            <a:off x="6220182" y="6314003"/>
            <a:ext cx="3680936" cy="1341596"/>
          </a:xfrm>
          <a:prstGeom prst="rect">
            <a:avLst/>
          </a:prstGeom>
          <a:noFill/>
          <a:ln/>
        </p:spPr>
        <p:txBody>
          <a:bodyPr wrap="square" lIns="0" tIns="0" rIns="0" bIns="0" rtlCol="0" anchor="t"/>
          <a:lstStyle/>
          <a:p>
            <a:pPr marL="0" indent="0" algn="l">
              <a:lnSpc>
                <a:spcPts val="2600"/>
              </a:lnSpc>
              <a:buNone/>
            </a:pPr>
            <a:r>
              <a:rPr lang="en-US" sz="1650" dirty="0">
                <a:solidFill>
                  <a:srgbClr val="FFE5E5"/>
                </a:solidFill>
                <a:latin typeface="DM Sans" pitchFamily="34" charset="0"/>
                <a:ea typeface="DM Sans" pitchFamily="34" charset="-122"/>
                <a:cs typeface="DM Sans" pitchFamily="34" charset="-120"/>
              </a:rPr>
              <a:t>Automated systems can automatically record and store data, making it easier to track results and analyze trends.</a:t>
            </a:r>
            <a:endParaRPr lang="en-US" sz="1650" dirty="0"/>
          </a:p>
        </p:txBody>
      </p:sp>
      <p:pic>
        <p:nvPicPr>
          <p:cNvPr id="13" name="Image 4" descr="preencoded.png"/>
          <p:cNvPicPr>
            <a:picLocks noChangeAspect="1"/>
          </p:cNvPicPr>
          <p:nvPr/>
        </p:nvPicPr>
        <p:blipFill>
          <a:blip r:embed="rId7"/>
          <a:stretch>
            <a:fillRect/>
          </a:stretch>
        </p:blipFill>
        <p:spPr>
          <a:xfrm>
            <a:off x="10215563" y="5109686"/>
            <a:ext cx="524113" cy="524113"/>
          </a:xfrm>
          <a:prstGeom prst="rect">
            <a:avLst/>
          </a:prstGeom>
        </p:spPr>
      </p:pic>
      <p:sp>
        <p:nvSpPr>
          <p:cNvPr id="14" name="Text 7"/>
          <p:cNvSpPr/>
          <p:nvPr/>
        </p:nvSpPr>
        <p:spPr>
          <a:xfrm>
            <a:off x="10215563" y="5843468"/>
            <a:ext cx="3088481" cy="344805"/>
          </a:xfrm>
          <a:prstGeom prst="rect">
            <a:avLst/>
          </a:prstGeom>
          <a:noFill/>
          <a:ln/>
        </p:spPr>
        <p:txBody>
          <a:bodyPr wrap="none" lIns="0" tIns="0" rIns="0" bIns="0" rtlCol="0" anchor="t"/>
          <a:lstStyle/>
          <a:p>
            <a:pPr marL="0" indent="0" algn="l">
              <a:lnSpc>
                <a:spcPts val="2700"/>
              </a:lnSpc>
              <a:buNone/>
            </a:pPr>
            <a:r>
              <a:rPr lang="en-US" sz="2150" dirty="0">
                <a:solidFill>
                  <a:srgbClr val="FFE5E5"/>
                </a:solidFill>
                <a:latin typeface="Dela Gothic One" pitchFamily="34" charset="0"/>
                <a:ea typeface="Dela Gothic One" pitchFamily="34" charset="-122"/>
                <a:cs typeface="Dela Gothic One" pitchFamily="34" charset="-120"/>
              </a:rPr>
              <a:t>Higher Throughput</a:t>
            </a:r>
            <a:endParaRPr lang="en-US" sz="2150" dirty="0"/>
          </a:p>
        </p:txBody>
      </p:sp>
      <p:sp>
        <p:nvSpPr>
          <p:cNvPr id="15" name="Text 8"/>
          <p:cNvSpPr/>
          <p:nvPr/>
        </p:nvSpPr>
        <p:spPr>
          <a:xfrm>
            <a:off x="10215563" y="6314003"/>
            <a:ext cx="3681055" cy="1006197"/>
          </a:xfrm>
          <a:prstGeom prst="rect">
            <a:avLst/>
          </a:prstGeom>
          <a:noFill/>
          <a:ln/>
        </p:spPr>
        <p:txBody>
          <a:bodyPr wrap="square" lIns="0" tIns="0" rIns="0" bIns="0" rtlCol="0" anchor="t"/>
          <a:lstStyle/>
          <a:p>
            <a:pPr marL="0" indent="0" algn="l">
              <a:lnSpc>
                <a:spcPts val="2600"/>
              </a:lnSpc>
              <a:buNone/>
            </a:pPr>
            <a:r>
              <a:rPr lang="en-US" sz="1650" dirty="0">
                <a:solidFill>
                  <a:srgbClr val="FFE5E5"/>
                </a:solidFill>
                <a:latin typeface="DM Sans" pitchFamily="34" charset="0"/>
                <a:ea typeface="DM Sans" pitchFamily="34" charset="-122"/>
                <a:cs typeface="DM Sans" pitchFamily="34" charset="-120"/>
              </a:rPr>
              <a:t>Automated systems can handle a larger number of samples in a shorter amount of time.</a:t>
            </a:r>
            <a:endParaRPr lang="en-US" sz="1650" dirty="0"/>
          </a:p>
        </p:txBody>
      </p:sp>
      <p:sp>
        <p:nvSpPr>
          <p:cNvPr id="16" name="Rectangle 15"/>
          <p:cNvSpPr/>
          <p:nvPr/>
        </p:nvSpPr>
        <p:spPr>
          <a:xfrm>
            <a:off x="12849726" y="7748337"/>
            <a:ext cx="1780674" cy="481263"/>
          </a:xfrm>
          <a:prstGeom prst="rect">
            <a:avLst/>
          </a:pr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8" y="622221"/>
            <a:ext cx="8145059" cy="2138124"/>
          </a:xfrm>
          <a:prstGeom prst="rect">
            <a:avLst/>
          </a:prstGeom>
          <a:noFill/>
          <a:ln/>
        </p:spPr>
        <p:txBody>
          <a:bodyPr wrap="square" lIns="0" tIns="0" rIns="0" bIns="0" rtlCol="0" anchor="t"/>
          <a:lstStyle/>
          <a:p>
            <a:pPr marL="0" indent="0">
              <a:lnSpc>
                <a:spcPts val="5600"/>
              </a:lnSpc>
              <a:buNone/>
            </a:pPr>
            <a:r>
              <a:rPr lang="en-US" sz="4450" dirty="0" smtClean="0">
                <a:solidFill>
                  <a:srgbClr val="FAEBEB"/>
                </a:solidFill>
                <a:latin typeface="Dela Gothic One" pitchFamily="34" charset="0"/>
                <a:ea typeface="Dela Gothic One" pitchFamily="34" charset="-122"/>
                <a:cs typeface="Dela Gothic One" pitchFamily="34" charset="-120"/>
              </a:rPr>
              <a:t>Optimized parameters:</a:t>
            </a:r>
          </a:p>
          <a:p>
            <a:pPr marL="0" indent="0">
              <a:lnSpc>
                <a:spcPts val="5600"/>
              </a:lnSpc>
              <a:buNone/>
            </a:pPr>
            <a:endParaRPr lang="en-US" sz="4450" dirty="0"/>
          </a:p>
        </p:txBody>
      </p:sp>
      <p:sp>
        <p:nvSpPr>
          <p:cNvPr id="4" name="Shape 1"/>
          <p:cNvSpPr/>
          <p:nvPr/>
        </p:nvSpPr>
        <p:spPr>
          <a:xfrm>
            <a:off x="758309" y="3085267"/>
            <a:ext cx="3705463" cy="2677597"/>
          </a:xfrm>
          <a:prstGeom prst="roundRect">
            <a:avLst>
              <a:gd name="adj" fmla="val 3399"/>
            </a:avLst>
          </a:prstGeom>
          <a:solidFill>
            <a:srgbClr val="740B0B"/>
          </a:solidFill>
          <a:ln w="7620">
            <a:solidFill>
              <a:srgbClr val="8D2424"/>
            </a:solidFill>
            <a:prstDash val="solid"/>
          </a:ln>
        </p:spPr>
      </p:sp>
      <p:sp>
        <p:nvSpPr>
          <p:cNvPr id="5" name="Text 2"/>
          <p:cNvSpPr/>
          <p:nvPr/>
        </p:nvSpPr>
        <p:spPr>
          <a:xfrm>
            <a:off x="982504" y="3309461"/>
            <a:ext cx="3147655"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Catalyst Selection</a:t>
            </a:r>
            <a:endParaRPr lang="en-US" sz="2200" dirty="0"/>
          </a:p>
        </p:txBody>
      </p:sp>
      <p:sp>
        <p:nvSpPr>
          <p:cNvPr id="6" name="Text 3"/>
          <p:cNvSpPr/>
          <p:nvPr/>
        </p:nvSpPr>
        <p:spPr>
          <a:xfrm>
            <a:off x="982504" y="3795593"/>
            <a:ext cx="3257074" cy="138684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Different catalysts have varying effects on digestion efficiency and can affect the accuracy of the analysis.</a:t>
            </a:r>
            <a:endParaRPr lang="en-US" sz="1700" dirty="0"/>
          </a:p>
        </p:txBody>
      </p:sp>
      <p:sp>
        <p:nvSpPr>
          <p:cNvPr id="7" name="Shape 4"/>
          <p:cNvSpPr/>
          <p:nvPr/>
        </p:nvSpPr>
        <p:spPr>
          <a:xfrm>
            <a:off x="4680347" y="3085267"/>
            <a:ext cx="3705463" cy="2677597"/>
          </a:xfrm>
          <a:prstGeom prst="roundRect">
            <a:avLst>
              <a:gd name="adj" fmla="val 3399"/>
            </a:avLst>
          </a:prstGeom>
          <a:solidFill>
            <a:srgbClr val="740B0B"/>
          </a:solidFill>
          <a:ln w="7620">
            <a:solidFill>
              <a:srgbClr val="8D2424"/>
            </a:solidFill>
            <a:prstDash val="solid"/>
          </a:ln>
        </p:spPr>
      </p:sp>
      <p:sp>
        <p:nvSpPr>
          <p:cNvPr id="8" name="Text 5"/>
          <p:cNvSpPr/>
          <p:nvPr/>
        </p:nvSpPr>
        <p:spPr>
          <a:xfrm>
            <a:off x="4904542" y="3309461"/>
            <a:ext cx="3257074" cy="712470"/>
          </a:xfrm>
          <a:prstGeom prst="rect">
            <a:avLst/>
          </a:prstGeom>
          <a:noFill/>
          <a:ln/>
        </p:spPr>
        <p:txBody>
          <a:bodyPr wrap="squar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Reagent Concentration</a:t>
            </a:r>
            <a:endParaRPr lang="en-US" sz="2200" dirty="0"/>
          </a:p>
        </p:txBody>
      </p:sp>
      <p:sp>
        <p:nvSpPr>
          <p:cNvPr id="9" name="Text 6"/>
          <p:cNvSpPr/>
          <p:nvPr/>
        </p:nvSpPr>
        <p:spPr>
          <a:xfrm>
            <a:off x="4904542" y="4151828"/>
            <a:ext cx="3257074" cy="138684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Optimizing the concentrations of sulfuric acid, potassium sulfate, and other reagents is crucial for efficient digestion.</a:t>
            </a:r>
            <a:endParaRPr lang="en-US" sz="1700" dirty="0"/>
          </a:p>
        </p:txBody>
      </p:sp>
      <p:sp>
        <p:nvSpPr>
          <p:cNvPr id="10" name="Shape 7"/>
          <p:cNvSpPr/>
          <p:nvPr/>
        </p:nvSpPr>
        <p:spPr>
          <a:xfrm>
            <a:off x="758309" y="5979438"/>
            <a:ext cx="7627382" cy="1627942"/>
          </a:xfrm>
          <a:prstGeom prst="roundRect">
            <a:avLst>
              <a:gd name="adj" fmla="val 5590"/>
            </a:avLst>
          </a:prstGeom>
          <a:solidFill>
            <a:srgbClr val="740B0B"/>
          </a:solidFill>
          <a:ln w="7620">
            <a:solidFill>
              <a:srgbClr val="8D2424"/>
            </a:solidFill>
            <a:prstDash val="solid"/>
          </a:ln>
        </p:spPr>
      </p:sp>
      <p:sp>
        <p:nvSpPr>
          <p:cNvPr id="11" name="Text 8"/>
          <p:cNvSpPr/>
          <p:nvPr/>
        </p:nvSpPr>
        <p:spPr>
          <a:xfrm>
            <a:off x="982504" y="6203632"/>
            <a:ext cx="5125283"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Digestion Time &amp; Temperature</a:t>
            </a:r>
            <a:endParaRPr lang="en-US" sz="2200" dirty="0"/>
          </a:p>
        </p:txBody>
      </p:sp>
      <p:sp>
        <p:nvSpPr>
          <p:cNvPr id="12" name="Text 9"/>
          <p:cNvSpPr/>
          <p:nvPr/>
        </p:nvSpPr>
        <p:spPr>
          <a:xfrm>
            <a:off x="982504" y="6689765"/>
            <a:ext cx="7178993" cy="693420"/>
          </a:xfrm>
          <a:prstGeom prst="rect">
            <a:avLst/>
          </a:prstGeom>
          <a:noFill/>
          <a:ln/>
        </p:spPr>
        <p:txBody>
          <a:bodyPr wrap="square" lIns="0" tIns="0" rIns="0" bIns="0" rtlCol="0" anchor="t"/>
          <a:lstStyle/>
          <a:p>
            <a:pPr marL="0" indent="0">
              <a:lnSpc>
                <a:spcPts val="2700"/>
              </a:lnSpc>
              <a:buNone/>
            </a:pPr>
            <a:r>
              <a:rPr lang="en-US" sz="1700" dirty="0">
                <a:solidFill>
                  <a:srgbClr val="FFE5E5"/>
                </a:solidFill>
                <a:latin typeface="DM Sans" pitchFamily="34" charset="0"/>
                <a:ea typeface="DM Sans" pitchFamily="34" charset="-122"/>
                <a:cs typeface="DM Sans" pitchFamily="34" charset="-120"/>
              </a:rPr>
              <a:t>Longer digestion times and higher temperatures can lead to greater nitrogen recovery, but must be balanced to prevent loss of ammonia.</a:t>
            </a:r>
            <a:endParaRPr lang="en-US" sz="1700" dirty="0"/>
          </a:p>
        </p:txBody>
      </p:sp>
    </p:spTree>
    <p:extLst>
      <p:ext uri="{BB962C8B-B14F-4D97-AF65-F5344CB8AC3E}">
        <p14:creationId xmlns:p14="http://schemas.microsoft.com/office/powerpoint/2010/main" val="3154540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58309" y="622221"/>
            <a:ext cx="7627382" cy="1479295"/>
          </a:xfrm>
          <a:prstGeom prst="rect">
            <a:avLst/>
          </a:prstGeom>
          <a:noFill/>
          <a:ln/>
        </p:spPr>
        <p:txBody>
          <a:bodyPr wrap="square" lIns="0" tIns="0" rIns="0" bIns="0" rtlCol="0" anchor="t"/>
          <a:lstStyle/>
          <a:p>
            <a:pPr marL="0" indent="0">
              <a:lnSpc>
                <a:spcPts val="5600"/>
              </a:lnSpc>
              <a:buNone/>
            </a:pPr>
            <a:r>
              <a:rPr lang="en-US" sz="3600" dirty="0">
                <a:solidFill>
                  <a:srgbClr val="FAEBEB"/>
                </a:solidFill>
                <a:latin typeface="Dela Gothic One" pitchFamily="34" charset="0"/>
                <a:ea typeface="Dela Gothic One" pitchFamily="34" charset="-122"/>
                <a:cs typeface="Dela Gothic One" pitchFamily="34" charset="-120"/>
              </a:rPr>
              <a:t>Optimization of reagents and </a:t>
            </a:r>
            <a:r>
              <a:rPr lang="en-US" sz="3600" dirty="0" smtClean="0">
                <a:solidFill>
                  <a:srgbClr val="FAEBEB"/>
                </a:solidFill>
                <a:latin typeface="Dela Gothic One" pitchFamily="34" charset="0"/>
                <a:ea typeface="Dela Gothic One" pitchFamily="34" charset="-122"/>
                <a:cs typeface="Dela Gothic One" pitchFamily="34" charset="-120"/>
              </a:rPr>
              <a:t>Catalysts</a:t>
            </a:r>
            <a:endParaRPr lang="en-US" sz="3600" dirty="0"/>
          </a:p>
        </p:txBody>
      </p:sp>
      <p:sp>
        <p:nvSpPr>
          <p:cNvPr id="4" name="Shape 1"/>
          <p:cNvSpPr/>
          <p:nvPr/>
        </p:nvSpPr>
        <p:spPr>
          <a:xfrm>
            <a:off x="758309" y="2608421"/>
            <a:ext cx="4556997" cy="2677597"/>
          </a:xfrm>
          <a:prstGeom prst="roundRect">
            <a:avLst>
              <a:gd name="adj" fmla="val 3399"/>
            </a:avLst>
          </a:prstGeom>
          <a:solidFill>
            <a:srgbClr val="740B0B"/>
          </a:solidFill>
          <a:ln w="7620">
            <a:solidFill>
              <a:srgbClr val="8D2424"/>
            </a:solidFill>
            <a:prstDash val="solid"/>
          </a:ln>
        </p:spPr>
      </p:sp>
      <p:sp>
        <p:nvSpPr>
          <p:cNvPr id="5" name="Text 2"/>
          <p:cNvSpPr/>
          <p:nvPr/>
        </p:nvSpPr>
        <p:spPr>
          <a:xfrm>
            <a:off x="922556" y="2770437"/>
            <a:ext cx="3147655"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Catalyst Selection</a:t>
            </a:r>
            <a:endParaRPr lang="en-US" sz="2200" dirty="0"/>
          </a:p>
        </p:txBody>
      </p:sp>
      <p:sp>
        <p:nvSpPr>
          <p:cNvPr id="6" name="Text 3"/>
          <p:cNvSpPr/>
          <p:nvPr/>
        </p:nvSpPr>
        <p:spPr>
          <a:xfrm>
            <a:off x="783175" y="3152369"/>
            <a:ext cx="4625475" cy="2408039"/>
          </a:xfrm>
          <a:prstGeom prst="rect">
            <a:avLst/>
          </a:prstGeom>
          <a:noFill/>
          <a:ln/>
        </p:spPr>
        <p:txBody>
          <a:bodyPr wrap="square" lIns="0" tIns="0" rIns="0" bIns="0" rtlCol="0" anchor="t"/>
          <a:lstStyle/>
          <a:p>
            <a:pPr>
              <a:lnSpc>
                <a:spcPts val="2700"/>
              </a:lnSpc>
            </a:pPr>
            <a:r>
              <a:rPr lang="en-US" sz="1600" dirty="0">
                <a:solidFill>
                  <a:schemeClr val="bg1"/>
                </a:solidFill>
              </a:rPr>
              <a:t>S</a:t>
            </a:r>
            <a:r>
              <a:rPr lang="en-US" sz="1600" dirty="0" smtClean="0">
                <a:solidFill>
                  <a:schemeClr val="bg1"/>
                </a:solidFill>
              </a:rPr>
              <a:t>peed </a:t>
            </a:r>
            <a:r>
              <a:rPr lang="en-US" sz="1600" dirty="0">
                <a:solidFill>
                  <a:schemeClr val="bg1"/>
                </a:solidFill>
              </a:rPr>
              <a:t>of the digestion can be </a:t>
            </a:r>
            <a:r>
              <a:rPr lang="en-US" sz="1600" dirty="0" smtClean="0">
                <a:solidFill>
                  <a:schemeClr val="bg1"/>
                </a:solidFill>
              </a:rPr>
              <a:t>improved </a:t>
            </a:r>
            <a:r>
              <a:rPr lang="en-US" sz="1600" dirty="0">
                <a:solidFill>
                  <a:schemeClr val="bg1"/>
                </a:solidFill>
              </a:rPr>
              <a:t>by </a:t>
            </a:r>
            <a:r>
              <a:rPr lang="en-US" sz="1600" dirty="0" smtClean="0">
                <a:solidFill>
                  <a:schemeClr val="bg1"/>
                </a:solidFill>
              </a:rPr>
              <a:t>catalysts</a:t>
            </a:r>
            <a:r>
              <a:rPr lang="en-US" sz="1600" dirty="0">
                <a:solidFill>
                  <a:schemeClr val="bg1"/>
                </a:solidFill>
              </a:rPr>
              <a:t>. Potassium </a:t>
            </a:r>
            <a:r>
              <a:rPr lang="en-US" sz="1600" dirty="0" smtClean="0">
                <a:solidFill>
                  <a:schemeClr val="bg1"/>
                </a:solidFill>
              </a:rPr>
              <a:t>sulfate </a:t>
            </a:r>
            <a:r>
              <a:rPr lang="en-US" sz="1600" dirty="0">
                <a:solidFill>
                  <a:schemeClr val="bg1"/>
                </a:solidFill>
              </a:rPr>
              <a:t>is added in order to increase the boiling point of sulfuric acid and catalysts accelerate oxidation and make the digestion complete. Using catalyst allows an increase of temperature to 420ºC, reducing digestion time to around one hour</a:t>
            </a:r>
            <a:endParaRPr lang="en-US" sz="1700" dirty="0">
              <a:solidFill>
                <a:schemeClr val="bg1"/>
              </a:solidFill>
            </a:endParaRPr>
          </a:p>
        </p:txBody>
      </p:sp>
      <p:sp>
        <p:nvSpPr>
          <p:cNvPr id="7" name="Shape 4"/>
          <p:cNvSpPr/>
          <p:nvPr/>
        </p:nvSpPr>
        <p:spPr>
          <a:xfrm>
            <a:off x="5662732" y="2101516"/>
            <a:ext cx="4332013" cy="3223075"/>
          </a:xfrm>
          <a:prstGeom prst="roundRect">
            <a:avLst>
              <a:gd name="adj" fmla="val 3399"/>
            </a:avLst>
          </a:prstGeom>
          <a:solidFill>
            <a:srgbClr val="740B0B"/>
          </a:solidFill>
          <a:ln w="7620">
            <a:solidFill>
              <a:srgbClr val="8D2424"/>
            </a:solidFill>
            <a:prstDash val="solid"/>
          </a:ln>
        </p:spPr>
      </p:sp>
      <p:sp>
        <p:nvSpPr>
          <p:cNvPr id="8" name="Text 5"/>
          <p:cNvSpPr/>
          <p:nvPr/>
        </p:nvSpPr>
        <p:spPr>
          <a:xfrm>
            <a:off x="5832141" y="2145224"/>
            <a:ext cx="3257074" cy="712470"/>
          </a:xfrm>
          <a:prstGeom prst="rect">
            <a:avLst/>
          </a:prstGeom>
          <a:noFill/>
          <a:ln/>
        </p:spPr>
        <p:txBody>
          <a:bodyPr wrap="squar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Reagent Concentration</a:t>
            </a:r>
            <a:endParaRPr lang="en-US" sz="2200" dirty="0"/>
          </a:p>
        </p:txBody>
      </p:sp>
      <p:sp>
        <p:nvSpPr>
          <p:cNvPr id="9" name="Text 6"/>
          <p:cNvSpPr/>
          <p:nvPr/>
        </p:nvSpPr>
        <p:spPr>
          <a:xfrm>
            <a:off x="5780941" y="2879076"/>
            <a:ext cx="4095593" cy="3205564"/>
          </a:xfrm>
          <a:prstGeom prst="rect">
            <a:avLst/>
          </a:prstGeom>
          <a:noFill/>
          <a:ln/>
        </p:spPr>
        <p:txBody>
          <a:bodyPr wrap="square" lIns="0" tIns="0" rIns="0" bIns="0" rtlCol="0" anchor="t"/>
          <a:lstStyle/>
          <a:p>
            <a:pPr>
              <a:lnSpc>
                <a:spcPts val="2700"/>
              </a:lnSpc>
            </a:pPr>
            <a:r>
              <a:rPr lang="en-US" sz="1400" dirty="0">
                <a:solidFill>
                  <a:schemeClr val="bg1"/>
                </a:solidFill>
              </a:rPr>
              <a:t>Mercury was long used as the best catalyst but is today not used because of environmental and health concerns. Selenium and copper are the catalysts of choice, though for certain applications with titanium has found some usage. Today selenium or copper are used as catalysts in more than 90% of the </a:t>
            </a:r>
            <a:r>
              <a:rPr lang="en-US" sz="1400" dirty="0" err="1">
                <a:solidFill>
                  <a:schemeClr val="bg1"/>
                </a:solidFill>
              </a:rPr>
              <a:t>Kjeldahl</a:t>
            </a:r>
            <a:r>
              <a:rPr lang="en-US" sz="1400" dirty="0">
                <a:solidFill>
                  <a:schemeClr val="bg1"/>
                </a:solidFill>
              </a:rPr>
              <a:t> digestions being performed all over the world.</a:t>
            </a:r>
          </a:p>
        </p:txBody>
      </p:sp>
      <p:sp>
        <p:nvSpPr>
          <p:cNvPr id="10" name="Shape 7"/>
          <p:cNvSpPr/>
          <p:nvPr/>
        </p:nvSpPr>
        <p:spPr>
          <a:xfrm>
            <a:off x="758308" y="5979438"/>
            <a:ext cx="9118225" cy="1627942"/>
          </a:xfrm>
          <a:prstGeom prst="roundRect">
            <a:avLst>
              <a:gd name="adj" fmla="val 5590"/>
            </a:avLst>
          </a:prstGeom>
          <a:solidFill>
            <a:srgbClr val="740B0B"/>
          </a:solidFill>
          <a:ln w="7620">
            <a:solidFill>
              <a:srgbClr val="8D2424"/>
            </a:solidFill>
            <a:prstDash val="solid"/>
          </a:ln>
        </p:spPr>
      </p:sp>
      <p:sp>
        <p:nvSpPr>
          <p:cNvPr id="11" name="Text 8"/>
          <p:cNvSpPr/>
          <p:nvPr/>
        </p:nvSpPr>
        <p:spPr>
          <a:xfrm>
            <a:off x="982504" y="6203632"/>
            <a:ext cx="5125283" cy="356235"/>
          </a:xfrm>
          <a:prstGeom prst="rect">
            <a:avLst/>
          </a:prstGeom>
          <a:noFill/>
          <a:ln/>
        </p:spPr>
        <p:txBody>
          <a:bodyPr wrap="none" lIns="0" tIns="0" rIns="0" bIns="0" rtlCol="0" anchor="t"/>
          <a:lstStyle/>
          <a:p>
            <a:pPr marL="0" indent="0">
              <a:lnSpc>
                <a:spcPts val="2800"/>
              </a:lnSpc>
              <a:buNone/>
            </a:pPr>
            <a:r>
              <a:rPr lang="en-US" sz="2200" dirty="0">
                <a:solidFill>
                  <a:srgbClr val="FFE5E5"/>
                </a:solidFill>
                <a:latin typeface="Dela Gothic One" pitchFamily="34" charset="0"/>
                <a:ea typeface="Dela Gothic One" pitchFamily="34" charset="-122"/>
                <a:cs typeface="Dela Gothic One" pitchFamily="34" charset="-120"/>
              </a:rPr>
              <a:t>Digestion Time &amp; Temperature</a:t>
            </a:r>
            <a:endParaRPr lang="en-US" sz="2200" dirty="0"/>
          </a:p>
        </p:txBody>
      </p:sp>
      <p:sp>
        <p:nvSpPr>
          <p:cNvPr id="12" name="Text 9"/>
          <p:cNvSpPr/>
          <p:nvPr/>
        </p:nvSpPr>
        <p:spPr>
          <a:xfrm>
            <a:off x="982504" y="6689765"/>
            <a:ext cx="8755054" cy="693420"/>
          </a:xfrm>
          <a:prstGeom prst="rect">
            <a:avLst/>
          </a:prstGeom>
          <a:noFill/>
          <a:ln/>
        </p:spPr>
        <p:txBody>
          <a:bodyPr wrap="square" lIns="0" tIns="0" rIns="0" bIns="0" rtlCol="0" anchor="t"/>
          <a:lstStyle/>
          <a:p>
            <a:pPr>
              <a:lnSpc>
                <a:spcPts val="2700"/>
              </a:lnSpc>
            </a:pPr>
            <a:r>
              <a:rPr lang="en-US" sz="1600" dirty="0">
                <a:solidFill>
                  <a:schemeClr val="bg1"/>
                </a:solidFill>
              </a:rPr>
              <a:t>Most laboratories use premixed </a:t>
            </a:r>
            <a:r>
              <a:rPr lang="en-US" sz="1600" dirty="0" err="1">
                <a:solidFill>
                  <a:schemeClr val="bg1"/>
                </a:solidFill>
              </a:rPr>
              <a:t>Kjeldahl</a:t>
            </a:r>
            <a:r>
              <a:rPr lang="en-US" sz="1600" dirty="0">
                <a:solidFill>
                  <a:schemeClr val="bg1"/>
                </a:solidFill>
              </a:rPr>
              <a:t> catalyst tablets to save time and reduce the risk for errors. A typical tablet contains 97-99% salt and 1-3% catalyst or mixture of catalyst. </a:t>
            </a:r>
            <a:endParaRPr lang="en-US" sz="1700" dirty="0">
              <a:solidFill>
                <a:schemeClr val="bg1"/>
              </a:solidFill>
            </a:endParaRPr>
          </a:p>
        </p:txBody>
      </p:sp>
      <p:pic>
        <p:nvPicPr>
          <p:cNvPr id="13" name="Picture 12"/>
          <p:cNvPicPr>
            <a:picLocks noChangeAspect="1"/>
          </p:cNvPicPr>
          <p:nvPr/>
        </p:nvPicPr>
        <p:blipFill>
          <a:blip r:embed="rId3"/>
          <a:stretch>
            <a:fillRect/>
          </a:stretch>
        </p:blipFill>
        <p:spPr>
          <a:xfrm>
            <a:off x="10219729" y="0"/>
            <a:ext cx="4398594" cy="8357937"/>
          </a:xfrm>
          <a:prstGeom prst="rect">
            <a:avLst/>
          </a:prstGeom>
        </p:spPr>
      </p:pic>
    </p:spTree>
    <p:extLst>
      <p:ext uri="{BB962C8B-B14F-4D97-AF65-F5344CB8AC3E}">
        <p14:creationId xmlns:p14="http://schemas.microsoft.com/office/powerpoint/2010/main" val="625630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1634" y="857489"/>
            <a:ext cx="7760732" cy="714638"/>
          </a:xfrm>
          <a:prstGeom prst="rect">
            <a:avLst/>
          </a:prstGeom>
          <a:noFill/>
          <a:ln/>
        </p:spPr>
        <p:txBody>
          <a:bodyPr wrap="square" lIns="0" tIns="0" rIns="0" bIns="0" rtlCol="0" anchor="t"/>
          <a:lstStyle/>
          <a:p>
            <a:pPr marL="0" indent="0">
              <a:lnSpc>
                <a:spcPts val="5100"/>
              </a:lnSpc>
              <a:buNone/>
            </a:pPr>
            <a:r>
              <a:rPr lang="en-US" sz="4050" dirty="0" smtClean="0">
                <a:solidFill>
                  <a:srgbClr val="FAEBEB"/>
                </a:solidFill>
                <a:latin typeface="Dela Gothic One" pitchFamily="34" charset="0"/>
                <a:ea typeface="Dela Gothic One" pitchFamily="34" charset="-122"/>
                <a:cs typeface="Dela Gothic One" pitchFamily="34" charset="-120"/>
              </a:rPr>
              <a:t>Calculations</a:t>
            </a:r>
            <a:endParaRPr lang="en-US" sz="4050" dirty="0"/>
          </a:p>
        </p:txBody>
      </p:sp>
      <p:sp>
        <p:nvSpPr>
          <p:cNvPr id="4" name="Shape 1"/>
          <p:cNvSpPr/>
          <p:nvPr/>
        </p:nvSpPr>
        <p:spPr>
          <a:xfrm>
            <a:off x="680919" y="1618446"/>
            <a:ext cx="7760732" cy="3617833"/>
          </a:xfrm>
          <a:prstGeom prst="roundRect">
            <a:avLst>
              <a:gd name="adj" fmla="val 2294"/>
            </a:avLst>
          </a:prstGeom>
          <a:noFill/>
          <a:ln w="7620">
            <a:solidFill>
              <a:srgbClr val="FFFFFF">
                <a:alpha val="24000"/>
              </a:srgbClr>
            </a:solidFill>
            <a:prstDash val="solid"/>
          </a:ln>
        </p:spPr>
      </p:sp>
      <p:sp>
        <p:nvSpPr>
          <p:cNvPr id="5" name="Shape 2"/>
          <p:cNvSpPr/>
          <p:nvPr/>
        </p:nvSpPr>
        <p:spPr>
          <a:xfrm>
            <a:off x="699254" y="1968555"/>
            <a:ext cx="7745492" cy="884634"/>
          </a:xfrm>
          <a:prstGeom prst="rect">
            <a:avLst/>
          </a:prstGeom>
          <a:solidFill>
            <a:srgbClr val="FFFFFF">
              <a:alpha val="4000"/>
            </a:srgbClr>
          </a:solidFill>
          <a:ln/>
        </p:spPr>
      </p:sp>
      <p:sp>
        <p:nvSpPr>
          <p:cNvPr id="6" name="Text 3"/>
          <p:cNvSpPr/>
          <p:nvPr/>
        </p:nvSpPr>
        <p:spPr>
          <a:xfrm>
            <a:off x="896779" y="1866896"/>
            <a:ext cx="3473887" cy="316230"/>
          </a:xfrm>
          <a:prstGeom prst="rect">
            <a:avLst/>
          </a:prstGeom>
          <a:noFill/>
          <a:ln/>
        </p:spPr>
        <p:txBody>
          <a:bodyPr wrap="none" lIns="0" tIns="0" rIns="0" bIns="0" rtlCol="0" anchor="t"/>
          <a:lstStyle/>
          <a:p>
            <a:pPr marL="0" indent="0">
              <a:lnSpc>
                <a:spcPts val="2450"/>
              </a:lnSpc>
              <a:buNone/>
            </a:pPr>
            <a:r>
              <a:rPr lang="en-US" sz="1550" dirty="0" smtClean="0">
                <a:solidFill>
                  <a:srgbClr val="FFE5E5"/>
                </a:solidFill>
                <a:latin typeface="DM Sans" pitchFamily="34" charset="0"/>
                <a:ea typeface="DM Sans" pitchFamily="34" charset="-122"/>
                <a:cs typeface="DM Sans" pitchFamily="34" charset="-120"/>
              </a:rPr>
              <a:t>Digestion and Distillation</a:t>
            </a:r>
            <a:endParaRPr lang="en-US" sz="1550" dirty="0"/>
          </a:p>
        </p:txBody>
      </p:sp>
      <p:sp>
        <p:nvSpPr>
          <p:cNvPr id="7" name="Text 4"/>
          <p:cNvSpPr/>
          <p:nvPr/>
        </p:nvSpPr>
        <p:spPr>
          <a:xfrm>
            <a:off x="4669215" y="1922236"/>
            <a:ext cx="3473887" cy="632460"/>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The ammonia is distilled from the digested sample using a strong base.</a:t>
            </a:r>
            <a:endParaRPr lang="en-US" sz="1550" dirty="0"/>
          </a:p>
        </p:txBody>
      </p:sp>
      <p:sp>
        <p:nvSpPr>
          <p:cNvPr id="8" name="Shape 5"/>
          <p:cNvSpPr/>
          <p:nvPr/>
        </p:nvSpPr>
        <p:spPr>
          <a:xfrm>
            <a:off x="699254" y="3048394"/>
            <a:ext cx="7745492" cy="1200864"/>
          </a:xfrm>
          <a:prstGeom prst="rect">
            <a:avLst/>
          </a:prstGeom>
          <a:solidFill>
            <a:srgbClr val="000000">
              <a:alpha val="4000"/>
            </a:srgbClr>
          </a:solidFill>
          <a:ln/>
        </p:spPr>
      </p:sp>
      <p:sp>
        <p:nvSpPr>
          <p:cNvPr id="9" name="Text 6"/>
          <p:cNvSpPr/>
          <p:nvPr/>
        </p:nvSpPr>
        <p:spPr>
          <a:xfrm>
            <a:off x="896779" y="2758118"/>
            <a:ext cx="3473887" cy="316230"/>
          </a:xfrm>
          <a:prstGeom prst="rect">
            <a:avLst/>
          </a:prstGeom>
          <a:noFill/>
          <a:ln/>
        </p:spPr>
        <p:txBody>
          <a:bodyPr wrap="non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Titration</a:t>
            </a:r>
            <a:endParaRPr lang="en-US" sz="1550" dirty="0"/>
          </a:p>
        </p:txBody>
      </p:sp>
      <p:sp>
        <p:nvSpPr>
          <p:cNvPr id="10" name="Text 7"/>
          <p:cNvSpPr/>
          <p:nvPr/>
        </p:nvSpPr>
        <p:spPr>
          <a:xfrm>
            <a:off x="4669214" y="2749901"/>
            <a:ext cx="3473887" cy="948690"/>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The ammonia collected in the receiving flask is titrated with a standard solution of an acid.</a:t>
            </a:r>
            <a:endParaRPr lang="en-US" sz="1550" dirty="0"/>
          </a:p>
        </p:txBody>
      </p:sp>
      <p:sp>
        <p:nvSpPr>
          <p:cNvPr id="11" name="Shape 8"/>
          <p:cNvSpPr/>
          <p:nvPr/>
        </p:nvSpPr>
        <p:spPr>
          <a:xfrm>
            <a:off x="699254" y="5847278"/>
            <a:ext cx="7745492" cy="1517094"/>
          </a:xfrm>
          <a:prstGeom prst="rect">
            <a:avLst/>
          </a:prstGeom>
          <a:solidFill>
            <a:srgbClr val="FFFFFF">
              <a:alpha val="4000"/>
            </a:srgbClr>
          </a:solidFill>
          <a:ln/>
        </p:spPr>
      </p:sp>
      <p:sp>
        <p:nvSpPr>
          <p:cNvPr id="12" name="Text 9"/>
          <p:cNvSpPr/>
          <p:nvPr/>
        </p:nvSpPr>
        <p:spPr>
          <a:xfrm>
            <a:off x="896778" y="3836357"/>
            <a:ext cx="3473887" cy="316230"/>
          </a:xfrm>
          <a:prstGeom prst="rect">
            <a:avLst/>
          </a:prstGeom>
          <a:noFill/>
          <a:ln/>
        </p:spPr>
        <p:txBody>
          <a:bodyPr wrap="non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Calculation</a:t>
            </a:r>
            <a:endParaRPr lang="en-US" sz="1550" dirty="0"/>
          </a:p>
        </p:txBody>
      </p:sp>
      <p:sp>
        <p:nvSpPr>
          <p:cNvPr id="13" name="Text 10"/>
          <p:cNvSpPr/>
          <p:nvPr/>
        </p:nvSpPr>
        <p:spPr>
          <a:xfrm>
            <a:off x="4669215" y="3893796"/>
            <a:ext cx="3473887" cy="1264920"/>
          </a:xfrm>
          <a:prstGeom prst="rect">
            <a:avLst/>
          </a:prstGeom>
          <a:noFill/>
          <a:ln/>
        </p:spPr>
        <p:txBody>
          <a:bodyPr wrap="square" lIns="0" tIns="0" rIns="0" bIns="0" rtlCol="0" anchor="t"/>
          <a:lstStyle/>
          <a:p>
            <a:pPr marL="0" indent="0">
              <a:lnSpc>
                <a:spcPts val="2450"/>
              </a:lnSpc>
              <a:buNone/>
            </a:pPr>
            <a:r>
              <a:rPr lang="en-US" sz="1550" dirty="0">
                <a:solidFill>
                  <a:srgbClr val="FFE5E5"/>
                </a:solidFill>
                <a:latin typeface="DM Sans" pitchFamily="34" charset="0"/>
                <a:ea typeface="DM Sans" pitchFamily="34" charset="-122"/>
                <a:cs typeface="DM Sans" pitchFamily="34" charset="-120"/>
              </a:rPr>
              <a:t>The amount of nitrogen in the sample is calculated based on the volume of acid used in the titration, according to a specific formula.</a:t>
            </a:r>
            <a:endParaRPr lang="en-US" sz="1550" dirty="0"/>
          </a:p>
        </p:txBody>
      </p:sp>
      <p:sp>
        <p:nvSpPr>
          <p:cNvPr id="14" name="Rectangle 13"/>
          <p:cNvSpPr/>
          <p:nvPr/>
        </p:nvSpPr>
        <p:spPr>
          <a:xfrm>
            <a:off x="718422" y="5586388"/>
            <a:ext cx="7733943" cy="2336537"/>
          </a:xfrm>
          <a:prstGeom prst="rect">
            <a:avLst/>
          </a:prstGeom>
        </p:spPr>
        <p:txBody>
          <a:bodyPr wrap="square">
            <a:spAutoFit/>
          </a:bodyPr>
          <a:lstStyle/>
          <a:p>
            <a:pPr>
              <a:lnSpc>
                <a:spcPts val="2450"/>
              </a:lnSpc>
            </a:pPr>
            <a:r>
              <a:rPr lang="en-US" sz="1600" dirty="0">
                <a:solidFill>
                  <a:srgbClr val="FFE5E5"/>
                </a:solidFill>
                <a:latin typeface="DM Sans" pitchFamily="34" charset="0"/>
                <a:ea typeface="DM Sans" pitchFamily="34" charset="-122"/>
                <a:cs typeface="DM Sans" pitchFamily="34" charset="-120"/>
              </a:rPr>
              <a:t>NH3 has an equivalent mass of 17g/eq. And one equivalent weight of NH3 contains 14 grams of nitrogen. Consequently, the following formula can be used to calculate the nitrogen percentage:</a:t>
            </a:r>
          </a:p>
          <a:p>
            <a:pPr>
              <a:lnSpc>
                <a:spcPts val="2450"/>
              </a:lnSpc>
            </a:pPr>
            <a:r>
              <a:rPr lang="en-US" sz="1600" dirty="0">
                <a:solidFill>
                  <a:srgbClr val="FFE5E5"/>
                </a:solidFill>
                <a:latin typeface="DM Sans" pitchFamily="34" charset="0"/>
                <a:ea typeface="DM Sans" pitchFamily="34" charset="-122"/>
                <a:cs typeface="DM Sans" pitchFamily="34" charset="-120"/>
              </a:rPr>
              <a:t>Nitrogen estimation using the </a:t>
            </a:r>
            <a:r>
              <a:rPr lang="en-US" sz="1600" dirty="0" err="1">
                <a:solidFill>
                  <a:srgbClr val="FFE5E5"/>
                </a:solidFill>
                <a:latin typeface="DM Sans" pitchFamily="34" charset="0"/>
                <a:ea typeface="DM Sans" pitchFamily="34" charset="-122"/>
                <a:cs typeface="DM Sans" pitchFamily="34" charset="-120"/>
              </a:rPr>
              <a:t>Kjeldahl</a:t>
            </a:r>
            <a:r>
              <a:rPr lang="en-US" sz="1600" dirty="0">
                <a:solidFill>
                  <a:srgbClr val="FFE5E5"/>
                </a:solidFill>
                <a:latin typeface="DM Sans" pitchFamily="34" charset="0"/>
                <a:ea typeface="DM Sans" pitchFamily="34" charset="-122"/>
                <a:cs typeface="DM Sans" pitchFamily="34" charset="-120"/>
              </a:rPr>
              <a:t> technique equals 1.4V× NW, where W equals the sample’s weight (in grams).</a:t>
            </a:r>
          </a:p>
          <a:p>
            <a:pPr>
              <a:lnSpc>
                <a:spcPts val="2450"/>
              </a:lnSpc>
            </a:pPr>
            <a:r>
              <a:rPr lang="en-US" sz="1600" dirty="0">
                <a:solidFill>
                  <a:srgbClr val="FFE5E5"/>
                </a:solidFill>
                <a:latin typeface="DM Sans" pitchFamily="34" charset="0"/>
                <a:ea typeface="DM Sans" pitchFamily="34" charset="-122"/>
                <a:cs typeface="DM Sans" pitchFamily="34" charset="-120"/>
              </a:rPr>
              <a:t>V = Acid used in titration (in ml)</a:t>
            </a:r>
          </a:p>
          <a:p>
            <a:pPr>
              <a:lnSpc>
                <a:spcPts val="2450"/>
              </a:lnSpc>
            </a:pPr>
            <a:r>
              <a:rPr lang="en-US" sz="1600" dirty="0">
                <a:solidFill>
                  <a:srgbClr val="FFE5E5"/>
                </a:solidFill>
                <a:latin typeface="DM Sans" pitchFamily="34" charset="0"/>
                <a:ea typeface="DM Sans" pitchFamily="34" charset="-122"/>
                <a:cs typeface="DM Sans" pitchFamily="34" charset="-120"/>
              </a:rPr>
              <a:t> N = </a:t>
            </a:r>
            <a:r>
              <a:rPr lang="en-US" sz="1600" dirty="0">
                <a:solidFill>
                  <a:srgbClr val="FFE5E5"/>
                </a:solidFill>
                <a:latin typeface="DM Sans" pitchFamily="34" charset="0"/>
                <a:ea typeface="DM Sans" pitchFamily="34" charset="-122"/>
                <a:cs typeface="DM Sans" pitchFamily="34" charset="-120"/>
                <a:hlinkClick r:id="rId4"/>
              </a:rPr>
              <a:t>normality</a:t>
            </a:r>
            <a:r>
              <a:rPr lang="en-US" sz="1600" dirty="0">
                <a:solidFill>
                  <a:srgbClr val="FFE5E5"/>
                </a:solidFill>
                <a:latin typeface="DM Sans" pitchFamily="34" charset="0"/>
                <a:ea typeface="DM Sans" pitchFamily="34" charset="-122"/>
                <a:cs typeface="DM Sans" pitchFamily="34" charset="-120"/>
              </a:rPr>
              <a:t> of standard acid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1098</Words>
  <Application>Microsoft Office PowerPoint</Application>
  <PresentationFormat>Custom</PresentationFormat>
  <Paragraphs>130</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Open Sans</vt:lpstr>
      <vt:lpstr>Calibri</vt:lpstr>
      <vt:lpstr>DM Sans Medium</vt:lpstr>
      <vt:lpstr>DM Sans Bold</vt:lpstr>
      <vt:lpstr>Arial</vt:lpstr>
      <vt:lpstr>Dela Gothic One</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Asif</cp:lastModifiedBy>
  <cp:revision>20</cp:revision>
  <dcterms:created xsi:type="dcterms:W3CDTF">2024-11-10T07:51:34Z</dcterms:created>
  <dcterms:modified xsi:type="dcterms:W3CDTF">2024-11-10T17:30:36Z</dcterms:modified>
</cp:coreProperties>
</file>