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Lora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55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73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biologynotes.com/vitamin-b-complex-structure-coenzyme-forms-and-biological-roles/" TargetMode="External"/><Relationship Id="rId2" Type="http://schemas.openxmlformats.org/officeDocument/2006/relationships/hyperlink" Target="https://health.clevelandclinic.org/b-vitamin-benefits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04" y="403622"/>
            <a:ext cx="4887873" cy="328302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324124" y="2045137"/>
            <a:ext cx="7468553" cy="19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650"/>
              </a:lnSpc>
              <a:buNone/>
            </a:pPr>
            <a:r>
              <a:rPr lang="en-US" sz="61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Water-Soluble Vitamins (Part 3)</a:t>
            </a:r>
            <a:endParaRPr lang="en-US" sz="6100" dirty="0"/>
          </a:p>
        </p:txBody>
      </p:sp>
      <p:sp>
        <p:nvSpPr>
          <p:cNvPr id="5" name="Text 1"/>
          <p:cNvSpPr/>
          <p:nvPr/>
        </p:nvSpPr>
        <p:spPr>
          <a:xfrm>
            <a:off x="6324124" y="4347210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This section delves into the chemical structures and coenzyme functions of key water-soluble vitamins. We will explore the crucial roles of Vitamin B5, B6, B7, B9, and B12 in various metabolic processes.</a:t>
            </a:r>
            <a:endParaRPr lang="en-US" sz="1850" dirty="0"/>
          </a:p>
        </p:txBody>
      </p:sp>
      <p:sp>
        <p:nvSpPr>
          <p:cNvPr id="6" name="Shape 2"/>
          <p:cNvSpPr/>
          <p:nvPr/>
        </p:nvSpPr>
        <p:spPr>
          <a:xfrm>
            <a:off x="6324124" y="5783342"/>
            <a:ext cx="382905" cy="382905"/>
          </a:xfrm>
          <a:prstGeom prst="roundRect">
            <a:avLst>
              <a:gd name="adj" fmla="val 23878209"/>
            </a:avLst>
          </a:prstGeom>
          <a:solidFill>
            <a:srgbClr val="3891DA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462713" y="5925979"/>
            <a:ext cx="10560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Source Sans Pro Medium" pitchFamily="34" charset="0"/>
                <a:ea typeface="Source Sans Pro Medium" pitchFamily="34" charset="-122"/>
                <a:cs typeface="Source Sans Pro Medium" pitchFamily="34" charset="-120"/>
              </a:rPr>
              <a:t>AA</a:t>
            </a:r>
            <a:endParaRPr lang="en-US" sz="750" dirty="0"/>
          </a:p>
        </p:txBody>
      </p:sp>
      <p:sp>
        <p:nvSpPr>
          <p:cNvPr id="8" name="Text 4"/>
          <p:cNvSpPr/>
          <p:nvPr/>
        </p:nvSpPr>
        <p:spPr>
          <a:xfrm>
            <a:off x="6826687" y="5765483"/>
            <a:ext cx="1864519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D6E5EF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Asif Ahmad</a:t>
            </a:r>
            <a:endParaRPr lang="en-US" sz="2350" dirty="0"/>
          </a:p>
        </p:txBody>
      </p:sp>
      <p:sp>
        <p:nvSpPr>
          <p:cNvPr id="9" name="Rounded Rectangle 8"/>
          <p:cNvSpPr/>
          <p:nvPr/>
        </p:nvSpPr>
        <p:spPr>
          <a:xfrm>
            <a:off x="12832597" y="7718156"/>
            <a:ext cx="1673817" cy="402956"/>
          </a:xfrm>
          <a:prstGeom prst="roundRect">
            <a:avLst/>
          </a:prstGeom>
          <a:solidFill>
            <a:srgbClr val="25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" y="3411337"/>
            <a:ext cx="5486400" cy="48182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7078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87479" y="3431143"/>
            <a:ext cx="13055441" cy="1323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Dietary Sources and Supplementation of Water-Soluble Vitamins</a:t>
            </a:r>
            <a:endParaRPr lang="en-US" sz="4150" dirty="0"/>
          </a:p>
        </p:txBody>
      </p:sp>
      <p:sp>
        <p:nvSpPr>
          <p:cNvPr id="5" name="Shape 1"/>
          <p:cNvSpPr/>
          <p:nvPr/>
        </p:nvSpPr>
        <p:spPr>
          <a:xfrm>
            <a:off x="787479" y="5345192"/>
            <a:ext cx="506254" cy="506254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</p:sp>
      <p:sp>
        <p:nvSpPr>
          <p:cNvPr id="6" name="Text 2"/>
          <p:cNvSpPr/>
          <p:nvPr/>
        </p:nvSpPr>
        <p:spPr>
          <a:xfrm>
            <a:off x="982742" y="5439489"/>
            <a:ext cx="115610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500" dirty="0"/>
          </a:p>
        </p:txBody>
      </p:sp>
      <p:sp>
        <p:nvSpPr>
          <p:cNvPr id="7" name="Text 3"/>
          <p:cNvSpPr/>
          <p:nvPr/>
        </p:nvSpPr>
        <p:spPr>
          <a:xfrm>
            <a:off x="1518642" y="5345192"/>
            <a:ext cx="2647117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Dietary Sources</a:t>
            </a:r>
            <a:endParaRPr lang="en-US" sz="2050" dirty="0"/>
          </a:p>
        </p:txBody>
      </p:sp>
      <p:sp>
        <p:nvSpPr>
          <p:cNvPr id="8" name="Text 4"/>
          <p:cNvSpPr/>
          <p:nvPr/>
        </p:nvSpPr>
        <p:spPr>
          <a:xfrm>
            <a:off x="1518642" y="5810845"/>
            <a:ext cx="3470672" cy="1080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Water-soluble vitamins are readily available in a variety of fruits, vegetables, and whole grains.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5214223" y="5345192"/>
            <a:ext cx="506254" cy="506254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</p:sp>
      <p:sp>
        <p:nvSpPr>
          <p:cNvPr id="10" name="Text 6"/>
          <p:cNvSpPr/>
          <p:nvPr/>
        </p:nvSpPr>
        <p:spPr>
          <a:xfrm>
            <a:off x="5381982" y="5439489"/>
            <a:ext cx="170617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500" dirty="0"/>
          </a:p>
        </p:txBody>
      </p:sp>
      <p:sp>
        <p:nvSpPr>
          <p:cNvPr id="11" name="Text 7"/>
          <p:cNvSpPr/>
          <p:nvPr/>
        </p:nvSpPr>
        <p:spPr>
          <a:xfrm>
            <a:off x="5945386" y="5345192"/>
            <a:ext cx="2647117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Supplementation</a:t>
            </a:r>
            <a:endParaRPr lang="en-US" sz="2050" dirty="0"/>
          </a:p>
        </p:txBody>
      </p:sp>
      <p:sp>
        <p:nvSpPr>
          <p:cNvPr id="12" name="Text 8"/>
          <p:cNvSpPr/>
          <p:nvPr/>
        </p:nvSpPr>
        <p:spPr>
          <a:xfrm>
            <a:off x="5945386" y="5810845"/>
            <a:ext cx="3470672" cy="1800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Supplements can be helpful in cases of deficiency or inadequate dietary intake. Consult with a healthcare professional for appropriate supplementation.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9640967" y="5345192"/>
            <a:ext cx="506254" cy="506254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</p:sp>
      <p:sp>
        <p:nvSpPr>
          <p:cNvPr id="14" name="Text 10"/>
          <p:cNvSpPr/>
          <p:nvPr/>
        </p:nvSpPr>
        <p:spPr>
          <a:xfrm>
            <a:off x="9805630" y="5439489"/>
            <a:ext cx="176927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1"/>
          <p:cNvSpPr/>
          <p:nvPr/>
        </p:nvSpPr>
        <p:spPr>
          <a:xfrm>
            <a:off x="10372130" y="5345192"/>
            <a:ext cx="2769394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Importance of Balance</a:t>
            </a:r>
            <a:endParaRPr lang="en-US" sz="2050" dirty="0"/>
          </a:p>
        </p:txBody>
      </p:sp>
      <p:sp>
        <p:nvSpPr>
          <p:cNvPr id="16" name="Text 12"/>
          <p:cNvSpPr/>
          <p:nvPr/>
        </p:nvSpPr>
        <p:spPr>
          <a:xfrm>
            <a:off x="10372130" y="5810845"/>
            <a:ext cx="3470672" cy="1440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Maintaining a balanced diet rich in fruits, vegetables, and whole grains is essential for optimal health and well-being.</a:t>
            </a:r>
            <a:endParaRPr lang="en-US" sz="1750" dirty="0"/>
          </a:p>
        </p:txBody>
      </p:sp>
      <p:sp>
        <p:nvSpPr>
          <p:cNvPr id="17" name="Rectangle 16"/>
          <p:cNvSpPr/>
          <p:nvPr/>
        </p:nvSpPr>
        <p:spPr>
          <a:xfrm>
            <a:off x="12925586" y="7702658"/>
            <a:ext cx="1534333" cy="402956"/>
          </a:xfrm>
          <a:prstGeom prst="rect">
            <a:avLst/>
          </a:prstGeom>
          <a:solidFill>
            <a:srgbClr val="25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80" y="25749"/>
            <a:ext cx="14273939" cy="281928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00380" y="697424"/>
            <a:ext cx="3983064" cy="728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00380" y="1853361"/>
            <a:ext cx="4232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B Vitamins: Types, Benefits and Side Effects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25586" y="7702658"/>
            <a:ext cx="1534333" cy="402956"/>
          </a:xfrm>
          <a:prstGeom prst="rect">
            <a:avLst/>
          </a:prstGeom>
          <a:solidFill>
            <a:srgbClr val="25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0380" y="2650210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Vitamin B complex: Structure, coenzyme forms and Biological roles - Online Biology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21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834629"/>
            <a:ext cx="7468553" cy="2125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00"/>
              </a:lnSpc>
            </a:pP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837724" y="4713684"/>
            <a:ext cx="7468553" cy="268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endParaRPr lang="en-US" sz="1850" dirty="0"/>
          </a:p>
        </p:txBody>
      </p:sp>
      <p:sp>
        <p:nvSpPr>
          <p:cNvPr id="6" name="Rectangle 5"/>
          <p:cNvSpPr/>
          <p:nvPr/>
        </p:nvSpPr>
        <p:spPr>
          <a:xfrm>
            <a:off x="2104302" y="3785889"/>
            <a:ext cx="51799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THANKS</a:t>
            </a:r>
            <a:endParaRPr lang="en-US" sz="9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2" y="182027"/>
            <a:ext cx="1615292" cy="16009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97367" y="5174871"/>
            <a:ext cx="43937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00B0F0"/>
                </a:solidFill>
              </a:rPr>
              <a:t>Prof. Dr. Asif Ahmad, Director Institute of Food and Nutritional Sciences, PMAS-Arid Agriculture University Rawalpindi</a:t>
            </a:r>
          </a:p>
          <a:p>
            <a:r>
              <a:rPr lang="en-US" sz="1600" dirty="0">
                <a:solidFill>
                  <a:srgbClr val="00B0F0"/>
                </a:solidFill>
              </a:rPr>
              <a:t>a</a:t>
            </a:r>
            <a:r>
              <a:rPr lang="en-US" sz="1600" dirty="0" smtClean="0">
                <a:solidFill>
                  <a:srgbClr val="00B0F0"/>
                </a:solidFill>
              </a:rPr>
              <a:t>sifahmad_1@yahoo.com</a:t>
            </a:r>
            <a:endParaRPr lang="en-US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529006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9233" y="919282"/>
            <a:ext cx="7618333" cy="1282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Chemistry and structure of Vitamin B5 (Pantothenic Acid)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6249233" y="2528530"/>
            <a:ext cx="3700224" cy="2979420"/>
          </a:xfrm>
          <a:prstGeom prst="roundRect">
            <a:avLst>
              <a:gd name="adj" fmla="val 1097"/>
            </a:avLst>
          </a:prstGeom>
          <a:solidFill>
            <a:srgbClr val="444752"/>
          </a:solidFill>
          <a:ln/>
        </p:spPr>
      </p:sp>
      <p:sp>
        <p:nvSpPr>
          <p:cNvPr id="5" name="Text 2"/>
          <p:cNvSpPr/>
          <p:nvPr/>
        </p:nvSpPr>
        <p:spPr>
          <a:xfrm>
            <a:off x="6467118" y="2746415"/>
            <a:ext cx="2564487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Pantothenic Acid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467118" y="3197662"/>
            <a:ext cx="3264456" cy="17436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It's a water-soluble vitamin, also known as Vitamin B5. It's essential for many metabolic processes, including the synthesis of Coenzyme A.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0167342" y="2528530"/>
            <a:ext cx="3700224" cy="2979420"/>
          </a:xfrm>
          <a:prstGeom prst="roundRect">
            <a:avLst>
              <a:gd name="adj" fmla="val 1097"/>
            </a:avLst>
          </a:prstGeom>
          <a:solidFill>
            <a:srgbClr val="444752"/>
          </a:solidFill>
          <a:ln/>
        </p:spPr>
      </p:sp>
      <p:sp>
        <p:nvSpPr>
          <p:cNvPr id="8" name="Text 5"/>
          <p:cNvSpPr/>
          <p:nvPr/>
        </p:nvSpPr>
        <p:spPr>
          <a:xfrm>
            <a:off x="10385227" y="2746415"/>
            <a:ext cx="2564487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Structure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0385227" y="3197662"/>
            <a:ext cx="3264456" cy="20924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pantothenic acid molecule is composed of a pantoic acid moiety and a beta-alanine moiety. This structure allows it to participate in a wide range of biochemical reactions.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249233" y="5725835"/>
            <a:ext cx="7618333" cy="1584484"/>
          </a:xfrm>
          <a:prstGeom prst="roundRect">
            <a:avLst>
              <a:gd name="adj" fmla="val 2064"/>
            </a:avLst>
          </a:prstGeom>
          <a:solidFill>
            <a:srgbClr val="444752"/>
          </a:solidFill>
          <a:ln/>
        </p:spPr>
      </p:sp>
      <p:sp>
        <p:nvSpPr>
          <p:cNvPr id="11" name="Text 8"/>
          <p:cNvSpPr/>
          <p:nvPr/>
        </p:nvSpPr>
        <p:spPr>
          <a:xfrm>
            <a:off x="6467118" y="5943719"/>
            <a:ext cx="2564487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Coenzyme A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467118" y="6394966"/>
            <a:ext cx="7182564" cy="6974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It's a key component of Coenzyme A, which plays a vital role in energy production, carbohydrate metabolism, and fatty acid synthesis.</a:t>
            </a:r>
            <a:endParaRPr lang="en-US" sz="1700" dirty="0"/>
          </a:p>
        </p:txBody>
      </p:sp>
      <p:sp>
        <p:nvSpPr>
          <p:cNvPr id="13" name="Rectangle 12"/>
          <p:cNvSpPr/>
          <p:nvPr/>
        </p:nvSpPr>
        <p:spPr>
          <a:xfrm>
            <a:off x="12693112" y="7702658"/>
            <a:ext cx="1766807" cy="402956"/>
          </a:xfrm>
          <a:prstGeom prst="rect">
            <a:avLst/>
          </a:prstGeom>
          <a:solidFill>
            <a:srgbClr val="25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081722"/>
            <a:ext cx="5486400" cy="22285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550189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785" y="804863"/>
            <a:ext cx="7555230" cy="1335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Chemistry and structure of Vitamin B6 (Pyridoxine)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6280785" y="2735699"/>
            <a:ext cx="510659" cy="510659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</p:sp>
      <p:sp>
        <p:nvSpPr>
          <p:cNvPr id="5" name="Text 2"/>
          <p:cNvSpPr/>
          <p:nvPr/>
        </p:nvSpPr>
        <p:spPr>
          <a:xfrm>
            <a:off x="6477714" y="2830830"/>
            <a:ext cx="116681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7018377" y="2735699"/>
            <a:ext cx="2670334" cy="333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Pyridoxine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7018377" y="3205520"/>
            <a:ext cx="2926556" cy="21781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It's a water-soluble vitamin, also known as Vitamin B6. It plays a crucial role in protein metabolism, neurotransmitter synthesis, and red blood cell formation.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2735699"/>
            <a:ext cx="510659" cy="510659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</p:sp>
      <p:sp>
        <p:nvSpPr>
          <p:cNvPr id="9" name="Text 6"/>
          <p:cNvSpPr/>
          <p:nvPr/>
        </p:nvSpPr>
        <p:spPr>
          <a:xfrm>
            <a:off x="10341054" y="2830830"/>
            <a:ext cx="172164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7"/>
          <p:cNvSpPr/>
          <p:nvPr/>
        </p:nvSpPr>
        <p:spPr>
          <a:xfrm>
            <a:off x="10909459" y="2735699"/>
            <a:ext cx="2670334" cy="333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Structure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10909459" y="3205520"/>
            <a:ext cx="2926556" cy="21781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pyridoxine molecule consists of a pyridine ring with a hydroxymethyl group at the 4-position, a hydroxyl group at the 5-position, and a methyl group at the 2-position.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785" y="5865852"/>
            <a:ext cx="510659" cy="510659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</p:sp>
      <p:sp>
        <p:nvSpPr>
          <p:cNvPr id="13" name="Text 10"/>
          <p:cNvSpPr/>
          <p:nvPr/>
        </p:nvSpPr>
        <p:spPr>
          <a:xfrm>
            <a:off x="6446877" y="5960983"/>
            <a:ext cx="178475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500" dirty="0"/>
          </a:p>
        </p:txBody>
      </p:sp>
      <p:sp>
        <p:nvSpPr>
          <p:cNvPr id="14" name="Text 11"/>
          <p:cNvSpPr/>
          <p:nvPr/>
        </p:nvSpPr>
        <p:spPr>
          <a:xfrm>
            <a:off x="7018377" y="5865852"/>
            <a:ext cx="2670334" cy="333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Coenzyme Forms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7018377" y="6335673"/>
            <a:ext cx="6817638" cy="10890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Pyridoxine is converted into its active coenzyme forms, pyridoxal phosphate (PLP) and pyridoxamine phosphate (PMP), which are essential for various metabolic processes.</a:t>
            </a:r>
            <a:endParaRPr lang="en-US" sz="1750" dirty="0"/>
          </a:p>
        </p:txBody>
      </p:sp>
      <p:sp>
        <p:nvSpPr>
          <p:cNvPr id="16" name="Rectangle 15"/>
          <p:cNvSpPr/>
          <p:nvPr/>
        </p:nvSpPr>
        <p:spPr>
          <a:xfrm>
            <a:off x="12693112" y="7702658"/>
            <a:ext cx="1766807" cy="402956"/>
          </a:xfrm>
          <a:prstGeom prst="rect">
            <a:avLst/>
          </a:prstGeom>
          <a:solidFill>
            <a:srgbClr val="25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46572"/>
            <a:ext cx="5817337" cy="22672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2361486"/>
            <a:ext cx="5486400" cy="58681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6397" y="693777"/>
            <a:ext cx="7751207" cy="11703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365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Vitamin B7 (Biotin) - Chemistry, Structure and Coenzyme Roles</a:t>
            </a:r>
            <a:endParaRPr lang="en-US" sz="3650" dirty="0"/>
          </a:p>
        </p:txBody>
      </p:sp>
      <p:sp>
        <p:nvSpPr>
          <p:cNvPr id="4" name="Shape 1"/>
          <p:cNvSpPr/>
          <p:nvPr/>
        </p:nvSpPr>
        <p:spPr>
          <a:xfrm>
            <a:off x="983337" y="2162532"/>
            <a:ext cx="22860" cy="5373172"/>
          </a:xfrm>
          <a:prstGeom prst="roundRect">
            <a:avLst>
              <a:gd name="adj" fmla="val 130569"/>
            </a:avLst>
          </a:prstGeom>
          <a:solidFill>
            <a:srgbClr val="5D606B"/>
          </a:solidFill>
          <a:ln/>
        </p:spPr>
      </p:sp>
      <p:sp>
        <p:nvSpPr>
          <p:cNvPr id="5" name="Shape 2"/>
          <p:cNvSpPr/>
          <p:nvPr/>
        </p:nvSpPr>
        <p:spPr>
          <a:xfrm>
            <a:off x="1195745" y="2598777"/>
            <a:ext cx="696397" cy="22860"/>
          </a:xfrm>
          <a:prstGeom prst="roundRect">
            <a:avLst>
              <a:gd name="adj" fmla="val 130569"/>
            </a:avLst>
          </a:prstGeom>
          <a:solidFill>
            <a:srgbClr val="5D606B"/>
          </a:solidFill>
          <a:ln/>
        </p:spPr>
      </p:sp>
      <p:sp>
        <p:nvSpPr>
          <p:cNvPr id="6" name="Shape 3"/>
          <p:cNvSpPr/>
          <p:nvPr/>
        </p:nvSpPr>
        <p:spPr>
          <a:xfrm>
            <a:off x="770930" y="2386370"/>
            <a:ext cx="447675" cy="447675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</p:sp>
      <p:sp>
        <p:nvSpPr>
          <p:cNvPr id="7" name="Text 4"/>
          <p:cNvSpPr/>
          <p:nvPr/>
        </p:nvSpPr>
        <p:spPr>
          <a:xfrm>
            <a:off x="943570" y="2469713"/>
            <a:ext cx="102275" cy="280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2089190" y="2361486"/>
            <a:ext cx="2341007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Biotin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2089190" y="2773323"/>
            <a:ext cx="6358414" cy="9547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It's a water-soluble vitamin, also known as Vitamin B7. It's essential for various metabolic processes, including carbohydrate metabolism, fatty acid synthesis, and amino acid metabolism.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1195745" y="4562237"/>
            <a:ext cx="696397" cy="22860"/>
          </a:xfrm>
          <a:prstGeom prst="roundRect">
            <a:avLst>
              <a:gd name="adj" fmla="val 130569"/>
            </a:avLst>
          </a:prstGeom>
          <a:solidFill>
            <a:srgbClr val="5D606B"/>
          </a:solidFill>
          <a:ln/>
        </p:spPr>
      </p:sp>
      <p:sp>
        <p:nvSpPr>
          <p:cNvPr id="11" name="Shape 8"/>
          <p:cNvSpPr/>
          <p:nvPr/>
        </p:nvSpPr>
        <p:spPr>
          <a:xfrm>
            <a:off x="770930" y="4349829"/>
            <a:ext cx="447675" cy="447675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</p:sp>
      <p:sp>
        <p:nvSpPr>
          <p:cNvPr id="12" name="Text 9"/>
          <p:cNvSpPr/>
          <p:nvPr/>
        </p:nvSpPr>
        <p:spPr>
          <a:xfrm>
            <a:off x="919282" y="4433173"/>
            <a:ext cx="150852" cy="280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2089190" y="4324945"/>
            <a:ext cx="2341007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Structure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2089190" y="4736783"/>
            <a:ext cx="6358414" cy="9547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biotin molecule has a unique structure, consisting of a ureido ring attached to a valeric acid side chain, with a sulfur atom linking the two components.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1195745" y="6525697"/>
            <a:ext cx="696397" cy="22860"/>
          </a:xfrm>
          <a:prstGeom prst="roundRect">
            <a:avLst>
              <a:gd name="adj" fmla="val 130569"/>
            </a:avLst>
          </a:prstGeom>
          <a:solidFill>
            <a:srgbClr val="5D606B"/>
          </a:solidFill>
          <a:ln/>
        </p:spPr>
      </p:sp>
      <p:sp>
        <p:nvSpPr>
          <p:cNvPr id="16" name="Shape 13"/>
          <p:cNvSpPr/>
          <p:nvPr/>
        </p:nvSpPr>
        <p:spPr>
          <a:xfrm>
            <a:off x="770930" y="6313289"/>
            <a:ext cx="447675" cy="447675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</p:sp>
      <p:sp>
        <p:nvSpPr>
          <p:cNvPr id="17" name="Text 14"/>
          <p:cNvSpPr/>
          <p:nvPr/>
        </p:nvSpPr>
        <p:spPr>
          <a:xfrm>
            <a:off x="916543" y="6396633"/>
            <a:ext cx="156448" cy="280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2089190" y="6288405"/>
            <a:ext cx="2341007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Coenzyme Role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2089190" y="6700242"/>
            <a:ext cx="6358414" cy="636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 serves as a coenzyme in carboxylase enzymes, which are involved in reactions that add carbon dioxide to molecules.</a:t>
            </a:r>
            <a:endParaRPr lang="en-US" sz="155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1289" y="95234"/>
            <a:ext cx="3424000" cy="26553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833" y="599361"/>
            <a:ext cx="13104733" cy="1282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Vitamin B9 (Folate) - Chemistry, Structure and Coenzyme Functions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762833" y="6538555"/>
            <a:ext cx="2564487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Structure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762833" y="6989802"/>
            <a:ext cx="6388894" cy="6974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folate molecule consists of a pteridine ring, a para-aminobenzoic acid (PABA) moiety, and one or more glutamate residues.</a:t>
            </a:r>
            <a:endParaRPr lang="en-US" sz="1700" dirty="0"/>
          </a:p>
        </p:txBody>
      </p:sp>
      <p:sp>
        <p:nvSpPr>
          <p:cNvPr id="7" name="Text 3"/>
          <p:cNvSpPr/>
          <p:nvPr/>
        </p:nvSpPr>
        <p:spPr>
          <a:xfrm>
            <a:off x="7478673" y="6538555"/>
            <a:ext cx="2564487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Coenzyme Forms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7478673" y="6989802"/>
            <a:ext cx="6388894" cy="1046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Folate is converted into its active coenzyme forms, such as tetrahydrofolate (THF), which play crucial roles in one-carbon metabolism.</a:t>
            </a:r>
            <a:endParaRPr lang="en-US" sz="17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32" y="2317551"/>
            <a:ext cx="5219513" cy="38902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199" y="2317551"/>
            <a:ext cx="5925285" cy="38048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559243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Vitamin B12 (Cobalamin) - Chemistry, Structure and Coenzyme Roles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56556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Structure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156829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cobalamin molecule has a complex structure, consisting of a corrin ring, a cobalt atom, a nucleotide, and a propanolamine group.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56556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Coenzyme Forms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156829"/>
            <a:ext cx="3928586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Cobalamin is converted into its active coenzyme forms, such as methylcobalamin and 5'-deoxyadenosylcobalamin, which are essential for DNA synthesis, cell division, and nerve function.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56556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Importance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156829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Vitamin B12 is crucial for the production of red blood cells and the maintenance of a healthy nervous system.</a:t>
            </a:r>
            <a:endParaRPr lang="en-US" sz="1850" dirty="0"/>
          </a:p>
        </p:txBody>
      </p:sp>
      <p:sp>
        <p:nvSpPr>
          <p:cNvPr id="9" name="Rectangle 8"/>
          <p:cNvSpPr/>
          <p:nvPr/>
        </p:nvSpPr>
        <p:spPr>
          <a:xfrm>
            <a:off x="12693112" y="7702658"/>
            <a:ext cx="1766807" cy="402956"/>
          </a:xfrm>
          <a:prstGeom prst="rect">
            <a:avLst/>
          </a:prstGeom>
          <a:solidFill>
            <a:srgbClr val="25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39472" y="650796"/>
            <a:ext cx="12419528" cy="453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85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Coenzyme Functions of Water-Soluble Vitamins, explain through Pictures</a:t>
            </a:r>
            <a:endParaRPr lang="en-US" sz="28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72" y="1412438"/>
            <a:ext cx="770811" cy="12332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541502" y="1566505"/>
            <a:ext cx="1929051" cy="2265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Tetrahydrofolate (THF)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541502" y="1885474"/>
            <a:ext cx="12549426" cy="246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It's essential for one-carbon metabolism, involved in DNA synthesis, amino acid metabolism, and red blood cell formation.</a:t>
            </a: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72" y="2645688"/>
            <a:ext cx="770811" cy="123324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41502" y="2799755"/>
            <a:ext cx="2203371" cy="2265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Pyridoxal Phosphate (PLP)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1541502" y="3118723"/>
            <a:ext cx="12549426" cy="246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It's a coenzyme for aminotransferases, decarboxylases, and other enzymes involved in protein metabolism, neurotransmitter synthesis, and glycogen metabolism.</a:t>
            </a:r>
            <a:endParaRPr lang="en-US" sz="12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72" y="3878937"/>
            <a:ext cx="770811" cy="123324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41502" y="4033004"/>
            <a:ext cx="1813679" cy="2265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Coenzyme A (CoA)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1541502" y="4351973"/>
            <a:ext cx="12549426" cy="246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 plays a vital role in energy production through the citric acid cycle, fatty acid metabolism, and other metabolic pathways.</a:t>
            </a:r>
            <a:endParaRPr lang="en-US" sz="12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472" y="5112187"/>
            <a:ext cx="770811" cy="1233249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541502" y="5266253"/>
            <a:ext cx="1813679" cy="2265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Biotin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541502" y="5585222"/>
            <a:ext cx="12549426" cy="246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It's a coenzyme for carboxylases, enzymes that catalyze the addition of carbon dioxide to molecules.</a:t>
            </a:r>
            <a:endParaRPr lang="en-US" sz="12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472" y="6345436"/>
            <a:ext cx="770811" cy="1233249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541502" y="6499503"/>
            <a:ext cx="1813679" cy="2265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Cobalamin (B12)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1541502" y="6818471"/>
            <a:ext cx="12549426" cy="246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It's essential for the synthesis of myelin, a fatty substance that insulates nerve fibers. B12 deficiency can lead to nerve damage.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12693112" y="7702658"/>
            <a:ext cx="1766807" cy="402956"/>
          </a:xfrm>
          <a:prstGeom prst="rect">
            <a:avLst/>
          </a:prstGeom>
          <a:solidFill>
            <a:srgbClr val="25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052" y="1456015"/>
            <a:ext cx="5032177" cy="531745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35794" y="557570"/>
            <a:ext cx="7872413" cy="1068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en-US" sz="2400" b="1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Deficiency Issues with Vitamins B5, B6, B7, B9, </a:t>
            </a:r>
            <a:r>
              <a:rPr lang="en-US" sz="2400" b="1" dirty="0" smtClean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B12</a:t>
            </a:r>
            <a:r>
              <a:rPr lang="en-US" sz="2400" b="1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 </a:t>
            </a:r>
            <a:endParaRPr lang="en-US" sz="2400" b="1" dirty="0"/>
          </a:p>
        </p:txBody>
      </p:sp>
      <p:sp>
        <p:nvSpPr>
          <p:cNvPr id="5" name="Shape 1"/>
          <p:cNvSpPr/>
          <p:nvPr/>
        </p:nvSpPr>
        <p:spPr>
          <a:xfrm>
            <a:off x="635794" y="1898452"/>
            <a:ext cx="7872413" cy="5773460"/>
          </a:xfrm>
          <a:prstGeom prst="roundRect">
            <a:avLst>
              <a:gd name="adj" fmla="val 472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643414" y="1906072"/>
            <a:ext cx="7856339" cy="52375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3"/>
          <p:cNvSpPr/>
          <p:nvPr/>
        </p:nvSpPr>
        <p:spPr>
          <a:xfrm>
            <a:off x="826056" y="2022634"/>
            <a:ext cx="2251472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Vitamin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3448288" y="2022634"/>
            <a:ext cx="2247662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Deficiency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6066711" y="2022634"/>
            <a:ext cx="2251472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Symptoms</a:t>
            </a: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643414" y="2429828"/>
            <a:ext cx="7856339" cy="11050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7"/>
          <p:cNvSpPr/>
          <p:nvPr/>
        </p:nvSpPr>
        <p:spPr>
          <a:xfrm>
            <a:off x="826056" y="2546390"/>
            <a:ext cx="2251472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B5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3448288" y="2546390"/>
            <a:ext cx="2247662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Pantothenic Acid Deficiency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066711" y="2546390"/>
            <a:ext cx="2251472" cy="871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Fatigue, weakness, tingling sensations, digestive problems</a:t>
            </a:r>
            <a:endParaRPr lang="en-US" sz="1600" dirty="0"/>
          </a:p>
        </p:txBody>
      </p:sp>
      <p:sp>
        <p:nvSpPr>
          <p:cNvPr id="14" name="Shape 10"/>
          <p:cNvSpPr/>
          <p:nvPr/>
        </p:nvSpPr>
        <p:spPr>
          <a:xfrm>
            <a:off x="643414" y="3534847"/>
            <a:ext cx="7856339" cy="11050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1"/>
          <p:cNvSpPr/>
          <p:nvPr/>
        </p:nvSpPr>
        <p:spPr>
          <a:xfrm>
            <a:off x="826056" y="3651409"/>
            <a:ext cx="2251472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B6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3448288" y="3651409"/>
            <a:ext cx="2247662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Pyridoxine Deficiency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6066711" y="3651409"/>
            <a:ext cx="2251472" cy="871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Anemia, nerve damage, seizures, skin problems, depression</a:t>
            </a:r>
            <a:endParaRPr lang="en-US" sz="1600" dirty="0"/>
          </a:p>
        </p:txBody>
      </p:sp>
      <p:sp>
        <p:nvSpPr>
          <p:cNvPr id="18" name="Shape 14"/>
          <p:cNvSpPr/>
          <p:nvPr/>
        </p:nvSpPr>
        <p:spPr>
          <a:xfrm>
            <a:off x="643414" y="4639866"/>
            <a:ext cx="7856339" cy="81438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9" name="Text 15"/>
          <p:cNvSpPr/>
          <p:nvPr/>
        </p:nvSpPr>
        <p:spPr>
          <a:xfrm>
            <a:off x="826056" y="4756428"/>
            <a:ext cx="2251472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B7</a:t>
            </a:r>
            <a:endParaRPr lang="en-US" sz="1600" dirty="0"/>
          </a:p>
        </p:txBody>
      </p:sp>
      <p:sp>
        <p:nvSpPr>
          <p:cNvPr id="20" name="Text 16"/>
          <p:cNvSpPr/>
          <p:nvPr/>
        </p:nvSpPr>
        <p:spPr>
          <a:xfrm>
            <a:off x="3448288" y="4756428"/>
            <a:ext cx="2247662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Biotin Deficiency</a:t>
            </a:r>
            <a:endParaRPr lang="en-US" sz="1600" dirty="0"/>
          </a:p>
        </p:txBody>
      </p:sp>
      <p:sp>
        <p:nvSpPr>
          <p:cNvPr id="21" name="Text 17"/>
          <p:cNvSpPr/>
          <p:nvPr/>
        </p:nvSpPr>
        <p:spPr>
          <a:xfrm>
            <a:off x="6066711" y="4756428"/>
            <a:ext cx="2251472" cy="581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Skin rash, hair loss, fatigue, depression, muscle pain</a:t>
            </a:r>
            <a:endParaRPr lang="en-US" sz="1600" dirty="0"/>
          </a:p>
        </p:txBody>
      </p:sp>
      <p:sp>
        <p:nvSpPr>
          <p:cNvPr id="22" name="Shape 18"/>
          <p:cNvSpPr/>
          <p:nvPr/>
        </p:nvSpPr>
        <p:spPr>
          <a:xfrm>
            <a:off x="643414" y="5454253"/>
            <a:ext cx="7856339" cy="11050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3" name="Text 19"/>
          <p:cNvSpPr/>
          <p:nvPr/>
        </p:nvSpPr>
        <p:spPr>
          <a:xfrm>
            <a:off x="826056" y="5570815"/>
            <a:ext cx="2251472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B9</a:t>
            </a:r>
            <a:endParaRPr lang="en-US" sz="1600" dirty="0"/>
          </a:p>
        </p:txBody>
      </p:sp>
      <p:sp>
        <p:nvSpPr>
          <p:cNvPr id="24" name="Text 20"/>
          <p:cNvSpPr/>
          <p:nvPr/>
        </p:nvSpPr>
        <p:spPr>
          <a:xfrm>
            <a:off x="3448288" y="5570815"/>
            <a:ext cx="2247662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Folate Deficiency</a:t>
            </a:r>
            <a:endParaRPr lang="en-US" sz="1600" dirty="0"/>
          </a:p>
        </p:txBody>
      </p:sp>
      <p:sp>
        <p:nvSpPr>
          <p:cNvPr id="25" name="Text 21"/>
          <p:cNvSpPr/>
          <p:nvPr/>
        </p:nvSpPr>
        <p:spPr>
          <a:xfrm>
            <a:off x="6066711" y="5570815"/>
            <a:ext cx="2251472" cy="871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Anemia, fatigue, neural tube defects in babies, heart disease</a:t>
            </a:r>
            <a:endParaRPr lang="en-US" sz="1600" dirty="0"/>
          </a:p>
        </p:txBody>
      </p:sp>
      <p:sp>
        <p:nvSpPr>
          <p:cNvPr id="26" name="Shape 22"/>
          <p:cNvSpPr/>
          <p:nvPr/>
        </p:nvSpPr>
        <p:spPr>
          <a:xfrm>
            <a:off x="643414" y="6559272"/>
            <a:ext cx="7856339" cy="11050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7" name="Text 23"/>
          <p:cNvSpPr/>
          <p:nvPr/>
        </p:nvSpPr>
        <p:spPr>
          <a:xfrm>
            <a:off x="826056" y="6675834"/>
            <a:ext cx="2251472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B12</a:t>
            </a:r>
            <a:endParaRPr lang="en-US" sz="1600" dirty="0"/>
          </a:p>
        </p:txBody>
      </p:sp>
      <p:sp>
        <p:nvSpPr>
          <p:cNvPr id="28" name="Text 24"/>
          <p:cNvSpPr/>
          <p:nvPr/>
        </p:nvSpPr>
        <p:spPr>
          <a:xfrm>
            <a:off x="3448288" y="6675834"/>
            <a:ext cx="2247662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Cobalamin Deficiency</a:t>
            </a:r>
            <a:endParaRPr lang="en-US" sz="1600" dirty="0"/>
          </a:p>
        </p:txBody>
      </p:sp>
      <p:sp>
        <p:nvSpPr>
          <p:cNvPr id="29" name="Text 25"/>
          <p:cNvSpPr/>
          <p:nvPr/>
        </p:nvSpPr>
        <p:spPr>
          <a:xfrm>
            <a:off x="6066711" y="6675834"/>
            <a:ext cx="2251472" cy="871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Anemia, fatigue, nerve damage, memory problems, depression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3184" y="793909"/>
            <a:ext cx="7717631" cy="11984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Symptoms and Health Impacts of Vitamin Deficiencies</a:t>
            </a:r>
            <a:endParaRPr lang="en-US" sz="3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84" y="2298025"/>
            <a:ext cx="509468" cy="50946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13184" y="3011210"/>
            <a:ext cx="2456259" cy="299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Fatigue and Weakness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713184" y="3433048"/>
            <a:ext cx="3705939" cy="978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Deficiencies can lead to decreased energy production, impacting physical and mental function.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757" y="2298025"/>
            <a:ext cx="509468" cy="50946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24757" y="3011210"/>
            <a:ext cx="2851666" cy="299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Headaches and Migraines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4724757" y="3433048"/>
            <a:ext cx="3706058" cy="978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Vitamin deficiencies can disrupt neurotransmitter production and function, leading to headaches and migraines.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84" y="5022652"/>
            <a:ext cx="509468" cy="50946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13184" y="5735836"/>
            <a:ext cx="3705939" cy="599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Cognitive Decline and Depression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713184" y="6457355"/>
            <a:ext cx="3705939" cy="978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Some deficiencies can affect brain function, leading to memory issues, concentration problems, and even depression.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757" y="5022652"/>
            <a:ext cx="509468" cy="50946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724757" y="5735836"/>
            <a:ext cx="2397443" cy="299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Heart Health Issues</a:t>
            </a:r>
            <a:endParaRPr lang="en-US" sz="1850" dirty="0"/>
          </a:p>
        </p:txBody>
      </p:sp>
      <p:sp>
        <p:nvSpPr>
          <p:cNvPr id="15" name="Text 8"/>
          <p:cNvSpPr/>
          <p:nvPr/>
        </p:nvSpPr>
        <p:spPr>
          <a:xfrm>
            <a:off x="4724757" y="6157674"/>
            <a:ext cx="3706058" cy="978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Vitamin B9 deficiency can increase the risk of heart disease, while B12 deficiency can lead to anemia and heart palpitations.</a:t>
            </a:r>
            <a:endParaRPr lang="en-US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0" y="1"/>
            <a:ext cx="5486400" cy="57358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950</Words>
  <Application>Microsoft Office PowerPoint</Application>
  <PresentationFormat>Custom</PresentationFormat>
  <Paragraphs>109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Source Sans Pro Medium</vt:lpstr>
      <vt:lpstr>Lora</vt:lpstr>
      <vt:lpstr>Source Sans Pro Bold</vt:lpstr>
      <vt:lpstr>Source Sans Pro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Asif</cp:lastModifiedBy>
  <cp:revision>8</cp:revision>
  <dcterms:created xsi:type="dcterms:W3CDTF">2024-10-21T10:30:44Z</dcterms:created>
  <dcterms:modified xsi:type="dcterms:W3CDTF">2024-11-02T08:36:46Z</dcterms:modified>
</cp:coreProperties>
</file>