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85" r:id="rId8"/>
    <p:sldId id="269" r:id="rId9"/>
    <p:sldId id="265" r:id="rId10"/>
    <p:sldId id="262" r:id="rId11"/>
    <p:sldId id="267" r:id="rId12"/>
    <p:sldId id="275" r:id="rId13"/>
    <p:sldId id="277" r:id="rId14"/>
    <p:sldId id="276" r:id="rId15"/>
    <p:sldId id="263" r:id="rId16"/>
    <p:sldId id="270" r:id="rId17"/>
    <p:sldId id="273" r:id="rId18"/>
    <p:sldId id="274" r:id="rId19"/>
    <p:sldId id="272" r:id="rId20"/>
    <p:sldId id="271" r:id="rId21"/>
    <p:sldId id="266" r:id="rId22"/>
    <p:sldId id="278" r:id="rId23"/>
    <p:sldId id="280" r:id="rId24"/>
    <p:sldId id="281" r:id="rId25"/>
    <p:sldId id="283" r:id="rId26"/>
    <p:sldId id="279" r:id="rId27"/>
    <p:sldId id="284" r:id="rId28"/>
    <p:sldId id="264" r:id="rId29"/>
    <p:sldId id="291" r:id="rId30"/>
    <p:sldId id="292" r:id="rId31"/>
    <p:sldId id="268" r:id="rId32"/>
    <p:sldId id="286" r:id="rId33"/>
    <p:sldId id="287" r:id="rId34"/>
    <p:sldId id="288" r:id="rId35"/>
    <p:sldId id="289"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10B15A-E2A1-4171-7824-9BD697D9A8D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31D6445D-BE7D-67B5-2F0F-41570D38F4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E50F085A-CF59-A72E-ED18-1BE42DDE4D2A}"/>
              </a:ext>
            </a:extLst>
          </p:cNvPr>
          <p:cNvSpPr>
            <a:spLocks noGrp="1"/>
          </p:cNvSpPr>
          <p:nvPr>
            <p:ph type="dt" sz="half" idx="10"/>
          </p:nvPr>
        </p:nvSpPr>
        <p:spPr/>
        <p:txBody>
          <a:bodyPr/>
          <a:lstStyle/>
          <a:p>
            <a:fld id="{73445D76-7B59-41D4-9648-64E1BD1AEC93}" type="datetimeFigureOut">
              <a:rPr lang="en-US" smtClean="0"/>
              <a:t>5/14/2023</a:t>
            </a:fld>
            <a:endParaRPr lang="en-US"/>
          </a:p>
        </p:txBody>
      </p:sp>
      <p:sp>
        <p:nvSpPr>
          <p:cNvPr id="5" name="Footer Placeholder 4">
            <a:extLst>
              <a:ext uri="{FF2B5EF4-FFF2-40B4-BE49-F238E27FC236}">
                <a16:creationId xmlns:a16="http://schemas.microsoft.com/office/drawing/2014/main" xmlns="" id="{4D017417-0AD4-7723-22D5-D087D47712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46997BB-4651-F356-37C5-7BB1EAED12B5}"/>
              </a:ext>
            </a:extLst>
          </p:cNvPr>
          <p:cNvSpPr>
            <a:spLocks noGrp="1"/>
          </p:cNvSpPr>
          <p:nvPr>
            <p:ph type="sldNum" sz="quarter" idx="12"/>
          </p:nvPr>
        </p:nvSpPr>
        <p:spPr/>
        <p:txBody>
          <a:bodyPr/>
          <a:lstStyle/>
          <a:p>
            <a:fld id="{2734B562-6375-4E3D-9C7C-D35DA24A38E3}" type="slidenum">
              <a:rPr lang="en-US" smtClean="0"/>
              <a:t>‹#›</a:t>
            </a:fld>
            <a:endParaRPr lang="en-US"/>
          </a:p>
        </p:txBody>
      </p:sp>
    </p:spTree>
    <p:extLst>
      <p:ext uri="{BB962C8B-B14F-4D97-AF65-F5344CB8AC3E}">
        <p14:creationId xmlns:p14="http://schemas.microsoft.com/office/powerpoint/2010/main" val="2368585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AE7D31-3722-C154-CB98-2E8880D0AD2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2F67ED0B-354C-9CAB-5F66-28EFBBA04A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13DD2C2-C9AD-661E-D34D-5D20EA8A6579}"/>
              </a:ext>
            </a:extLst>
          </p:cNvPr>
          <p:cNvSpPr>
            <a:spLocks noGrp="1"/>
          </p:cNvSpPr>
          <p:nvPr>
            <p:ph type="dt" sz="half" idx="10"/>
          </p:nvPr>
        </p:nvSpPr>
        <p:spPr/>
        <p:txBody>
          <a:bodyPr/>
          <a:lstStyle/>
          <a:p>
            <a:fld id="{73445D76-7B59-41D4-9648-64E1BD1AEC93}" type="datetimeFigureOut">
              <a:rPr lang="en-US" smtClean="0"/>
              <a:t>5/14/2023</a:t>
            </a:fld>
            <a:endParaRPr lang="en-US"/>
          </a:p>
        </p:txBody>
      </p:sp>
      <p:sp>
        <p:nvSpPr>
          <p:cNvPr id="5" name="Footer Placeholder 4">
            <a:extLst>
              <a:ext uri="{FF2B5EF4-FFF2-40B4-BE49-F238E27FC236}">
                <a16:creationId xmlns:a16="http://schemas.microsoft.com/office/drawing/2014/main" xmlns="" id="{5AACB91F-3BC4-5413-C5C9-EDBEA48A85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A4E16DF-075C-64B6-DA40-DF412F77DFBC}"/>
              </a:ext>
            </a:extLst>
          </p:cNvPr>
          <p:cNvSpPr>
            <a:spLocks noGrp="1"/>
          </p:cNvSpPr>
          <p:nvPr>
            <p:ph type="sldNum" sz="quarter" idx="12"/>
          </p:nvPr>
        </p:nvSpPr>
        <p:spPr/>
        <p:txBody>
          <a:bodyPr/>
          <a:lstStyle/>
          <a:p>
            <a:fld id="{2734B562-6375-4E3D-9C7C-D35DA24A38E3}" type="slidenum">
              <a:rPr lang="en-US" smtClean="0"/>
              <a:t>‹#›</a:t>
            </a:fld>
            <a:endParaRPr lang="en-US"/>
          </a:p>
        </p:txBody>
      </p:sp>
    </p:spTree>
    <p:extLst>
      <p:ext uri="{BB962C8B-B14F-4D97-AF65-F5344CB8AC3E}">
        <p14:creationId xmlns:p14="http://schemas.microsoft.com/office/powerpoint/2010/main" val="3171826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1F61FA6-6E48-10C2-EB12-D062A691A88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5B503EDC-EB21-B428-EAF6-B352F344048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174195E-3CB4-BF5D-5D71-0013097784D2}"/>
              </a:ext>
            </a:extLst>
          </p:cNvPr>
          <p:cNvSpPr>
            <a:spLocks noGrp="1"/>
          </p:cNvSpPr>
          <p:nvPr>
            <p:ph type="dt" sz="half" idx="10"/>
          </p:nvPr>
        </p:nvSpPr>
        <p:spPr/>
        <p:txBody>
          <a:bodyPr/>
          <a:lstStyle/>
          <a:p>
            <a:fld id="{73445D76-7B59-41D4-9648-64E1BD1AEC93}" type="datetimeFigureOut">
              <a:rPr lang="en-US" smtClean="0"/>
              <a:t>5/14/2023</a:t>
            </a:fld>
            <a:endParaRPr lang="en-US"/>
          </a:p>
        </p:txBody>
      </p:sp>
      <p:sp>
        <p:nvSpPr>
          <p:cNvPr id="5" name="Footer Placeholder 4">
            <a:extLst>
              <a:ext uri="{FF2B5EF4-FFF2-40B4-BE49-F238E27FC236}">
                <a16:creationId xmlns:a16="http://schemas.microsoft.com/office/drawing/2014/main" xmlns="" id="{B0CC3540-AEF5-B9DB-0A91-40FA1E5F6A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AA464B3-38C2-571F-679A-BBD3496E1304}"/>
              </a:ext>
            </a:extLst>
          </p:cNvPr>
          <p:cNvSpPr>
            <a:spLocks noGrp="1"/>
          </p:cNvSpPr>
          <p:nvPr>
            <p:ph type="sldNum" sz="quarter" idx="12"/>
          </p:nvPr>
        </p:nvSpPr>
        <p:spPr/>
        <p:txBody>
          <a:bodyPr/>
          <a:lstStyle/>
          <a:p>
            <a:fld id="{2734B562-6375-4E3D-9C7C-D35DA24A38E3}" type="slidenum">
              <a:rPr lang="en-US" smtClean="0"/>
              <a:t>‹#›</a:t>
            </a:fld>
            <a:endParaRPr lang="en-US"/>
          </a:p>
        </p:txBody>
      </p:sp>
    </p:spTree>
    <p:extLst>
      <p:ext uri="{BB962C8B-B14F-4D97-AF65-F5344CB8AC3E}">
        <p14:creationId xmlns:p14="http://schemas.microsoft.com/office/powerpoint/2010/main" val="4276276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F1927D-88AA-0321-3D8F-6E9CE8BBD6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CA2F9A3A-2622-5AAF-23F0-BD239F97CD9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42FE4BE-3833-7D71-63D7-F57D46F36821}"/>
              </a:ext>
            </a:extLst>
          </p:cNvPr>
          <p:cNvSpPr>
            <a:spLocks noGrp="1"/>
          </p:cNvSpPr>
          <p:nvPr>
            <p:ph type="dt" sz="half" idx="10"/>
          </p:nvPr>
        </p:nvSpPr>
        <p:spPr/>
        <p:txBody>
          <a:bodyPr/>
          <a:lstStyle/>
          <a:p>
            <a:fld id="{73445D76-7B59-41D4-9648-64E1BD1AEC93}" type="datetimeFigureOut">
              <a:rPr lang="en-US" smtClean="0"/>
              <a:t>5/14/2023</a:t>
            </a:fld>
            <a:endParaRPr lang="en-US"/>
          </a:p>
        </p:txBody>
      </p:sp>
      <p:sp>
        <p:nvSpPr>
          <p:cNvPr id="5" name="Footer Placeholder 4">
            <a:extLst>
              <a:ext uri="{FF2B5EF4-FFF2-40B4-BE49-F238E27FC236}">
                <a16:creationId xmlns:a16="http://schemas.microsoft.com/office/drawing/2014/main" xmlns="" id="{6A072E95-CA5F-DDF5-A8A8-8DA2E61CF9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DA2B799-D1E7-D8BB-ECA3-E2662C160AEC}"/>
              </a:ext>
            </a:extLst>
          </p:cNvPr>
          <p:cNvSpPr>
            <a:spLocks noGrp="1"/>
          </p:cNvSpPr>
          <p:nvPr>
            <p:ph type="sldNum" sz="quarter" idx="12"/>
          </p:nvPr>
        </p:nvSpPr>
        <p:spPr/>
        <p:txBody>
          <a:bodyPr/>
          <a:lstStyle/>
          <a:p>
            <a:fld id="{2734B562-6375-4E3D-9C7C-D35DA24A38E3}" type="slidenum">
              <a:rPr lang="en-US" smtClean="0"/>
              <a:t>‹#›</a:t>
            </a:fld>
            <a:endParaRPr lang="en-US"/>
          </a:p>
        </p:txBody>
      </p:sp>
    </p:spTree>
    <p:extLst>
      <p:ext uri="{BB962C8B-B14F-4D97-AF65-F5344CB8AC3E}">
        <p14:creationId xmlns:p14="http://schemas.microsoft.com/office/powerpoint/2010/main" val="2745307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88F90F-24ED-66F9-075B-3476EE3763F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8D2F853A-B6C4-6399-2D87-18BF05B01D2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ECCFF3E4-9A5D-24E9-C7CF-7345560D59CF}"/>
              </a:ext>
            </a:extLst>
          </p:cNvPr>
          <p:cNvSpPr>
            <a:spLocks noGrp="1"/>
          </p:cNvSpPr>
          <p:nvPr>
            <p:ph type="dt" sz="half" idx="10"/>
          </p:nvPr>
        </p:nvSpPr>
        <p:spPr/>
        <p:txBody>
          <a:bodyPr/>
          <a:lstStyle/>
          <a:p>
            <a:fld id="{73445D76-7B59-41D4-9648-64E1BD1AEC93}" type="datetimeFigureOut">
              <a:rPr lang="en-US" smtClean="0"/>
              <a:t>5/14/2023</a:t>
            </a:fld>
            <a:endParaRPr lang="en-US"/>
          </a:p>
        </p:txBody>
      </p:sp>
      <p:sp>
        <p:nvSpPr>
          <p:cNvPr id="5" name="Footer Placeholder 4">
            <a:extLst>
              <a:ext uri="{FF2B5EF4-FFF2-40B4-BE49-F238E27FC236}">
                <a16:creationId xmlns:a16="http://schemas.microsoft.com/office/drawing/2014/main" xmlns="" id="{4F723D86-0F5D-C2B9-425D-3D09935E59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352C83D-D6ED-90FB-EE9A-D3D2ED2EF49B}"/>
              </a:ext>
            </a:extLst>
          </p:cNvPr>
          <p:cNvSpPr>
            <a:spLocks noGrp="1"/>
          </p:cNvSpPr>
          <p:nvPr>
            <p:ph type="sldNum" sz="quarter" idx="12"/>
          </p:nvPr>
        </p:nvSpPr>
        <p:spPr/>
        <p:txBody>
          <a:bodyPr/>
          <a:lstStyle/>
          <a:p>
            <a:fld id="{2734B562-6375-4E3D-9C7C-D35DA24A38E3}" type="slidenum">
              <a:rPr lang="en-US" smtClean="0"/>
              <a:t>‹#›</a:t>
            </a:fld>
            <a:endParaRPr lang="en-US"/>
          </a:p>
        </p:txBody>
      </p:sp>
    </p:spTree>
    <p:extLst>
      <p:ext uri="{BB962C8B-B14F-4D97-AF65-F5344CB8AC3E}">
        <p14:creationId xmlns:p14="http://schemas.microsoft.com/office/powerpoint/2010/main" val="1602701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23C4E1-7AB8-E90B-9C7E-963E9E7169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770563BF-343F-51EC-2BF3-F87FEF84B9D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A0C46746-9CE6-4A87-B326-74CAB35AF47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7207FC5F-B2EE-6D40-B608-397940B73F2A}"/>
              </a:ext>
            </a:extLst>
          </p:cNvPr>
          <p:cNvSpPr>
            <a:spLocks noGrp="1"/>
          </p:cNvSpPr>
          <p:nvPr>
            <p:ph type="dt" sz="half" idx="10"/>
          </p:nvPr>
        </p:nvSpPr>
        <p:spPr/>
        <p:txBody>
          <a:bodyPr/>
          <a:lstStyle/>
          <a:p>
            <a:fld id="{73445D76-7B59-41D4-9648-64E1BD1AEC93}" type="datetimeFigureOut">
              <a:rPr lang="en-US" smtClean="0"/>
              <a:t>5/14/2023</a:t>
            </a:fld>
            <a:endParaRPr lang="en-US"/>
          </a:p>
        </p:txBody>
      </p:sp>
      <p:sp>
        <p:nvSpPr>
          <p:cNvPr id="6" name="Footer Placeholder 5">
            <a:extLst>
              <a:ext uri="{FF2B5EF4-FFF2-40B4-BE49-F238E27FC236}">
                <a16:creationId xmlns:a16="http://schemas.microsoft.com/office/drawing/2014/main" xmlns="" id="{CB1A1CA7-6A89-B0A5-1347-AF1A7E4895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8DA3DA5-C97D-FC01-8639-F2B6633D65E2}"/>
              </a:ext>
            </a:extLst>
          </p:cNvPr>
          <p:cNvSpPr>
            <a:spLocks noGrp="1"/>
          </p:cNvSpPr>
          <p:nvPr>
            <p:ph type="sldNum" sz="quarter" idx="12"/>
          </p:nvPr>
        </p:nvSpPr>
        <p:spPr/>
        <p:txBody>
          <a:bodyPr/>
          <a:lstStyle/>
          <a:p>
            <a:fld id="{2734B562-6375-4E3D-9C7C-D35DA24A38E3}" type="slidenum">
              <a:rPr lang="en-US" smtClean="0"/>
              <a:t>‹#›</a:t>
            </a:fld>
            <a:endParaRPr lang="en-US"/>
          </a:p>
        </p:txBody>
      </p:sp>
    </p:spTree>
    <p:extLst>
      <p:ext uri="{BB962C8B-B14F-4D97-AF65-F5344CB8AC3E}">
        <p14:creationId xmlns:p14="http://schemas.microsoft.com/office/powerpoint/2010/main" val="486921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528A88-8802-CBF9-60C0-EB14C670E1B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68837624-8058-8359-567C-54470B1146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28F572C1-6328-BB2E-1C96-4A28E38FC2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C981D879-C401-C12F-5610-1EACACB0E9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BD5125B4-0A82-5E27-FBB8-765E7E037C0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1923B91C-7596-7B95-024A-BD8860A9F445}"/>
              </a:ext>
            </a:extLst>
          </p:cNvPr>
          <p:cNvSpPr>
            <a:spLocks noGrp="1"/>
          </p:cNvSpPr>
          <p:nvPr>
            <p:ph type="dt" sz="half" idx="10"/>
          </p:nvPr>
        </p:nvSpPr>
        <p:spPr/>
        <p:txBody>
          <a:bodyPr/>
          <a:lstStyle/>
          <a:p>
            <a:fld id="{73445D76-7B59-41D4-9648-64E1BD1AEC93}" type="datetimeFigureOut">
              <a:rPr lang="en-US" smtClean="0"/>
              <a:t>5/14/2023</a:t>
            </a:fld>
            <a:endParaRPr lang="en-US"/>
          </a:p>
        </p:txBody>
      </p:sp>
      <p:sp>
        <p:nvSpPr>
          <p:cNvPr id="8" name="Footer Placeholder 7">
            <a:extLst>
              <a:ext uri="{FF2B5EF4-FFF2-40B4-BE49-F238E27FC236}">
                <a16:creationId xmlns:a16="http://schemas.microsoft.com/office/drawing/2014/main" xmlns="" id="{44902ADB-D69B-90C8-C65B-93CE7B5573C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AC92CE43-E136-6E29-2261-B11022C26C03}"/>
              </a:ext>
            </a:extLst>
          </p:cNvPr>
          <p:cNvSpPr>
            <a:spLocks noGrp="1"/>
          </p:cNvSpPr>
          <p:nvPr>
            <p:ph type="sldNum" sz="quarter" idx="12"/>
          </p:nvPr>
        </p:nvSpPr>
        <p:spPr/>
        <p:txBody>
          <a:bodyPr/>
          <a:lstStyle/>
          <a:p>
            <a:fld id="{2734B562-6375-4E3D-9C7C-D35DA24A38E3}" type="slidenum">
              <a:rPr lang="en-US" smtClean="0"/>
              <a:t>‹#›</a:t>
            </a:fld>
            <a:endParaRPr lang="en-US"/>
          </a:p>
        </p:txBody>
      </p:sp>
    </p:spTree>
    <p:extLst>
      <p:ext uri="{BB962C8B-B14F-4D97-AF65-F5344CB8AC3E}">
        <p14:creationId xmlns:p14="http://schemas.microsoft.com/office/powerpoint/2010/main" val="2282755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C0769A-7735-9CFE-080D-B2D81AEF2B6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70E6E7A0-228D-F7DA-6411-42BAB401DB55}"/>
              </a:ext>
            </a:extLst>
          </p:cNvPr>
          <p:cNvSpPr>
            <a:spLocks noGrp="1"/>
          </p:cNvSpPr>
          <p:nvPr>
            <p:ph type="dt" sz="half" idx="10"/>
          </p:nvPr>
        </p:nvSpPr>
        <p:spPr/>
        <p:txBody>
          <a:bodyPr/>
          <a:lstStyle/>
          <a:p>
            <a:fld id="{73445D76-7B59-41D4-9648-64E1BD1AEC93}" type="datetimeFigureOut">
              <a:rPr lang="en-US" smtClean="0"/>
              <a:t>5/14/2023</a:t>
            </a:fld>
            <a:endParaRPr lang="en-US"/>
          </a:p>
        </p:txBody>
      </p:sp>
      <p:sp>
        <p:nvSpPr>
          <p:cNvPr id="4" name="Footer Placeholder 3">
            <a:extLst>
              <a:ext uri="{FF2B5EF4-FFF2-40B4-BE49-F238E27FC236}">
                <a16:creationId xmlns:a16="http://schemas.microsoft.com/office/drawing/2014/main" xmlns="" id="{C3861E62-6135-ACC5-09CB-1B09DF1F39F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FEBA0B58-B2F1-C63A-9738-83538BD624F5}"/>
              </a:ext>
            </a:extLst>
          </p:cNvPr>
          <p:cNvSpPr>
            <a:spLocks noGrp="1"/>
          </p:cNvSpPr>
          <p:nvPr>
            <p:ph type="sldNum" sz="quarter" idx="12"/>
          </p:nvPr>
        </p:nvSpPr>
        <p:spPr/>
        <p:txBody>
          <a:bodyPr/>
          <a:lstStyle/>
          <a:p>
            <a:fld id="{2734B562-6375-4E3D-9C7C-D35DA24A38E3}" type="slidenum">
              <a:rPr lang="en-US" smtClean="0"/>
              <a:t>‹#›</a:t>
            </a:fld>
            <a:endParaRPr lang="en-US"/>
          </a:p>
        </p:txBody>
      </p:sp>
    </p:spTree>
    <p:extLst>
      <p:ext uri="{BB962C8B-B14F-4D97-AF65-F5344CB8AC3E}">
        <p14:creationId xmlns:p14="http://schemas.microsoft.com/office/powerpoint/2010/main" val="579926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D8E85740-B445-FCB7-0A0A-C068940655BD}"/>
              </a:ext>
            </a:extLst>
          </p:cNvPr>
          <p:cNvSpPr>
            <a:spLocks noGrp="1"/>
          </p:cNvSpPr>
          <p:nvPr>
            <p:ph type="dt" sz="half" idx="10"/>
          </p:nvPr>
        </p:nvSpPr>
        <p:spPr/>
        <p:txBody>
          <a:bodyPr/>
          <a:lstStyle/>
          <a:p>
            <a:fld id="{73445D76-7B59-41D4-9648-64E1BD1AEC93}" type="datetimeFigureOut">
              <a:rPr lang="en-US" smtClean="0"/>
              <a:t>5/14/2023</a:t>
            </a:fld>
            <a:endParaRPr lang="en-US"/>
          </a:p>
        </p:txBody>
      </p:sp>
      <p:sp>
        <p:nvSpPr>
          <p:cNvPr id="3" name="Footer Placeholder 2">
            <a:extLst>
              <a:ext uri="{FF2B5EF4-FFF2-40B4-BE49-F238E27FC236}">
                <a16:creationId xmlns:a16="http://schemas.microsoft.com/office/drawing/2014/main" xmlns="" id="{B951792C-CFE0-C7A5-C660-687EE9DBE6E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4CED6191-769F-C77C-4B82-E521BEB5C6DA}"/>
              </a:ext>
            </a:extLst>
          </p:cNvPr>
          <p:cNvSpPr>
            <a:spLocks noGrp="1"/>
          </p:cNvSpPr>
          <p:nvPr>
            <p:ph type="sldNum" sz="quarter" idx="12"/>
          </p:nvPr>
        </p:nvSpPr>
        <p:spPr/>
        <p:txBody>
          <a:bodyPr/>
          <a:lstStyle/>
          <a:p>
            <a:fld id="{2734B562-6375-4E3D-9C7C-D35DA24A38E3}" type="slidenum">
              <a:rPr lang="en-US" smtClean="0"/>
              <a:t>‹#›</a:t>
            </a:fld>
            <a:endParaRPr lang="en-US"/>
          </a:p>
        </p:txBody>
      </p:sp>
    </p:spTree>
    <p:extLst>
      <p:ext uri="{BB962C8B-B14F-4D97-AF65-F5344CB8AC3E}">
        <p14:creationId xmlns:p14="http://schemas.microsoft.com/office/powerpoint/2010/main" val="2118778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D4A225-99BB-5513-C536-6CC6E03C6C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E0399F35-008B-EB5F-34BF-A838618F1D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BDA85D4D-E295-75EF-13D5-75960461CA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33619CE7-7B85-6A23-3C2D-0471B2FD6739}"/>
              </a:ext>
            </a:extLst>
          </p:cNvPr>
          <p:cNvSpPr>
            <a:spLocks noGrp="1"/>
          </p:cNvSpPr>
          <p:nvPr>
            <p:ph type="dt" sz="half" idx="10"/>
          </p:nvPr>
        </p:nvSpPr>
        <p:spPr/>
        <p:txBody>
          <a:bodyPr/>
          <a:lstStyle/>
          <a:p>
            <a:fld id="{73445D76-7B59-41D4-9648-64E1BD1AEC93}" type="datetimeFigureOut">
              <a:rPr lang="en-US" smtClean="0"/>
              <a:t>5/14/2023</a:t>
            </a:fld>
            <a:endParaRPr lang="en-US"/>
          </a:p>
        </p:txBody>
      </p:sp>
      <p:sp>
        <p:nvSpPr>
          <p:cNvPr id="6" name="Footer Placeholder 5">
            <a:extLst>
              <a:ext uri="{FF2B5EF4-FFF2-40B4-BE49-F238E27FC236}">
                <a16:creationId xmlns:a16="http://schemas.microsoft.com/office/drawing/2014/main" xmlns="" id="{122E0AD4-1ECE-B0FF-BDEC-6E66BCD122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899F0D9-30B1-C751-4027-7BE3534DD1A7}"/>
              </a:ext>
            </a:extLst>
          </p:cNvPr>
          <p:cNvSpPr>
            <a:spLocks noGrp="1"/>
          </p:cNvSpPr>
          <p:nvPr>
            <p:ph type="sldNum" sz="quarter" idx="12"/>
          </p:nvPr>
        </p:nvSpPr>
        <p:spPr/>
        <p:txBody>
          <a:bodyPr/>
          <a:lstStyle/>
          <a:p>
            <a:fld id="{2734B562-6375-4E3D-9C7C-D35DA24A38E3}" type="slidenum">
              <a:rPr lang="en-US" smtClean="0"/>
              <a:t>‹#›</a:t>
            </a:fld>
            <a:endParaRPr lang="en-US"/>
          </a:p>
        </p:txBody>
      </p:sp>
    </p:spTree>
    <p:extLst>
      <p:ext uri="{BB962C8B-B14F-4D97-AF65-F5344CB8AC3E}">
        <p14:creationId xmlns:p14="http://schemas.microsoft.com/office/powerpoint/2010/main" val="2359519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88C246-9B28-FF9B-0C2F-965F4A514A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43F7CFCD-8872-54C4-2BA4-1647823A1F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3C71336D-D8FA-076C-D569-657939F133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7C1419FC-CB80-6642-9163-298F07EF768A}"/>
              </a:ext>
            </a:extLst>
          </p:cNvPr>
          <p:cNvSpPr>
            <a:spLocks noGrp="1"/>
          </p:cNvSpPr>
          <p:nvPr>
            <p:ph type="dt" sz="half" idx="10"/>
          </p:nvPr>
        </p:nvSpPr>
        <p:spPr/>
        <p:txBody>
          <a:bodyPr/>
          <a:lstStyle/>
          <a:p>
            <a:fld id="{73445D76-7B59-41D4-9648-64E1BD1AEC93}" type="datetimeFigureOut">
              <a:rPr lang="en-US" smtClean="0"/>
              <a:t>5/14/2023</a:t>
            </a:fld>
            <a:endParaRPr lang="en-US"/>
          </a:p>
        </p:txBody>
      </p:sp>
      <p:sp>
        <p:nvSpPr>
          <p:cNvPr id="6" name="Footer Placeholder 5">
            <a:extLst>
              <a:ext uri="{FF2B5EF4-FFF2-40B4-BE49-F238E27FC236}">
                <a16:creationId xmlns:a16="http://schemas.microsoft.com/office/drawing/2014/main" xmlns="" id="{10311785-01EF-4996-94E9-380208EA16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867F2BA-5B92-5D9D-95A0-DEC8A7980FAA}"/>
              </a:ext>
            </a:extLst>
          </p:cNvPr>
          <p:cNvSpPr>
            <a:spLocks noGrp="1"/>
          </p:cNvSpPr>
          <p:nvPr>
            <p:ph type="sldNum" sz="quarter" idx="12"/>
          </p:nvPr>
        </p:nvSpPr>
        <p:spPr/>
        <p:txBody>
          <a:bodyPr/>
          <a:lstStyle/>
          <a:p>
            <a:fld id="{2734B562-6375-4E3D-9C7C-D35DA24A38E3}" type="slidenum">
              <a:rPr lang="en-US" smtClean="0"/>
              <a:t>‹#›</a:t>
            </a:fld>
            <a:endParaRPr lang="en-US"/>
          </a:p>
        </p:txBody>
      </p:sp>
    </p:spTree>
    <p:extLst>
      <p:ext uri="{BB962C8B-B14F-4D97-AF65-F5344CB8AC3E}">
        <p14:creationId xmlns:p14="http://schemas.microsoft.com/office/powerpoint/2010/main" val="3554605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8635445-4CFA-7195-F4E9-0F6823BAB1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E4233733-AAAB-96E2-8F48-B680260E39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465FA7B-535B-46E4-1C55-E70813D09E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445D76-7B59-41D4-9648-64E1BD1AEC93}" type="datetimeFigureOut">
              <a:rPr lang="en-US" smtClean="0"/>
              <a:t>5/14/2023</a:t>
            </a:fld>
            <a:endParaRPr lang="en-US"/>
          </a:p>
        </p:txBody>
      </p:sp>
      <p:sp>
        <p:nvSpPr>
          <p:cNvPr id="5" name="Footer Placeholder 4">
            <a:extLst>
              <a:ext uri="{FF2B5EF4-FFF2-40B4-BE49-F238E27FC236}">
                <a16:creationId xmlns:a16="http://schemas.microsoft.com/office/drawing/2014/main" xmlns="" id="{28638CCC-3160-2B98-356D-A243DD9E25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9A9B9CF6-16D4-3CE5-3B35-F6835C084F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34B562-6375-4E3D-9C7C-D35DA24A38E3}" type="slidenum">
              <a:rPr lang="en-US" smtClean="0"/>
              <a:t>‹#›</a:t>
            </a:fld>
            <a:endParaRPr lang="en-US"/>
          </a:p>
        </p:txBody>
      </p:sp>
    </p:spTree>
    <p:extLst>
      <p:ext uri="{BB962C8B-B14F-4D97-AF65-F5344CB8AC3E}">
        <p14:creationId xmlns:p14="http://schemas.microsoft.com/office/powerpoint/2010/main" val="22267622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16" name="Rectangle 4109">
            <a:extLst>
              <a:ext uri="{FF2B5EF4-FFF2-40B4-BE49-F238E27FC236}">
                <a16:creationId xmlns:a16="http://schemas.microsoft.com/office/drawing/2014/main" xmlns="" id="{657F69E0-C4B0-4BEC-A689-4F8D877F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Review of Membrane Separation Models and Technologies: Processing Complex  Food-Based Biomolecular Fractions | SpringerLink">
            <a:extLst>
              <a:ext uri="{FF2B5EF4-FFF2-40B4-BE49-F238E27FC236}">
                <a16:creationId xmlns:a16="http://schemas.microsoft.com/office/drawing/2014/main" xmlns="" id="{768C3CCB-417F-F074-D5A8-A459A1585437}"/>
              </a:ext>
            </a:extLst>
          </p:cNvPr>
          <p:cNvPicPr>
            <a:picLocks noChangeAspect="1" noChangeArrowheads="1"/>
          </p:cNvPicPr>
          <p:nvPr/>
        </p:nvPicPr>
        <p:blipFill rotWithShape="1">
          <a:blip r:embed="rId2">
            <a:alphaModFix amt="50000"/>
            <a:extLst>
              <a:ext uri="{28A0092B-C50C-407E-A947-70E740481C1C}">
                <a14:useLocalDpi xmlns:a14="http://schemas.microsoft.com/office/drawing/2010/main" val="0"/>
              </a:ext>
            </a:extLst>
          </a:blip>
          <a:srcRect r="11133"/>
          <a:stretch/>
        </p:blipFill>
        <p:spPr bwMode="auto">
          <a:xfrm>
            <a:off x="22" y="10"/>
            <a:ext cx="12188930"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xmlns="" id="{FCB3933A-31CE-1C8F-0433-05306F90DAA7}"/>
              </a:ext>
            </a:extLst>
          </p:cNvPr>
          <p:cNvSpPr>
            <a:spLocks noGrp="1"/>
          </p:cNvSpPr>
          <p:nvPr>
            <p:ph type="ctrTitle"/>
          </p:nvPr>
        </p:nvSpPr>
        <p:spPr>
          <a:xfrm>
            <a:off x="1524000" y="1122363"/>
            <a:ext cx="9144000" cy="3063240"/>
          </a:xfrm>
        </p:spPr>
        <p:txBody>
          <a:bodyPr>
            <a:normAutofit/>
          </a:bodyPr>
          <a:lstStyle/>
          <a:p>
            <a:r>
              <a:rPr lang="en-US" sz="6600">
                <a:solidFill>
                  <a:srgbClr val="FFFFFF"/>
                </a:solidFill>
              </a:rPr>
              <a:t>MEMBRANE PROCESSING TECHNOLOGY</a:t>
            </a:r>
          </a:p>
        </p:txBody>
      </p:sp>
      <p:sp>
        <p:nvSpPr>
          <p:cNvPr id="3" name="Subtitle 2">
            <a:extLst>
              <a:ext uri="{FF2B5EF4-FFF2-40B4-BE49-F238E27FC236}">
                <a16:creationId xmlns:a16="http://schemas.microsoft.com/office/drawing/2014/main" xmlns="" id="{B7BC2DA9-9991-D6DA-0ECE-2638B463EC26}"/>
              </a:ext>
            </a:extLst>
          </p:cNvPr>
          <p:cNvSpPr>
            <a:spLocks noGrp="1"/>
          </p:cNvSpPr>
          <p:nvPr>
            <p:ph type="subTitle" idx="1"/>
          </p:nvPr>
        </p:nvSpPr>
        <p:spPr>
          <a:xfrm>
            <a:off x="1527048" y="4599432"/>
            <a:ext cx="9144000" cy="1536192"/>
          </a:xfrm>
        </p:spPr>
        <p:txBody>
          <a:bodyPr>
            <a:normAutofit/>
          </a:bodyPr>
          <a:lstStyle/>
          <a:p>
            <a:r>
              <a:rPr lang="en-US" b="1">
                <a:solidFill>
                  <a:srgbClr val="FFFFFF"/>
                </a:solidFill>
              </a:rPr>
              <a:t>DR. ASIF AHMAD</a:t>
            </a:r>
          </a:p>
          <a:p>
            <a:r>
              <a:rPr lang="en-US" b="1">
                <a:solidFill>
                  <a:srgbClr val="FFFFFF"/>
                </a:solidFill>
              </a:rPr>
              <a:t>FT 722</a:t>
            </a:r>
          </a:p>
        </p:txBody>
      </p:sp>
      <p:sp>
        <p:nvSpPr>
          <p:cNvPr id="4117" name="sketchy line">
            <a:extLst>
              <a:ext uri="{FF2B5EF4-FFF2-40B4-BE49-F238E27FC236}">
                <a16:creationId xmlns:a16="http://schemas.microsoft.com/office/drawing/2014/main" xmlns="" id="{9F6380B4-6A1C-481E-8408-B4E6C75B9B8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974206" y="4368623"/>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rgbClr val="FFFFFF">
              <a:alpha val="75000"/>
            </a:srgbClr>
          </a:solidFill>
          <a:ln w="44450" cap="rnd">
            <a:solidFill>
              <a:srgbClr val="FFFFFF">
                <a:alpha val="75000"/>
              </a:srgbClr>
            </a:solidFill>
            <a:round/>
            <a:extLst>
              <a:ext uri="{C807C97D-BFC1-408E-A445-0C87EB9F89A2}">
                <ask:lineSketchStyleProps xmlns:ask="http://schemas.microsoft.com/office/drawing/2018/sketchyshapes" xmln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42601364"/>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A99544-7123-420B-95D4-1F16DA2BA3A6}"/>
              </a:ext>
            </a:extLst>
          </p:cNvPr>
          <p:cNvSpPr>
            <a:spLocks noGrp="1"/>
          </p:cNvSpPr>
          <p:nvPr>
            <p:ph type="title"/>
          </p:nvPr>
        </p:nvSpPr>
        <p:spPr/>
        <p:txBody>
          <a:bodyPr/>
          <a:lstStyle/>
          <a:p>
            <a:r>
              <a:rPr lang="en-US" b="1" dirty="0"/>
              <a:t>2. ULTRA FILTRATION</a:t>
            </a:r>
          </a:p>
        </p:txBody>
      </p:sp>
      <p:sp>
        <p:nvSpPr>
          <p:cNvPr id="3" name="Content Placeholder 2">
            <a:extLst>
              <a:ext uri="{FF2B5EF4-FFF2-40B4-BE49-F238E27FC236}">
                <a16:creationId xmlns:a16="http://schemas.microsoft.com/office/drawing/2014/main" xmlns="" id="{7A8E5503-5DBC-D4BA-A55C-266FAAD78407}"/>
              </a:ext>
            </a:extLst>
          </p:cNvPr>
          <p:cNvSpPr>
            <a:spLocks noGrp="1"/>
          </p:cNvSpPr>
          <p:nvPr>
            <p:ph idx="1"/>
          </p:nvPr>
        </p:nvSpPr>
        <p:spPr/>
        <p:txBody>
          <a:bodyPr/>
          <a:lstStyle/>
          <a:p>
            <a:r>
              <a:rPr lang="en-US" dirty="0"/>
              <a:t>It is a separation and filtration process. In this process the membrane pore size is larger than compared to RO allowing some selected solute particles to move across the membrane along with water. </a:t>
            </a:r>
          </a:p>
          <a:p>
            <a:r>
              <a:rPr lang="en-US" dirty="0"/>
              <a:t>This process is used in dairy industry in ultrafiltration of skim milk.  It allows minerals and lactose to pass through and retains proteins and fats. It also uses external pressure to carry out the filtration process. The membrane used here is generally </a:t>
            </a:r>
            <a:r>
              <a:rPr lang="en-US" dirty="0" err="1"/>
              <a:t>polysulfone</a:t>
            </a:r>
            <a:r>
              <a:rPr lang="en-US" dirty="0"/>
              <a:t> membranes. </a:t>
            </a:r>
          </a:p>
          <a:p>
            <a:r>
              <a:rPr lang="en-US" dirty="0"/>
              <a:t>This process is carried out at a temperature ranging from 50-70 ᵒC at 40 </a:t>
            </a:r>
            <a:r>
              <a:rPr lang="en-US" dirty="0" err="1"/>
              <a:t>psig</a:t>
            </a:r>
            <a:r>
              <a:rPr lang="en-US" dirty="0"/>
              <a:t> and 10,000 MW cutoffs. Diafiltration is an advanced type of ultrafiltration.</a:t>
            </a:r>
          </a:p>
        </p:txBody>
      </p:sp>
    </p:spTree>
    <p:extLst>
      <p:ext uri="{BB962C8B-B14F-4D97-AF65-F5344CB8AC3E}">
        <p14:creationId xmlns:p14="http://schemas.microsoft.com/office/powerpoint/2010/main" val="349239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491364-CA23-D738-170C-B0761D6A1C5D}"/>
              </a:ext>
            </a:extLst>
          </p:cNvPr>
          <p:cNvSpPr>
            <a:spLocks noGrp="1"/>
          </p:cNvSpPr>
          <p:nvPr>
            <p:ph type="title"/>
          </p:nvPr>
        </p:nvSpPr>
        <p:spPr/>
        <p:txBody>
          <a:bodyPr/>
          <a:lstStyle/>
          <a:p>
            <a:r>
              <a:rPr lang="en-US" dirty="0"/>
              <a:t>FIGURE</a:t>
            </a:r>
          </a:p>
        </p:txBody>
      </p:sp>
      <p:pic>
        <p:nvPicPr>
          <p:cNvPr id="5" name="Content Placeholder 4">
            <a:extLst>
              <a:ext uri="{FF2B5EF4-FFF2-40B4-BE49-F238E27FC236}">
                <a16:creationId xmlns:a16="http://schemas.microsoft.com/office/drawing/2014/main" xmlns="" id="{CC2E82F5-8EED-DDD4-26E7-F7A2F85FE449}"/>
              </a:ext>
            </a:extLst>
          </p:cNvPr>
          <p:cNvPicPr>
            <a:picLocks noGrp="1" noChangeAspect="1"/>
          </p:cNvPicPr>
          <p:nvPr>
            <p:ph idx="1"/>
          </p:nvPr>
        </p:nvPicPr>
        <p:blipFill>
          <a:blip r:embed="rId2"/>
          <a:stretch>
            <a:fillRect/>
          </a:stretch>
        </p:blipFill>
        <p:spPr>
          <a:xfrm>
            <a:off x="2534902" y="1620539"/>
            <a:ext cx="6794628" cy="4872336"/>
          </a:xfrm>
        </p:spPr>
      </p:pic>
    </p:spTree>
    <p:extLst>
      <p:ext uri="{BB962C8B-B14F-4D97-AF65-F5344CB8AC3E}">
        <p14:creationId xmlns:p14="http://schemas.microsoft.com/office/powerpoint/2010/main" val="783601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67364C-C465-E4A1-64F7-8F7CDE887B72}"/>
              </a:ext>
            </a:extLst>
          </p:cNvPr>
          <p:cNvSpPr>
            <a:spLocks noGrp="1"/>
          </p:cNvSpPr>
          <p:nvPr>
            <p:ph type="title"/>
          </p:nvPr>
        </p:nvSpPr>
        <p:spPr/>
        <p:txBody>
          <a:bodyPr/>
          <a:lstStyle/>
          <a:p>
            <a:r>
              <a:rPr lang="en-US" dirty="0"/>
              <a:t>APPLICATIONS IN FOOD INDUSTRY</a:t>
            </a:r>
          </a:p>
        </p:txBody>
      </p:sp>
      <p:sp>
        <p:nvSpPr>
          <p:cNvPr id="3" name="Content Placeholder 2">
            <a:extLst>
              <a:ext uri="{FF2B5EF4-FFF2-40B4-BE49-F238E27FC236}">
                <a16:creationId xmlns:a16="http://schemas.microsoft.com/office/drawing/2014/main" xmlns="" id="{FF37D7AC-6DA3-AFE3-9132-E7A6F8BC54A6}"/>
              </a:ext>
            </a:extLst>
          </p:cNvPr>
          <p:cNvSpPr>
            <a:spLocks noGrp="1"/>
          </p:cNvSpPr>
          <p:nvPr>
            <p:ph idx="1"/>
          </p:nvPr>
        </p:nvSpPr>
        <p:spPr/>
        <p:txBody>
          <a:bodyPr>
            <a:normAutofit fontScale="92500" lnSpcReduction="20000"/>
          </a:bodyPr>
          <a:lstStyle/>
          <a:p>
            <a:r>
              <a:rPr lang="en-US" b="0" i="0" dirty="0">
                <a:solidFill>
                  <a:srgbClr val="374151"/>
                </a:solidFill>
                <a:effectLst/>
                <a:latin typeface="Söhne"/>
              </a:rPr>
              <a:t>Applications: concentration, fractionation, and protein separation</a:t>
            </a:r>
          </a:p>
          <a:p>
            <a:r>
              <a:rPr lang="en-US" b="0" i="0" dirty="0">
                <a:solidFill>
                  <a:srgbClr val="202124"/>
                </a:solidFill>
                <a:effectLst/>
                <a:latin typeface="Google Sans"/>
              </a:rPr>
              <a:t>In the dairy industry, ultrafiltration is used for a wide range of applications such as </a:t>
            </a:r>
            <a:r>
              <a:rPr lang="en-US" b="0" i="0" dirty="0">
                <a:solidFill>
                  <a:srgbClr val="040C28"/>
                </a:solidFill>
                <a:effectLst/>
                <a:latin typeface="Google Sans"/>
              </a:rPr>
              <a:t>protein standardization of cheese milk, fresh cheese production, protein concentration, and decalcification of permeates, as well as lactose reduction of milk</a:t>
            </a:r>
            <a:r>
              <a:rPr lang="en-US" b="0" i="0" dirty="0">
                <a:solidFill>
                  <a:srgbClr val="202124"/>
                </a:solidFill>
                <a:effectLst/>
                <a:latin typeface="Google Sans"/>
              </a:rPr>
              <a:t>.</a:t>
            </a:r>
            <a:r>
              <a:rPr lang="en-US" b="0" i="0" dirty="0">
                <a:solidFill>
                  <a:srgbClr val="374151"/>
                </a:solidFill>
                <a:effectLst/>
                <a:latin typeface="Söhne"/>
              </a:rPr>
              <a:t> </a:t>
            </a:r>
          </a:p>
          <a:p>
            <a:r>
              <a:rPr lang="en-US" b="0" i="0" dirty="0">
                <a:solidFill>
                  <a:srgbClr val="374151"/>
                </a:solidFill>
                <a:effectLst/>
                <a:latin typeface="Söhne"/>
              </a:rPr>
              <a:t>Examples: milk concentration, whey protein fractionation </a:t>
            </a:r>
          </a:p>
          <a:p>
            <a:r>
              <a:rPr lang="en-US" b="0" i="0" dirty="0">
                <a:solidFill>
                  <a:srgbClr val="4A4A4A"/>
                </a:solidFill>
                <a:effectLst/>
                <a:latin typeface="Crimson Text"/>
              </a:rPr>
              <a:t>Food UF applications include concentration of proteins (enzymes, milk proteins, egg whites), starch, and pectin; clarification/stabilization of fruit juices and wine (removal of haze components); removal of cellular debris and bacteria from beer; removal of polysaccharides, proteins, and colloidal impurities in sugar refining; and sterile filtration of biologicals (removal of bacteria and viruses).</a:t>
            </a:r>
            <a:endParaRPr lang="en-US" b="0" i="0" dirty="0">
              <a:solidFill>
                <a:srgbClr val="374151"/>
              </a:solidFill>
              <a:effectLst/>
              <a:latin typeface="Söhne"/>
            </a:endParaRPr>
          </a:p>
        </p:txBody>
      </p:sp>
    </p:spTree>
    <p:extLst>
      <p:ext uri="{BB962C8B-B14F-4D97-AF65-F5344CB8AC3E}">
        <p14:creationId xmlns:p14="http://schemas.microsoft.com/office/powerpoint/2010/main" val="4211693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5808CC-C73A-ADB0-8979-141A143B70C9}"/>
              </a:ext>
            </a:extLst>
          </p:cNvPr>
          <p:cNvSpPr>
            <a:spLocks noGrp="1"/>
          </p:cNvSpPr>
          <p:nvPr>
            <p:ph type="title"/>
          </p:nvPr>
        </p:nvSpPr>
        <p:spPr/>
        <p:txBody>
          <a:bodyPr/>
          <a:lstStyle/>
          <a:p>
            <a:r>
              <a:rPr lang="en-US" dirty="0"/>
              <a:t>CURRENT AND FUTURE PROSPECTS</a:t>
            </a:r>
          </a:p>
        </p:txBody>
      </p:sp>
      <p:pic>
        <p:nvPicPr>
          <p:cNvPr id="1026" name="Picture 2" descr="Reverse Osmosis Ultrafiltration Microfiltration - ppt video online download">
            <a:extLst>
              <a:ext uri="{FF2B5EF4-FFF2-40B4-BE49-F238E27FC236}">
                <a16:creationId xmlns:a16="http://schemas.microsoft.com/office/drawing/2014/main" xmlns="" id="{5CBE5A59-5A54-A743-BA4F-B53E71C7F99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36218" y="1668328"/>
            <a:ext cx="6919563" cy="51896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12719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49F092-7F8A-7396-BBEC-8149E2C207E1}"/>
              </a:ext>
            </a:extLst>
          </p:cNvPr>
          <p:cNvSpPr>
            <a:spLocks noGrp="1"/>
          </p:cNvSpPr>
          <p:nvPr>
            <p:ph type="title"/>
          </p:nvPr>
        </p:nvSpPr>
        <p:spPr/>
        <p:txBody>
          <a:bodyPr/>
          <a:lstStyle/>
          <a:p>
            <a:r>
              <a:rPr lang="en-US" dirty="0"/>
              <a:t>ADVANTAGES AND LIMITATIONS</a:t>
            </a:r>
          </a:p>
        </p:txBody>
      </p:sp>
      <p:sp>
        <p:nvSpPr>
          <p:cNvPr id="3" name="Content Placeholder 2">
            <a:extLst>
              <a:ext uri="{FF2B5EF4-FFF2-40B4-BE49-F238E27FC236}">
                <a16:creationId xmlns:a16="http://schemas.microsoft.com/office/drawing/2014/main" xmlns="" id="{7588A04B-CE76-C8C1-BACE-29F30333349A}"/>
              </a:ext>
            </a:extLst>
          </p:cNvPr>
          <p:cNvSpPr>
            <a:spLocks noGrp="1"/>
          </p:cNvSpPr>
          <p:nvPr>
            <p:ph idx="1"/>
          </p:nvPr>
        </p:nvSpPr>
        <p:spPr/>
        <p:txBody>
          <a:bodyPr/>
          <a:lstStyle/>
          <a:p>
            <a:r>
              <a:rPr lang="en-US" b="0" i="0" dirty="0">
                <a:solidFill>
                  <a:srgbClr val="374151"/>
                </a:solidFill>
                <a:effectLst/>
                <a:latin typeface="Söhne"/>
              </a:rPr>
              <a:t>Advantages: selective removal of macromolecules, improved texture and stability </a:t>
            </a:r>
          </a:p>
          <a:p>
            <a:r>
              <a:rPr lang="en-US" b="0" i="0" dirty="0">
                <a:solidFill>
                  <a:srgbClr val="374151"/>
                </a:solidFill>
                <a:effectLst/>
                <a:latin typeface="Söhne"/>
              </a:rPr>
              <a:t>Limitations: fouling, limited removal of smaller solutes</a:t>
            </a:r>
            <a:endParaRPr lang="en-US" dirty="0"/>
          </a:p>
          <a:p>
            <a:endParaRPr lang="en-US" dirty="0"/>
          </a:p>
        </p:txBody>
      </p:sp>
    </p:spTree>
    <p:extLst>
      <p:ext uri="{BB962C8B-B14F-4D97-AF65-F5344CB8AC3E}">
        <p14:creationId xmlns:p14="http://schemas.microsoft.com/office/powerpoint/2010/main" val="35232065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FB9642-B22F-481F-8FD6-BA7C20880C66}"/>
              </a:ext>
            </a:extLst>
          </p:cNvPr>
          <p:cNvSpPr>
            <a:spLocks noGrp="1"/>
          </p:cNvSpPr>
          <p:nvPr>
            <p:ph type="title"/>
          </p:nvPr>
        </p:nvSpPr>
        <p:spPr>
          <a:xfrm>
            <a:off x="838200" y="352425"/>
            <a:ext cx="10515600" cy="1325563"/>
          </a:xfrm>
        </p:spPr>
        <p:txBody>
          <a:bodyPr/>
          <a:lstStyle/>
          <a:p>
            <a:r>
              <a:rPr lang="en-US" b="1" dirty="0"/>
              <a:t>3. MICROFILTRATION</a:t>
            </a:r>
          </a:p>
        </p:txBody>
      </p:sp>
      <p:sp>
        <p:nvSpPr>
          <p:cNvPr id="3" name="Content Placeholder 2">
            <a:extLst>
              <a:ext uri="{FF2B5EF4-FFF2-40B4-BE49-F238E27FC236}">
                <a16:creationId xmlns:a16="http://schemas.microsoft.com/office/drawing/2014/main" xmlns="" id="{99946547-8F59-CBFF-3EBA-21F5646C8A31}"/>
              </a:ext>
            </a:extLst>
          </p:cNvPr>
          <p:cNvSpPr>
            <a:spLocks noGrp="1"/>
          </p:cNvSpPr>
          <p:nvPr>
            <p:ph idx="1"/>
          </p:nvPr>
        </p:nvSpPr>
        <p:spPr/>
        <p:txBody>
          <a:bodyPr>
            <a:normAutofit/>
          </a:bodyPr>
          <a:lstStyle/>
          <a:p>
            <a:pPr algn="just"/>
            <a:r>
              <a:rPr lang="en-US" dirty="0"/>
              <a:t>Microfiltration is a process of separating large molecules as well  as microbes from the liquid. It can be done with combining ultrafiltration process prior to microfiltration in order to remove suspended particles and carry out the process efficiently.  </a:t>
            </a:r>
          </a:p>
          <a:p>
            <a:pPr algn="just"/>
            <a:r>
              <a:rPr lang="en-US" dirty="0"/>
              <a:t>It is used in secondary wastewater effluent treatment, cold sterilization, dairy processing, and petroleum refining, clarification, separation and purification process. </a:t>
            </a:r>
          </a:p>
        </p:txBody>
      </p:sp>
    </p:spTree>
    <p:extLst>
      <p:ext uri="{BB962C8B-B14F-4D97-AF65-F5344CB8AC3E}">
        <p14:creationId xmlns:p14="http://schemas.microsoft.com/office/powerpoint/2010/main" val="304715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54D405-908D-8A9B-C225-57EA808121A9}"/>
              </a:ext>
            </a:extLst>
          </p:cNvPr>
          <p:cNvSpPr>
            <a:spLocks noGrp="1"/>
          </p:cNvSpPr>
          <p:nvPr>
            <p:ph type="title"/>
          </p:nvPr>
        </p:nvSpPr>
        <p:spPr/>
        <p:txBody>
          <a:bodyPr>
            <a:normAutofit/>
          </a:bodyPr>
          <a:lstStyle/>
          <a:p>
            <a:r>
              <a:rPr lang="en-US" b="0" i="0" dirty="0">
                <a:solidFill>
                  <a:srgbClr val="374151"/>
                </a:solidFill>
                <a:effectLst/>
                <a:latin typeface="Söhne"/>
              </a:rPr>
              <a:t>Microfiltration in Food Processing and Preservation </a:t>
            </a:r>
            <a:endParaRPr lang="en-US" dirty="0"/>
          </a:p>
        </p:txBody>
      </p:sp>
      <p:sp>
        <p:nvSpPr>
          <p:cNvPr id="3" name="Content Placeholder 2">
            <a:extLst>
              <a:ext uri="{FF2B5EF4-FFF2-40B4-BE49-F238E27FC236}">
                <a16:creationId xmlns:a16="http://schemas.microsoft.com/office/drawing/2014/main" xmlns="" id="{96CD4112-67CA-86D4-4A00-E91B1D855402}"/>
              </a:ext>
            </a:extLst>
          </p:cNvPr>
          <p:cNvSpPr>
            <a:spLocks noGrp="1"/>
          </p:cNvSpPr>
          <p:nvPr>
            <p:ph idx="1"/>
          </p:nvPr>
        </p:nvSpPr>
        <p:spPr/>
        <p:txBody>
          <a:bodyPr/>
          <a:lstStyle/>
          <a:p>
            <a:pPr marL="0" indent="0" algn="just">
              <a:buNone/>
            </a:pPr>
            <a:r>
              <a:rPr lang="en-US" b="1" i="0" dirty="0">
                <a:solidFill>
                  <a:srgbClr val="374151"/>
                </a:solidFill>
                <a:effectLst/>
                <a:latin typeface="Söhne"/>
              </a:rPr>
              <a:t>Applications: clarification, particulate removal, and sterilization </a:t>
            </a:r>
          </a:p>
          <a:p>
            <a:pPr marL="0" indent="0" algn="just">
              <a:buNone/>
            </a:pPr>
            <a:r>
              <a:rPr lang="en-US" b="0" i="0" dirty="0">
                <a:solidFill>
                  <a:srgbClr val="374151"/>
                </a:solidFill>
                <a:effectLst/>
                <a:latin typeface="Söhne"/>
              </a:rPr>
              <a:t>MF is used in the dairy industry for making low-heat sterile milk.</a:t>
            </a:r>
          </a:p>
          <a:p>
            <a:pPr marL="0" indent="0" algn="just">
              <a:buNone/>
            </a:pPr>
            <a:r>
              <a:rPr lang="en-US" b="0" i="0" dirty="0">
                <a:solidFill>
                  <a:srgbClr val="202124"/>
                </a:solidFill>
                <a:effectLst/>
                <a:latin typeface="Google Sans"/>
              </a:rPr>
              <a:t>Microfiltration in particular can be used </a:t>
            </a:r>
            <a:r>
              <a:rPr lang="en-US" b="0" i="0" dirty="0">
                <a:solidFill>
                  <a:srgbClr val="040C28"/>
                </a:solidFill>
                <a:effectLst/>
                <a:latin typeface="Google Sans"/>
              </a:rPr>
              <a:t>to remove large solids and process gluten</a:t>
            </a:r>
            <a:r>
              <a:rPr lang="en-US" b="0" i="0" dirty="0">
                <a:solidFill>
                  <a:srgbClr val="202124"/>
                </a:solidFill>
                <a:effectLst/>
                <a:latin typeface="Google Sans"/>
              </a:rPr>
              <a:t>. </a:t>
            </a:r>
          </a:p>
          <a:p>
            <a:pPr marL="0" indent="0" algn="just">
              <a:buNone/>
            </a:pPr>
            <a:r>
              <a:rPr lang="en-US" b="0" i="0" dirty="0">
                <a:solidFill>
                  <a:srgbClr val="202124"/>
                </a:solidFill>
                <a:effectLst/>
                <a:latin typeface="Google Sans"/>
              </a:rPr>
              <a:t>Beverage sterilization – Microfiltration can be used in place of heat to remove microbes and suspended solids found during the sterilization of beverages.</a:t>
            </a:r>
            <a:endParaRPr lang="en-US" b="0" i="0" dirty="0">
              <a:solidFill>
                <a:srgbClr val="374151"/>
              </a:solidFill>
              <a:effectLst/>
              <a:latin typeface="Söhne"/>
            </a:endParaRPr>
          </a:p>
          <a:p>
            <a:pPr marL="0" indent="0" algn="just">
              <a:buNone/>
            </a:pPr>
            <a:r>
              <a:rPr lang="en-US" b="0" i="0" dirty="0">
                <a:solidFill>
                  <a:srgbClr val="374151"/>
                </a:solidFill>
                <a:effectLst/>
                <a:latin typeface="Söhne"/>
              </a:rPr>
              <a:t>Examples: juice clarification, beer filtration </a:t>
            </a:r>
          </a:p>
          <a:p>
            <a:pPr marL="514350" indent="-514350" algn="just">
              <a:buAutoNum type="arabicPeriod"/>
            </a:pPr>
            <a:endParaRPr lang="en-US" b="0" i="0" dirty="0">
              <a:solidFill>
                <a:srgbClr val="374151"/>
              </a:solidFill>
              <a:effectLst/>
              <a:latin typeface="Söhne"/>
            </a:endParaRPr>
          </a:p>
        </p:txBody>
      </p:sp>
    </p:spTree>
    <p:extLst>
      <p:ext uri="{BB962C8B-B14F-4D97-AF65-F5344CB8AC3E}">
        <p14:creationId xmlns:p14="http://schemas.microsoft.com/office/powerpoint/2010/main" val="2200678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B26D3F-0A93-187F-F178-B0A87E6F2672}"/>
              </a:ext>
            </a:extLst>
          </p:cNvPr>
          <p:cNvSpPr>
            <a:spLocks noGrp="1"/>
          </p:cNvSpPr>
          <p:nvPr>
            <p:ph type="title"/>
          </p:nvPr>
        </p:nvSpPr>
        <p:spPr/>
        <p:txBody>
          <a:bodyPr/>
          <a:lstStyle/>
          <a:p>
            <a:r>
              <a:rPr lang="en-US" dirty="0"/>
              <a:t>A. Milk industry</a:t>
            </a:r>
          </a:p>
        </p:txBody>
      </p:sp>
      <p:sp>
        <p:nvSpPr>
          <p:cNvPr id="3" name="Content Placeholder 2">
            <a:extLst>
              <a:ext uri="{FF2B5EF4-FFF2-40B4-BE49-F238E27FC236}">
                <a16:creationId xmlns:a16="http://schemas.microsoft.com/office/drawing/2014/main" xmlns="" id="{DFD7A3AD-E62C-2B5E-6C50-CDEC886AB9BB}"/>
              </a:ext>
            </a:extLst>
          </p:cNvPr>
          <p:cNvSpPr>
            <a:spLocks noGrp="1"/>
          </p:cNvSpPr>
          <p:nvPr>
            <p:ph idx="1"/>
          </p:nvPr>
        </p:nvSpPr>
        <p:spPr/>
        <p:txBody>
          <a:bodyPr>
            <a:normAutofit fontScale="70000" lnSpcReduction="20000"/>
          </a:bodyPr>
          <a:lstStyle/>
          <a:p>
            <a:pPr algn="just"/>
            <a:r>
              <a:rPr lang="en-US" b="0" i="0" dirty="0">
                <a:effectLst/>
                <a:latin typeface="Open Sans" panose="020B0606030504020204" pitchFamily="34" charset="0"/>
              </a:rPr>
              <a:t>The removal of bacteria and spores from milk to extend its shelf-life by MF is an alternative way to ultra-pasteurization. In this approach, the organoleptic and chemical properties of the milk are unaltered. </a:t>
            </a:r>
          </a:p>
          <a:p>
            <a:pPr algn="just"/>
            <a:r>
              <a:rPr lang="en-US" b="0" i="0" dirty="0">
                <a:effectLst/>
                <a:latin typeface="Open Sans" panose="020B0606030504020204" pitchFamily="34" charset="0"/>
              </a:rPr>
              <a:t>The first commercial system of this so- called </a:t>
            </a:r>
            <a:r>
              <a:rPr lang="en-US" b="0" i="0" dirty="0" err="1">
                <a:effectLst/>
                <a:latin typeface="Open Sans" panose="020B0606030504020204" pitchFamily="34" charset="0"/>
              </a:rPr>
              <a:t>Bactocatch</a:t>
            </a:r>
            <a:r>
              <a:rPr lang="en-US" b="0" i="0" dirty="0">
                <a:effectLst/>
                <a:latin typeface="Open Sans" panose="020B0606030504020204" pitchFamily="34" charset="0"/>
              </a:rPr>
              <a:t> was developed by Alfa Laval and marketed by Tetra Pak under the name Tetra Al cross-</a:t>
            </a:r>
            <a:r>
              <a:rPr lang="en-US" b="0" i="0" dirty="0" err="1">
                <a:effectLst/>
                <a:latin typeface="Open Sans" panose="020B0606030504020204" pitchFamily="34" charset="0"/>
              </a:rPr>
              <a:t>Bactocatch</a:t>
            </a:r>
            <a:r>
              <a:rPr lang="en-US" b="0" i="0" dirty="0">
                <a:effectLst/>
                <a:latin typeface="Open Sans" panose="020B0606030504020204" pitchFamily="34" charset="0"/>
              </a:rPr>
              <a:t>. In this process, the raw milk is separated into skim milk and cream. The resulting skim milk is micro filtered using ceramic membranes with a pore size of 1.4 µm at constant Trans membrane pressure (TMP). </a:t>
            </a:r>
          </a:p>
          <a:p>
            <a:pPr algn="just"/>
            <a:r>
              <a:rPr lang="en-US" b="0" i="0" dirty="0">
                <a:effectLst/>
                <a:latin typeface="Open Sans" panose="020B0606030504020204" pitchFamily="34" charset="0"/>
              </a:rPr>
              <a:t>Thus, the retentate contains nearly all the bacteria and spores, while the bacterial concentration in permeate is less than 0.5 % of the original value in milk. The retentate is then mixed with a standardized quantity of cream. Subsequently, this mix is subjected to a conventional high heat treatment at 130 °C for 4 s and reintroduced into the permeate, and the mixture is then pasteurized. Since less than 10 % of the milk is heat treated at the high temperature, the sensory quality of the milk is significantly improved. </a:t>
            </a:r>
          </a:p>
          <a:p>
            <a:pPr algn="just"/>
            <a:r>
              <a:rPr lang="en-US" b="0" i="0" dirty="0">
                <a:effectLst/>
                <a:latin typeface="Open Sans" panose="020B0606030504020204" pitchFamily="34" charset="0"/>
              </a:rPr>
              <a:t>MF for the removal of bacteria and spores can be further applied in the production of other dairy products. In the production of cheese, the use of low bacterial milk improves also the keeping quality of cheese due to the removal of spores, thus eliminating the need of additives (e.g., nitrate). While in the production of whey protein concentrates (WPC) and isolates (WPI), this MF concept is used to remove bacteria and spores giving a high-quality product.</a:t>
            </a:r>
          </a:p>
          <a:p>
            <a:pPr algn="just"/>
            <a:endParaRPr lang="en-US" dirty="0"/>
          </a:p>
        </p:txBody>
      </p:sp>
    </p:spTree>
    <p:extLst>
      <p:ext uri="{BB962C8B-B14F-4D97-AF65-F5344CB8AC3E}">
        <p14:creationId xmlns:p14="http://schemas.microsoft.com/office/powerpoint/2010/main" val="2973161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FF9140-0D31-D297-5E97-5C107B8C3362}"/>
              </a:ext>
            </a:extLst>
          </p:cNvPr>
          <p:cNvSpPr>
            <a:spLocks noGrp="1"/>
          </p:cNvSpPr>
          <p:nvPr>
            <p:ph type="title"/>
          </p:nvPr>
        </p:nvSpPr>
        <p:spPr/>
        <p:txBody>
          <a:bodyPr/>
          <a:lstStyle/>
          <a:p>
            <a:r>
              <a:rPr lang="en-US" dirty="0"/>
              <a:t>B. Beverage industry</a:t>
            </a:r>
          </a:p>
        </p:txBody>
      </p:sp>
      <p:sp>
        <p:nvSpPr>
          <p:cNvPr id="3" name="Content Placeholder 2">
            <a:extLst>
              <a:ext uri="{FF2B5EF4-FFF2-40B4-BE49-F238E27FC236}">
                <a16:creationId xmlns:a16="http://schemas.microsoft.com/office/drawing/2014/main" xmlns="" id="{ADB88CCA-2872-2090-6B8C-D08D4B8BF016}"/>
              </a:ext>
            </a:extLst>
          </p:cNvPr>
          <p:cNvSpPr>
            <a:spLocks noGrp="1"/>
          </p:cNvSpPr>
          <p:nvPr>
            <p:ph idx="1"/>
          </p:nvPr>
        </p:nvSpPr>
        <p:spPr/>
        <p:txBody>
          <a:bodyPr/>
          <a:lstStyle/>
          <a:p>
            <a:pPr marL="0" indent="0" algn="just">
              <a:buNone/>
            </a:pPr>
            <a:r>
              <a:rPr lang="en-US" b="0" i="0" dirty="0">
                <a:effectLst/>
                <a:latin typeface="Open Sans" panose="020B0606030504020204" pitchFamily="34" charset="0"/>
              </a:rPr>
              <a:t>In the classical beer production process as an alternate, reverse osmosis is used for beer de-</a:t>
            </a:r>
            <a:r>
              <a:rPr lang="en-US" b="0" i="0" dirty="0" err="1">
                <a:effectLst/>
                <a:latin typeface="Open Sans" panose="020B0606030504020204" pitchFamily="34" charset="0"/>
              </a:rPr>
              <a:t>alcoholisation</a:t>
            </a:r>
            <a:r>
              <a:rPr lang="en-US" b="0" i="0" dirty="0">
                <a:effectLst/>
                <a:latin typeface="Open Sans" panose="020B0606030504020204" pitchFamily="34" charset="0"/>
              </a:rPr>
              <a:t> prior to its clarification by microfiltration before pasteurization and bottling MF now successfully employed for beer clarification i.e., for removal of yeasts, microorganisms and for haze without adversely affecting its sensorial attributes</a:t>
            </a:r>
          </a:p>
          <a:p>
            <a:pPr algn="just"/>
            <a:endParaRPr lang="en-US" dirty="0"/>
          </a:p>
        </p:txBody>
      </p:sp>
    </p:spTree>
    <p:extLst>
      <p:ext uri="{BB962C8B-B14F-4D97-AF65-F5344CB8AC3E}">
        <p14:creationId xmlns:p14="http://schemas.microsoft.com/office/powerpoint/2010/main" val="22982410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2F447B-4458-0BF2-2194-9E44E486A6A6}"/>
              </a:ext>
            </a:extLst>
          </p:cNvPr>
          <p:cNvSpPr>
            <a:spLocks noGrp="1"/>
          </p:cNvSpPr>
          <p:nvPr>
            <p:ph type="title"/>
          </p:nvPr>
        </p:nvSpPr>
        <p:spPr/>
        <p:txBody>
          <a:bodyPr/>
          <a:lstStyle/>
          <a:p>
            <a:r>
              <a:rPr lang="en-US" b="0" i="0" dirty="0">
                <a:solidFill>
                  <a:srgbClr val="374151"/>
                </a:solidFill>
                <a:effectLst/>
                <a:latin typeface="Söhne"/>
              </a:rPr>
              <a:t>Advantages</a:t>
            </a:r>
            <a:endParaRPr lang="en-US" dirty="0"/>
          </a:p>
        </p:txBody>
      </p:sp>
      <p:sp>
        <p:nvSpPr>
          <p:cNvPr id="3" name="Content Placeholder 2">
            <a:extLst>
              <a:ext uri="{FF2B5EF4-FFF2-40B4-BE49-F238E27FC236}">
                <a16:creationId xmlns:a16="http://schemas.microsoft.com/office/drawing/2014/main" xmlns="" id="{1A203038-40D1-23FA-18AE-9B5D08565EB0}"/>
              </a:ext>
            </a:extLst>
          </p:cNvPr>
          <p:cNvSpPr>
            <a:spLocks noGrp="1"/>
          </p:cNvSpPr>
          <p:nvPr>
            <p:ph idx="1"/>
          </p:nvPr>
        </p:nvSpPr>
        <p:spPr/>
        <p:txBody>
          <a:bodyPr/>
          <a:lstStyle/>
          <a:p>
            <a:r>
              <a:rPr lang="en-US" dirty="0">
                <a:solidFill>
                  <a:srgbClr val="374151"/>
                </a:solidFill>
                <a:latin typeface="Söhne"/>
              </a:rPr>
              <a:t>Advantages include r</a:t>
            </a:r>
            <a:r>
              <a:rPr lang="en-US" b="0" i="0" dirty="0">
                <a:solidFill>
                  <a:srgbClr val="374151"/>
                </a:solidFill>
                <a:effectLst/>
                <a:latin typeface="Söhne"/>
              </a:rPr>
              <a:t>etention of flavor and nutrients, extended shelf life</a:t>
            </a:r>
            <a:endParaRPr lang="en-US" dirty="0"/>
          </a:p>
        </p:txBody>
      </p:sp>
    </p:spTree>
    <p:extLst>
      <p:ext uri="{BB962C8B-B14F-4D97-AF65-F5344CB8AC3E}">
        <p14:creationId xmlns:p14="http://schemas.microsoft.com/office/powerpoint/2010/main" val="125508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C892D5-218F-08F2-E635-88E4B679B2AC}"/>
              </a:ext>
            </a:extLst>
          </p:cNvPr>
          <p:cNvSpPr>
            <a:spLocks noGrp="1"/>
          </p:cNvSpPr>
          <p:nvPr>
            <p:ph type="title"/>
          </p:nvPr>
        </p:nvSpPr>
        <p:spPr/>
        <p:txBody>
          <a:bodyPr/>
          <a:lstStyle/>
          <a:p>
            <a:r>
              <a:rPr lang="en-US" b="1" dirty="0"/>
              <a:t>MEMBRANE PROCESSING TECHNOLOGY</a:t>
            </a:r>
          </a:p>
        </p:txBody>
      </p:sp>
      <p:sp>
        <p:nvSpPr>
          <p:cNvPr id="3" name="Content Placeholder 2">
            <a:extLst>
              <a:ext uri="{FF2B5EF4-FFF2-40B4-BE49-F238E27FC236}">
                <a16:creationId xmlns:a16="http://schemas.microsoft.com/office/drawing/2014/main" xmlns="" id="{ED3E7ED9-5296-EBA0-AD20-16D36DD99C59}"/>
              </a:ext>
            </a:extLst>
          </p:cNvPr>
          <p:cNvSpPr>
            <a:spLocks noGrp="1"/>
          </p:cNvSpPr>
          <p:nvPr>
            <p:ph idx="1"/>
          </p:nvPr>
        </p:nvSpPr>
        <p:spPr/>
        <p:txBody>
          <a:bodyPr>
            <a:normAutofit fontScale="92500" lnSpcReduction="10000"/>
          </a:bodyPr>
          <a:lstStyle/>
          <a:p>
            <a:pPr algn="just"/>
            <a:r>
              <a:rPr lang="en-US" dirty="0"/>
              <a:t>Among the wide range of the available separation processes, membrane technology is defined as abroad term that contains several separation processes on molecular level i.e., membrane separation usually applied on10 µm size molecules. It is among the vital fields of food science</a:t>
            </a:r>
          </a:p>
          <a:p>
            <a:pPr algn="just"/>
            <a:r>
              <a:rPr lang="en-US" dirty="0"/>
              <a:t>A set of specialized equipment is used for a particular membrane process that enable it to show its typical separation characteristics as well as, make it suitable for specific desired single or multiple applications. Water industry (drinking water + wastewater processing + water desalination)has the largest commercial market for membranes worldwide. In last 20-25 years, the market volume of different membranes has increased about€800–850 million in food industries and the same is now stands as the second largest commercial market for membrane on global basis</a:t>
            </a:r>
          </a:p>
        </p:txBody>
      </p:sp>
    </p:spTree>
    <p:extLst>
      <p:ext uri="{BB962C8B-B14F-4D97-AF65-F5344CB8AC3E}">
        <p14:creationId xmlns:p14="http://schemas.microsoft.com/office/powerpoint/2010/main" val="40082704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4D1DA6-5243-841F-D08E-ADC9C015E78E}"/>
              </a:ext>
            </a:extLst>
          </p:cNvPr>
          <p:cNvSpPr>
            <a:spLocks noGrp="1"/>
          </p:cNvSpPr>
          <p:nvPr>
            <p:ph type="title"/>
          </p:nvPr>
        </p:nvSpPr>
        <p:spPr/>
        <p:txBody>
          <a:bodyPr/>
          <a:lstStyle/>
          <a:p>
            <a:r>
              <a:rPr lang="en-US" dirty="0"/>
              <a:t>Limitations</a:t>
            </a:r>
          </a:p>
        </p:txBody>
      </p:sp>
      <p:sp>
        <p:nvSpPr>
          <p:cNvPr id="3" name="Content Placeholder 2">
            <a:extLst>
              <a:ext uri="{FF2B5EF4-FFF2-40B4-BE49-F238E27FC236}">
                <a16:creationId xmlns:a16="http://schemas.microsoft.com/office/drawing/2014/main" xmlns="" id="{A575F868-660E-40B4-8926-41538A6D6445}"/>
              </a:ext>
            </a:extLst>
          </p:cNvPr>
          <p:cNvSpPr>
            <a:spLocks noGrp="1"/>
          </p:cNvSpPr>
          <p:nvPr>
            <p:ph idx="1"/>
          </p:nvPr>
        </p:nvSpPr>
        <p:spPr/>
        <p:txBody>
          <a:bodyPr>
            <a:normAutofit/>
          </a:bodyPr>
          <a:lstStyle/>
          <a:p>
            <a:pPr algn="just"/>
            <a:r>
              <a:rPr lang="en-US" b="0" i="0" dirty="0">
                <a:solidFill>
                  <a:srgbClr val="374151"/>
                </a:solidFill>
                <a:effectLst/>
                <a:latin typeface="Söhne"/>
              </a:rPr>
              <a:t>Limitations include potential fouling, limited removal of dissolved compounds </a:t>
            </a:r>
          </a:p>
          <a:p>
            <a:pPr algn="just"/>
            <a:r>
              <a:rPr lang="en-US" dirty="0"/>
              <a:t>The factor that limits microfiltration and other membrane process is fouling. </a:t>
            </a:r>
          </a:p>
          <a:p>
            <a:pPr algn="just"/>
            <a:r>
              <a:rPr lang="en-US" dirty="0"/>
              <a:t>Fouling is the accumulation of separated particles that accumulate over the semi-permeable membrane with time, which causes less efficient separation.  To resolve this  factor, either the semi-permeable membrane should be replaced  with a new  one or treat the semi-permeable membrane with some chemicals to remove the built up layer and reuse the membrane. </a:t>
            </a:r>
          </a:p>
          <a:p>
            <a:endParaRPr lang="en-US" dirty="0"/>
          </a:p>
        </p:txBody>
      </p:sp>
    </p:spTree>
    <p:extLst>
      <p:ext uri="{BB962C8B-B14F-4D97-AF65-F5344CB8AC3E}">
        <p14:creationId xmlns:p14="http://schemas.microsoft.com/office/powerpoint/2010/main" val="41165022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5417C2-C634-924F-7C1B-0F68BEDA2B37}"/>
              </a:ext>
            </a:extLst>
          </p:cNvPr>
          <p:cNvSpPr>
            <a:spLocks noGrp="1"/>
          </p:cNvSpPr>
          <p:nvPr>
            <p:ph type="title"/>
          </p:nvPr>
        </p:nvSpPr>
        <p:spPr/>
        <p:txBody>
          <a:bodyPr/>
          <a:lstStyle/>
          <a:p>
            <a:r>
              <a:rPr lang="en-US" dirty="0"/>
              <a:t>FIGURE</a:t>
            </a:r>
          </a:p>
        </p:txBody>
      </p:sp>
      <p:pic>
        <p:nvPicPr>
          <p:cNvPr id="5" name="Content Placeholder 4">
            <a:extLst>
              <a:ext uri="{FF2B5EF4-FFF2-40B4-BE49-F238E27FC236}">
                <a16:creationId xmlns:a16="http://schemas.microsoft.com/office/drawing/2014/main" xmlns="" id="{B92F82C1-417E-78B5-8A37-DE24CC000A63}"/>
              </a:ext>
            </a:extLst>
          </p:cNvPr>
          <p:cNvPicPr>
            <a:picLocks noGrp="1" noChangeAspect="1"/>
          </p:cNvPicPr>
          <p:nvPr>
            <p:ph idx="1"/>
          </p:nvPr>
        </p:nvPicPr>
        <p:blipFill>
          <a:blip r:embed="rId2"/>
          <a:stretch>
            <a:fillRect/>
          </a:stretch>
        </p:blipFill>
        <p:spPr>
          <a:xfrm>
            <a:off x="2475915" y="2048577"/>
            <a:ext cx="6432992" cy="4444298"/>
          </a:xfrm>
        </p:spPr>
      </p:pic>
    </p:spTree>
    <p:extLst>
      <p:ext uri="{BB962C8B-B14F-4D97-AF65-F5344CB8AC3E}">
        <p14:creationId xmlns:p14="http://schemas.microsoft.com/office/powerpoint/2010/main" val="16293037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FF66DA-597D-2E49-F6AD-C8CC265A0E59}"/>
              </a:ext>
            </a:extLst>
          </p:cNvPr>
          <p:cNvSpPr>
            <a:spLocks noGrp="1"/>
          </p:cNvSpPr>
          <p:nvPr>
            <p:ph type="title"/>
          </p:nvPr>
        </p:nvSpPr>
        <p:spPr/>
        <p:txBody>
          <a:bodyPr/>
          <a:lstStyle/>
          <a:p>
            <a:r>
              <a:rPr lang="en-US" b="1" dirty="0"/>
              <a:t>4. NANOFILTRATION </a:t>
            </a:r>
          </a:p>
        </p:txBody>
      </p:sp>
      <p:sp>
        <p:nvSpPr>
          <p:cNvPr id="3" name="Content Placeholder 2">
            <a:extLst>
              <a:ext uri="{FF2B5EF4-FFF2-40B4-BE49-F238E27FC236}">
                <a16:creationId xmlns:a16="http://schemas.microsoft.com/office/drawing/2014/main" xmlns="" id="{53015E9E-D890-9EB5-7A3C-6B245D605015}"/>
              </a:ext>
            </a:extLst>
          </p:cNvPr>
          <p:cNvSpPr>
            <a:spLocks noGrp="1"/>
          </p:cNvSpPr>
          <p:nvPr>
            <p:ph idx="1"/>
          </p:nvPr>
        </p:nvSpPr>
        <p:spPr/>
        <p:txBody>
          <a:bodyPr/>
          <a:lstStyle/>
          <a:p>
            <a:pPr algn="just"/>
            <a:r>
              <a:rPr lang="en-US" b="0" i="0" dirty="0">
                <a:solidFill>
                  <a:srgbClr val="2E2E2E"/>
                </a:solidFill>
                <a:effectLst/>
                <a:latin typeface="ElsevierGulliver"/>
              </a:rPr>
              <a:t>Nanofiltration (NF) is a pressure-driven membrane operation with separation characteristics between those of reverse osmosis and ultrafiltration widely used for several applications such as water softening and wastewater treatment. </a:t>
            </a:r>
          </a:p>
          <a:p>
            <a:pPr algn="just"/>
            <a:r>
              <a:rPr lang="en-US" b="0" i="0" dirty="0">
                <a:solidFill>
                  <a:srgbClr val="2E2E2E"/>
                </a:solidFill>
                <a:effectLst/>
                <a:latin typeface="ElsevierGulliver"/>
              </a:rPr>
              <a:t>With the increased demand for products with greater nutritional value and environmentally friendly processing procedures, NF has become a reliable and techno-economically attractive operation in the food processing industry for the fractionation, concentration, and purification of different products and byproducts.</a:t>
            </a:r>
            <a:endParaRPr lang="en-US" dirty="0"/>
          </a:p>
        </p:txBody>
      </p:sp>
    </p:spTree>
    <p:extLst>
      <p:ext uri="{BB962C8B-B14F-4D97-AF65-F5344CB8AC3E}">
        <p14:creationId xmlns:p14="http://schemas.microsoft.com/office/powerpoint/2010/main" val="35006439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9EBBF6-AAF0-60C6-DEF7-F636B2CAB223}"/>
              </a:ext>
            </a:extLst>
          </p:cNvPr>
          <p:cNvSpPr>
            <a:spLocks noGrp="1"/>
          </p:cNvSpPr>
          <p:nvPr>
            <p:ph type="title"/>
          </p:nvPr>
        </p:nvSpPr>
        <p:spPr/>
        <p:txBody>
          <a:bodyPr/>
          <a:lstStyle/>
          <a:p>
            <a:r>
              <a:rPr lang="en-US" dirty="0"/>
              <a:t>Definition</a:t>
            </a:r>
          </a:p>
        </p:txBody>
      </p:sp>
      <p:sp>
        <p:nvSpPr>
          <p:cNvPr id="3" name="Content Placeholder 2">
            <a:extLst>
              <a:ext uri="{FF2B5EF4-FFF2-40B4-BE49-F238E27FC236}">
                <a16:creationId xmlns:a16="http://schemas.microsoft.com/office/drawing/2014/main" xmlns="" id="{AC5A9255-8CCB-0ED1-6E49-CB75A8AF5662}"/>
              </a:ext>
            </a:extLst>
          </p:cNvPr>
          <p:cNvSpPr>
            <a:spLocks noGrp="1"/>
          </p:cNvSpPr>
          <p:nvPr>
            <p:ph idx="1"/>
          </p:nvPr>
        </p:nvSpPr>
        <p:spPr/>
        <p:txBody>
          <a:bodyPr/>
          <a:lstStyle/>
          <a:p>
            <a:pPr algn="just"/>
            <a:r>
              <a:rPr lang="en-US" dirty="0"/>
              <a:t>Nanofiltration (NF) is a pressure driven membrane process applied in the area between the separation capabilities of reverse osmosis (RO) membranes and ultrafiltration (UF) membranes, that is, in the separation of ions from solutes such as small molecules of sugars. Nanofiltration is often used where the divalent ions (Ca, Mg and ions of plating industry) have to be removed</a:t>
            </a:r>
          </a:p>
        </p:txBody>
      </p:sp>
    </p:spTree>
    <p:extLst>
      <p:ext uri="{BB962C8B-B14F-4D97-AF65-F5344CB8AC3E}">
        <p14:creationId xmlns:p14="http://schemas.microsoft.com/office/powerpoint/2010/main" val="31138766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76468F-29AC-31DE-03DF-69F9E05914D0}"/>
              </a:ext>
            </a:extLst>
          </p:cNvPr>
          <p:cNvSpPr>
            <a:spLocks noGrp="1"/>
          </p:cNvSpPr>
          <p:nvPr>
            <p:ph type="title"/>
          </p:nvPr>
        </p:nvSpPr>
        <p:spPr/>
        <p:txBody>
          <a:bodyPr/>
          <a:lstStyle/>
          <a:p>
            <a:r>
              <a:rPr lang="en-US" dirty="0"/>
              <a:t>APPLICATIONS IN FOOD INDUSTRY</a:t>
            </a:r>
          </a:p>
        </p:txBody>
      </p:sp>
      <p:pic>
        <p:nvPicPr>
          <p:cNvPr id="5" name="Content Placeholder 4">
            <a:extLst>
              <a:ext uri="{FF2B5EF4-FFF2-40B4-BE49-F238E27FC236}">
                <a16:creationId xmlns:a16="http://schemas.microsoft.com/office/drawing/2014/main" xmlns="" id="{DE8C695A-2E11-9F43-0F57-0615F0100FEE}"/>
              </a:ext>
            </a:extLst>
          </p:cNvPr>
          <p:cNvPicPr>
            <a:picLocks noGrp="1" noChangeAspect="1"/>
          </p:cNvPicPr>
          <p:nvPr>
            <p:ph idx="1"/>
          </p:nvPr>
        </p:nvPicPr>
        <p:blipFill>
          <a:blip r:embed="rId2"/>
          <a:stretch>
            <a:fillRect/>
          </a:stretch>
        </p:blipFill>
        <p:spPr>
          <a:xfrm>
            <a:off x="3170532" y="1690688"/>
            <a:ext cx="4463083" cy="4879255"/>
          </a:xfrm>
        </p:spPr>
      </p:pic>
    </p:spTree>
    <p:extLst>
      <p:ext uri="{BB962C8B-B14F-4D97-AF65-F5344CB8AC3E}">
        <p14:creationId xmlns:p14="http://schemas.microsoft.com/office/powerpoint/2010/main" val="42624011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CCC4D8-1C9E-C11B-BB88-2FD32FB23DD5}"/>
              </a:ext>
            </a:extLst>
          </p:cNvPr>
          <p:cNvSpPr>
            <a:spLocks noGrp="1"/>
          </p:cNvSpPr>
          <p:nvPr>
            <p:ph type="title"/>
          </p:nvPr>
        </p:nvSpPr>
        <p:spPr/>
        <p:txBody>
          <a:bodyPr/>
          <a:lstStyle/>
          <a:p>
            <a:r>
              <a:rPr lang="en-US" dirty="0"/>
              <a:t>Nanofiltration process</a:t>
            </a:r>
          </a:p>
        </p:txBody>
      </p:sp>
      <p:pic>
        <p:nvPicPr>
          <p:cNvPr id="2050" name="Picture 2" descr="Recent Developments in Nanofiltration for Food Applications - ScienceDirect">
            <a:extLst>
              <a:ext uri="{FF2B5EF4-FFF2-40B4-BE49-F238E27FC236}">
                <a16:creationId xmlns:a16="http://schemas.microsoft.com/office/drawing/2014/main" xmlns="" id="{E01F694F-2AB1-604E-3F2E-7DE56CA3743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58887" y="1765931"/>
            <a:ext cx="7207143" cy="43109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34664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63A253-6164-E590-933B-642C2A813361}"/>
              </a:ext>
            </a:extLst>
          </p:cNvPr>
          <p:cNvSpPr>
            <a:spLocks noGrp="1"/>
          </p:cNvSpPr>
          <p:nvPr>
            <p:ph type="title"/>
          </p:nvPr>
        </p:nvSpPr>
        <p:spPr/>
        <p:txBody>
          <a:bodyPr/>
          <a:lstStyle/>
          <a:p>
            <a:r>
              <a:rPr lang="en-US" dirty="0"/>
              <a:t>APPLICATIONS OF NANOFILTRATION IN FOOD INDUSTRY</a:t>
            </a:r>
          </a:p>
        </p:txBody>
      </p:sp>
      <p:sp>
        <p:nvSpPr>
          <p:cNvPr id="3" name="Content Placeholder 2">
            <a:extLst>
              <a:ext uri="{FF2B5EF4-FFF2-40B4-BE49-F238E27FC236}">
                <a16:creationId xmlns:a16="http://schemas.microsoft.com/office/drawing/2014/main" xmlns="" id="{8BE467F0-B177-1B55-D561-585F7717CD51}"/>
              </a:ext>
            </a:extLst>
          </p:cNvPr>
          <p:cNvSpPr>
            <a:spLocks noGrp="1"/>
          </p:cNvSpPr>
          <p:nvPr>
            <p:ph idx="1"/>
          </p:nvPr>
        </p:nvSpPr>
        <p:spPr/>
        <p:txBody>
          <a:bodyPr>
            <a:normAutofit fontScale="92500" lnSpcReduction="10000"/>
          </a:bodyPr>
          <a:lstStyle/>
          <a:p>
            <a:r>
              <a:rPr lang="en-US" b="0" i="0" dirty="0">
                <a:effectLst/>
                <a:latin typeface="Söhne"/>
              </a:rPr>
              <a:t>Applications: color and flavor removal, desalination </a:t>
            </a:r>
          </a:p>
          <a:p>
            <a:pPr algn="just"/>
            <a:r>
              <a:rPr lang="en-US" b="0" i="0" dirty="0">
                <a:effectLst/>
                <a:latin typeface="Open Sans" panose="020B0606030504020204" pitchFamily="34" charset="0"/>
              </a:rPr>
              <a:t>NF finds its applications in concentrating, fractionating and/or purifying various edible products from the dilute streams thereby enhancing process efficiency to a great extent. It can significantly reduce levels of dissolved solids, colors, organics, hardness, turbidity, divalent and multivalent ions and facilitate the required desalting of permeate streams. </a:t>
            </a:r>
          </a:p>
          <a:p>
            <a:pPr algn="just"/>
            <a:r>
              <a:rPr lang="en-US" b="0" i="0" dirty="0">
                <a:effectLst/>
                <a:latin typeface="Open Sans" panose="020B0606030504020204" pitchFamily="34" charset="0"/>
              </a:rPr>
              <a:t>Food-processing industries dealing with fruit-juice, beverage, dairy, sugar, lactic acid, and vegetable oils successfully employ NF in a myriad of applications. It is also used in wastewater treatment, recovery of value-added components and solvents from food waste, deacidification and nutritional enrichments of certain food products.</a:t>
            </a:r>
            <a:endParaRPr lang="en-US" dirty="0">
              <a:latin typeface="Söhne"/>
            </a:endParaRPr>
          </a:p>
          <a:p>
            <a:r>
              <a:rPr lang="en-US" b="0" i="0" dirty="0">
                <a:effectLst/>
                <a:latin typeface="Söhne"/>
              </a:rPr>
              <a:t>Examples: sugar decolorization, wine and juice deacidification </a:t>
            </a:r>
            <a:endParaRPr lang="en-US" dirty="0"/>
          </a:p>
        </p:txBody>
      </p:sp>
    </p:spTree>
    <p:extLst>
      <p:ext uri="{BB962C8B-B14F-4D97-AF65-F5344CB8AC3E}">
        <p14:creationId xmlns:p14="http://schemas.microsoft.com/office/powerpoint/2010/main" val="9193335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5DC07F-E22B-91FA-A706-91118791CFB8}"/>
              </a:ext>
            </a:extLst>
          </p:cNvPr>
          <p:cNvSpPr>
            <a:spLocks noGrp="1"/>
          </p:cNvSpPr>
          <p:nvPr>
            <p:ph type="title"/>
          </p:nvPr>
        </p:nvSpPr>
        <p:spPr/>
        <p:txBody>
          <a:bodyPr/>
          <a:lstStyle/>
          <a:p>
            <a:r>
              <a:rPr lang="en-US" dirty="0"/>
              <a:t>ADVANTAGES AND LIMITATIONS</a:t>
            </a:r>
          </a:p>
        </p:txBody>
      </p:sp>
      <p:sp>
        <p:nvSpPr>
          <p:cNvPr id="3" name="Content Placeholder 2">
            <a:extLst>
              <a:ext uri="{FF2B5EF4-FFF2-40B4-BE49-F238E27FC236}">
                <a16:creationId xmlns:a16="http://schemas.microsoft.com/office/drawing/2014/main" xmlns="" id="{E50A0EB2-767E-9EC8-8FEC-9FE2B2F70735}"/>
              </a:ext>
            </a:extLst>
          </p:cNvPr>
          <p:cNvSpPr>
            <a:spLocks noGrp="1"/>
          </p:cNvSpPr>
          <p:nvPr>
            <p:ph idx="1"/>
          </p:nvPr>
        </p:nvSpPr>
        <p:spPr/>
        <p:txBody>
          <a:bodyPr/>
          <a:lstStyle/>
          <a:p>
            <a:r>
              <a:rPr lang="en-US" b="0" i="0" dirty="0">
                <a:solidFill>
                  <a:srgbClr val="040C28"/>
                </a:solidFill>
                <a:effectLst/>
                <a:latin typeface="Google Sans"/>
              </a:rPr>
              <a:t>Advantages include low thermal damage to the product, higher aroma retention, lower energy consumption, and low maintenance costs</a:t>
            </a:r>
            <a:r>
              <a:rPr lang="en-US" b="0" i="0" dirty="0">
                <a:solidFill>
                  <a:srgbClr val="202124"/>
                </a:solidFill>
                <a:effectLst/>
                <a:latin typeface="Google Sans"/>
              </a:rPr>
              <a:t>.</a:t>
            </a:r>
          </a:p>
          <a:p>
            <a:r>
              <a:rPr lang="en-US" dirty="0">
                <a:solidFill>
                  <a:srgbClr val="374151"/>
                </a:solidFill>
                <a:latin typeface="Söhne"/>
              </a:rPr>
              <a:t>It ensures </a:t>
            </a:r>
            <a:r>
              <a:rPr lang="en-US" b="0" i="0" dirty="0">
                <a:solidFill>
                  <a:srgbClr val="374151"/>
                </a:solidFill>
                <a:effectLst/>
                <a:latin typeface="Söhne"/>
              </a:rPr>
              <a:t>selective removal of divalent ions, improved product quality</a:t>
            </a:r>
          </a:p>
          <a:p>
            <a:r>
              <a:rPr lang="en-US" b="0" i="0" dirty="0">
                <a:solidFill>
                  <a:srgbClr val="374151"/>
                </a:solidFill>
                <a:effectLst/>
                <a:latin typeface="Söhne"/>
              </a:rPr>
              <a:t> Limitations: limited retention of monovalent ions, fouling</a:t>
            </a:r>
            <a:endParaRPr lang="en-US" dirty="0"/>
          </a:p>
        </p:txBody>
      </p:sp>
    </p:spTree>
    <p:extLst>
      <p:ext uri="{BB962C8B-B14F-4D97-AF65-F5344CB8AC3E}">
        <p14:creationId xmlns:p14="http://schemas.microsoft.com/office/powerpoint/2010/main" val="5386388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57AB1A-A202-58B7-8DFC-423D76BB3E58}"/>
              </a:ext>
            </a:extLst>
          </p:cNvPr>
          <p:cNvSpPr>
            <a:spLocks noGrp="1"/>
          </p:cNvSpPr>
          <p:nvPr>
            <p:ph type="title"/>
          </p:nvPr>
        </p:nvSpPr>
        <p:spPr/>
        <p:txBody>
          <a:bodyPr/>
          <a:lstStyle/>
          <a:p>
            <a:r>
              <a:rPr lang="en-US" b="1" dirty="0"/>
              <a:t>5. ELECTRODIALYSIS</a:t>
            </a:r>
          </a:p>
        </p:txBody>
      </p:sp>
      <p:sp>
        <p:nvSpPr>
          <p:cNvPr id="3" name="Content Placeholder 2">
            <a:extLst>
              <a:ext uri="{FF2B5EF4-FFF2-40B4-BE49-F238E27FC236}">
                <a16:creationId xmlns:a16="http://schemas.microsoft.com/office/drawing/2014/main" xmlns="" id="{EC30B773-6737-7F16-7D03-DC3092F6B396}"/>
              </a:ext>
            </a:extLst>
          </p:cNvPr>
          <p:cNvSpPr>
            <a:spLocks noGrp="1"/>
          </p:cNvSpPr>
          <p:nvPr>
            <p:ph idx="1"/>
          </p:nvPr>
        </p:nvSpPr>
        <p:spPr/>
        <p:txBody>
          <a:bodyPr>
            <a:normAutofit/>
          </a:bodyPr>
          <a:lstStyle/>
          <a:p>
            <a:pPr algn="just"/>
            <a:r>
              <a:rPr lang="en-US" b="0" i="0" dirty="0">
                <a:solidFill>
                  <a:srgbClr val="333333"/>
                </a:solidFill>
                <a:effectLst/>
                <a:latin typeface="-apple-system"/>
              </a:rPr>
              <a:t>Electrodialysis is a membrane technology that is used increasingly in the food sector to concentrate, purify, or modify the properties of foods. </a:t>
            </a:r>
          </a:p>
          <a:p>
            <a:pPr algn="just"/>
            <a:r>
              <a:rPr lang="en-US" b="0" i="0" dirty="0">
                <a:solidFill>
                  <a:srgbClr val="333333"/>
                </a:solidFill>
                <a:effectLst/>
                <a:latin typeface="-apple-system"/>
              </a:rPr>
              <a:t>Electrodialysis can be performed in a dilution-concentration mode (conventional electrodialysis) when anion exchange and cation exchange membranes are used, or for pH modification when bipolar membranes are used (electrodialysis with bipolar membranes). </a:t>
            </a:r>
            <a:endParaRPr lang="en-US" dirty="0"/>
          </a:p>
        </p:txBody>
      </p:sp>
    </p:spTree>
    <p:extLst>
      <p:ext uri="{BB962C8B-B14F-4D97-AF65-F5344CB8AC3E}">
        <p14:creationId xmlns:p14="http://schemas.microsoft.com/office/powerpoint/2010/main" val="2850848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0DFC8E-6849-D7C6-F9B7-3BB8D07B1B84}"/>
              </a:ext>
            </a:extLst>
          </p:cNvPr>
          <p:cNvSpPr>
            <a:spLocks noGrp="1"/>
          </p:cNvSpPr>
          <p:nvPr>
            <p:ph type="title"/>
          </p:nvPr>
        </p:nvSpPr>
        <p:spPr/>
        <p:txBody>
          <a:bodyPr/>
          <a:lstStyle/>
          <a:p>
            <a:r>
              <a:rPr lang="en-US" dirty="0"/>
              <a:t>ADVANTAGES</a:t>
            </a:r>
          </a:p>
        </p:txBody>
      </p:sp>
      <p:sp>
        <p:nvSpPr>
          <p:cNvPr id="3" name="Content Placeholder 2">
            <a:extLst>
              <a:ext uri="{FF2B5EF4-FFF2-40B4-BE49-F238E27FC236}">
                <a16:creationId xmlns:a16="http://schemas.microsoft.com/office/drawing/2014/main" xmlns="" id="{CD692D78-4EDA-1EC5-05A5-72BFC8A89040}"/>
              </a:ext>
            </a:extLst>
          </p:cNvPr>
          <p:cNvSpPr>
            <a:spLocks noGrp="1"/>
          </p:cNvSpPr>
          <p:nvPr>
            <p:ph idx="1"/>
          </p:nvPr>
        </p:nvSpPr>
        <p:spPr/>
        <p:txBody>
          <a:bodyPr>
            <a:normAutofit/>
          </a:bodyPr>
          <a:lstStyle/>
          <a:p>
            <a:r>
              <a:rPr lang="en-US" b="0" i="0" dirty="0">
                <a:solidFill>
                  <a:srgbClr val="333333"/>
                </a:solidFill>
                <a:effectLst/>
                <a:latin typeface="-apple-system"/>
              </a:rPr>
              <a:t>Advantages of the technology include a modular design, product purification with no dilution, efficiency, pH variation and adjustment with no addition of external solutions, and the lack of requirements for additional thermal treatment. </a:t>
            </a:r>
            <a:endParaRPr lang="en-US" dirty="0"/>
          </a:p>
        </p:txBody>
      </p:sp>
    </p:spTree>
    <p:extLst>
      <p:ext uri="{BB962C8B-B14F-4D97-AF65-F5344CB8AC3E}">
        <p14:creationId xmlns:p14="http://schemas.microsoft.com/office/powerpoint/2010/main" val="1487076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8D5C12-24C3-87C9-5505-723C23A50AF5}"/>
              </a:ext>
            </a:extLst>
          </p:cNvPr>
          <p:cNvSpPr>
            <a:spLocks noGrp="1"/>
          </p:cNvSpPr>
          <p:nvPr>
            <p:ph type="title"/>
          </p:nvPr>
        </p:nvSpPr>
        <p:spPr/>
        <p:txBody>
          <a:bodyPr/>
          <a:lstStyle/>
          <a:p>
            <a:r>
              <a:rPr lang="en-US" b="1" dirty="0"/>
              <a:t>DIFFERENT TYPES OF MEMBRANES </a:t>
            </a:r>
          </a:p>
        </p:txBody>
      </p:sp>
      <p:sp>
        <p:nvSpPr>
          <p:cNvPr id="3" name="Content Placeholder 2">
            <a:extLst>
              <a:ext uri="{FF2B5EF4-FFF2-40B4-BE49-F238E27FC236}">
                <a16:creationId xmlns:a16="http://schemas.microsoft.com/office/drawing/2014/main" xmlns="" id="{08E54C04-6E93-4247-F098-AFACC8C93CCF}"/>
              </a:ext>
            </a:extLst>
          </p:cNvPr>
          <p:cNvSpPr>
            <a:spLocks noGrp="1"/>
          </p:cNvSpPr>
          <p:nvPr>
            <p:ph idx="1"/>
          </p:nvPr>
        </p:nvSpPr>
        <p:spPr/>
        <p:txBody>
          <a:bodyPr>
            <a:normAutofit fontScale="77500" lnSpcReduction="20000"/>
          </a:bodyPr>
          <a:lstStyle/>
          <a:p>
            <a:pPr marL="0" indent="0" algn="just">
              <a:buNone/>
            </a:pPr>
            <a:r>
              <a:rPr lang="en-US" dirty="0"/>
              <a:t>Membrane separation is performed above the atmospheric pressure (that varies with particular membrane process) in a closed system so, these processes are known as pressure-driven membrane processes. </a:t>
            </a:r>
          </a:p>
          <a:p>
            <a:pPr marL="0" indent="0" algn="just">
              <a:buNone/>
            </a:pPr>
            <a:r>
              <a:rPr lang="en-US" dirty="0"/>
              <a:t>Four membrane processes </a:t>
            </a:r>
            <a:r>
              <a:rPr lang="en-US" sz="1800" dirty="0"/>
              <a:t>(in their ascending pore diameter) are</a:t>
            </a:r>
            <a:endParaRPr lang="en-US" dirty="0"/>
          </a:p>
          <a:p>
            <a:pPr marL="514350" indent="-514350" algn="just">
              <a:buFont typeface="+mj-lt"/>
              <a:buAutoNum type="arabicPeriod"/>
            </a:pPr>
            <a:r>
              <a:rPr lang="en-US" dirty="0"/>
              <a:t>Reverse osmosis (RO)</a:t>
            </a:r>
          </a:p>
          <a:p>
            <a:pPr marL="514350" indent="-514350" algn="just">
              <a:buFont typeface="+mj-lt"/>
              <a:buAutoNum type="arabicPeriod"/>
            </a:pPr>
            <a:r>
              <a:rPr lang="en-US" dirty="0"/>
              <a:t>Nanofiltration (NF)</a:t>
            </a:r>
          </a:p>
          <a:p>
            <a:pPr marL="514350" indent="-514350" algn="just">
              <a:buFont typeface="+mj-lt"/>
              <a:buAutoNum type="arabicPeriod"/>
            </a:pPr>
            <a:r>
              <a:rPr lang="en-US" dirty="0"/>
              <a:t>Ultrafiltration (UF)</a:t>
            </a:r>
          </a:p>
          <a:p>
            <a:pPr marL="514350" indent="-514350" algn="just">
              <a:buFont typeface="+mj-lt"/>
              <a:buAutoNum type="arabicPeriod"/>
            </a:pPr>
            <a:r>
              <a:rPr lang="en-US" dirty="0"/>
              <a:t>Microfiltration (MF) </a:t>
            </a:r>
          </a:p>
          <a:p>
            <a:pPr marL="514350" indent="-514350" algn="just">
              <a:buFont typeface="+mj-lt"/>
              <a:buAutoNum type="arabicPeriod"/>
            </a:pPr>
            <a:r>
              <a:rPr lang="en-US" dirty="0"/>
              <a:t>Electrodialysis</a:t>
            </a:r>
          </a:p>
          <a:p>
            <a:pPr marL="0" indent="0" algn="just">
              <a:buNone/>
            </a:pPr>
            <a:r>
              <a:rPr lang="en-US" dirty="0"/>
              <a:t>UF systems as well as UF membranes have the maximum share (35%) in global membranes market followed by the share of MF systems and membranes (33%) and NF/RO systems and membranes (30%). Membrane contactors (MC), Electrodialysis (ED) and Pervaporation (PV) are the other membrane processes but contribute only for 2% share in total membranes market</a:t>
            </a:r>
          </a:p>
        </p:txBody>
      </p:sp>
      <p:sp>
        <p:nvSpPr>
          <p:cNvPr id="4" name="AutoShape 2" descr="Pressure-driven membrane processes for water treatment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p:cNvPicPr>
            <a:picLocks noChangeAspect="1"/>
          </p:cNvPicPr>
          <p:nvPr/>
        </p:nvPicPr>
        <p:blipFill>
          <a:blip r:embed="rId2"/>
          <a:stretch>
            <a:fillRect/>
          </a:stretch>
        </p:blipFill>
        <p:spPr>
          <a:xfrm>
            <a:off x="8412655" y="2354217"/>
            <a:ext cx="3564698" cy="2410966"/>
          </a:xfrm>
          <a:prstGeom prst="rect">
            <a:avLst/>
          </a:prstGeom>
        </p:spPr>
      </p:pic>
    </p:spTree>
    <p:extLst>
      <p:ext uri="{BB962C8B-B14F-4D97-AF65-F5344CB8AC3E}">
        <p14:creationId xmlns:p14="http://schemas.microsoft.com/office/powerpoint/2010/main" val="326486013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F75799-B6A9-E64F-3975-353D9C748D8E}"/>
              </a:ext>
            </a:extLst>
          </p:cNvPr>
          <p:cNvSpPr>
            <a:spLocks noGrp="1"/>
          </p:cNvSpPr>
          <p:nvPr>
            <p:ph type="title"/>
          </p:nvPr>
        </p:nvSpPr>
        <p:spPr/>
        <p:txBody>
          <a:bodyPr/>
          <a:lstStyle/>
          <a:p>
            <a:r>
              <a:rPr lang="en-US" dirty="0"/>
              <a:t>APPLICATIONS IN FOOD INDUSTRY</a:t>
            </a:r>
          </a:p>
        </p:txBody>
      </p:sp>
      <p:sp>
        <p:nvSpPr>
          <p:cNvPr id="3" name="Content Placeholder 2">
            <a:extLst>
              <a:ext uri="{FF2B5EF4-FFF2-40B4-BE49-F238E27FC236}">
                <a16:creationId xmlns:a16="http://schemas.microsoft.com/office/drawing/2014/main" xmlns="" id="{F6646651-9822-D50C-B2A2-13054384EB26}"/>
              </a:ext>
            </a:extLst>
          </p:cNvPr>
          <p:cNvSpPr>
            <a:spLocks noGrp="1"/>
          </p:cNvSpPr>
          <p:nvPr>
            <p:ph idx="1"/>
          </p:nvPr>
        </p:nvSpPr>
        <p:spPr/>
        <p:txBody>
          <a:bodyPr>
            <a:normAutofit fontScale="92500" lnSpcReduction="20000"/>
          </a:bodyPr>
          <a:lstStyle/>
          <a:p>
            <a:pPr algn="just"/>
            <a:r>
              <a:rPr lang="en-US" b="0" i="0" dirty="0">
                <a:solidFill>
                  <a:srgbClr val="333333"/>
                </a:solidFill>
                <a:effectLst/>
                <a:latin typeface="-apple-system"/>
              </a:rPr>
              <a:t>Today, the most important use of conventional electrodialysis is the desalination of brackish water for the production of potable water. However, other applications are gaining increasing importance including large-scale industrial installations in the food industry, whey and molasses demineralization, tartaric stabilization of wine, and deacidification of fruit juices). </a:t>
            </a:r>
          </a:p>
          <a:p>
            <a:pPr algn="just"/>
            <a:r>
              <a:rPr lang="en-US" b="0" i="0" dirty="0">
                <a:solidFill>
                  <a:srgbClr val="333333"/>
                </a:solidFill>
                <a:effectLst/>
                <a:latin typeface="-apple-system"/>
              </a:rPr>
              <a:t>Electrodialysis using bipolar membranes is also used at the industrial scale to produce organic acid. </a:t>
            </a:r>
          </a:p>
          <a:p>
            <a:pPr algn="just"/>
            <a:r>
              <a:rPr lang="en-US" b="0" i="0" dirty="0">
                <a:solidFill>
                  <a:srgbClr val="333333"/>
                </a:solidFill>
                <a:effectLst/>
                <a:latin typeface="-apple-system"/>
              </a:rPr>
              <a:t>Other applications currently under development that have potential for future industrial applications include the production of plant protein isolates, production of acid caseinates, fractionation of whey proteins, regeneration of wastewater resulting from food processing, and separation of peptides using an ultrafiltration–electrodialysis integrated process.</a:t>
            </a:r>
            <a:endParaRPr lang="en-US" dirty="0"/>
          </a:p>
        </p:txBody>
      </p:sp>
    </p:spTree>
    <p:extLst>
      <p:ext uri="{BB962C8B-B14F-4D97-AF65-F5344CB8AC3E}">
        <p14:creationId xmlns:p14="http://schemas.microsoft.com/office/powerpoint/2010/main" val="18578926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4F745D-528F-29F3-4A9F-027F778E71E8}"/>
              </a:ext>
            </a:extLst>
          </p:cNvPr>
          <p:cNvSpPr>
            <a:spLocks noGrp="1"/>
          </p:cNvSpPr>
          <p:nvPr>
            <p:ph type="title"/>
          </p:nvPr>
        </p:nvSpPr>
        <p:spPr/>
        <p:txBody>
          <a:bodyPr/>
          <a:lstStyle/>
          <a:p>
            <a:r>
              <a:rPr lang="en-US" dirty="0"/>
              <a:t>FIGURE</a:t>
            </a:r>
          </a:p>
        </p:txBody>
      </p:sp>
      <p:pic>
        <p:nvPicPr>
          <p:cNvPr id="3076" name="Picture 4" descr="Electrodialysis-Based Separation Technologies in the Food Industry -  ScienceDirect">
            <a:extLst>
              <a:ext uri="{FF2B5EF4-FFF2-40B4-BE49-F238E27FC236}">
                <a16:creationId xmlns:a16="http://schemas.microsoft.com/office/drawing/2014/main" xmlns="" id="{05B183D4-8B6F-C0B2-1699-2479943346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00474" y="452542"/>
            <a:ext cx="5051425" cy="56087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66235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36F8B2-7412-C700-112D-7E59DFC2BB7D}"/>
              </a:ext>
            </a:extLst>
          </p:cNvPr>
          <p:cNvSpPr>
            <a:spLocks noGrp="1"/>
          </p:cNvSpPr>
          <p:nvPr>
            <p:ph type="title"/>
          </p:nvPr>
        </p:nvSpPr>
        <p:spPr/>
        <p:txBody>
          <a:bodyPr/>
          <a:lstStyle/>
          <a:p>
            <a:r>
              <a:rPr lang="en-US" b="0" i="0" dirty="0">
                <a:solidFill>
                  <a:srgbClr val="374151"/>
                </a:solidFill>
                <a:effectLst/>
                <a:latin typeface="Söhne"/>
              </a:rPr>
              <a:t>Membrane Materials and Configurations for Food Processing</a:t>
            </a:r>
            <a:endParaRPr lang="en-US" dirty="0"/>
          </a:p>
        </p:txBody>
      </p:sp>
      <p:sp>
        <p:nvSpPr>
          <p:cNvPr id="3" name="Content Placeholder 2">
            <a:extLst>
              <a:ext uri="{FF2B5EF4-FFF2-40B4-BE49-F238E27FC236}">
                <a16:creationId xmlns:a16="http://schemas.microsoft.com/office/drawing/2014/main" xmlns="" id="{E405B013-FEEF-50BA-E3E3-DB5A496D69B8}"/>
              </a:ext>
            </a:extLst>
          </p:cNvPr>
          <p:cNvSpPr>
            <a:spLocks noGrp="1"/>
          </p:cNvSpPr>
          <p:nvPr>
            <p:ph idx="1"/>
          </p:nvPr>
        </p:nvSpPr>
        <p:spPr/>
        <p:txBody>
          <a:bodyPr>
            <a:normAutofit/>
          </a:bodyPr>
          <a:lstStyle/>
          <a:p>
            <a:pPr marL="514350" indent="-514350" algn="l">
              <a:buAutoNum type="alphaUcPeriod"/>
            </a:pPr>
            <a:r>
              <a:rPr lang="en-US" b="0" i="0" dirty="0">
                <a:effectLst/>
                <a:latin typeface="Söhne"/>
              </a:rPr>
              <a:t>Membrane materials suitable for food applications </a:t>
            </a:r>
          </a:p>
          <a:p>
            <a:pPr marL="514350" indent="-514350" algn="l">
              <a:buAutoNum type="arabicPeriod"/>
            </a:pPr>
            <a:r>
              <a:rPr lang="en-US" b="0" i="0" dirty="0">
                <a:effectLst/>
                <a:latin typeface="Söhne"/>
              </a:rPr>
              <a:t>Polymeric membranes (e.g., polyamide, </a:t>
            </a:r>
            <a:r>
              <a:rPr lang="en-US" b="0" i="0" dirty="0" err="1">
                <a:effectLst/>
                <a:latin typeface="Söhne"/>
              </a:rPr>
              <a:t>polyethersulfone</a:t>
            </a:r>
            <a:r>
              <a:rPr lang="en-US" b="0" i="0" dirty="0">
                <a:effectLst/>
                <a:latin typeface="Söhne"/>
              </a:rPr>
              <a:t>) </a:t>
            </a:r>
          </a:p>
          <a:p>
            <a:pPr marL="514350" indent="-514350" algn="l">
              <a:buAutoNum type="arabicPeriod"/>
            </a:pPr>
            <a:r>
              <a:rPr lang="en-US" b="0" i="0" dirty="0">
                <a:effectLst/>
                <a:latin typeface="Söhne"/>
              </a:rPr>
              <a:t>Ceramic membranes </a:t>
            </a:r>
          </a:p>
          <a:p>
            <a:pPr marL="0" indent="0" algn="l">
              <a:buNone/>
            </a:pPr>
            <a:r>
              <a:rPr lang="en-US" b="0" i="0" dirty="0">
                <a:effectLst/>
                <a:latin typeface="Söhne"/>
              </a:rPr>
              <a:t>B. Membrane configurations in food processing </a:t>
            </a:r>
          </a:p>
          <a:p>
            <a:pPr marL="514350" indent="-514350" algn="l">
              <a:buAutoNum type="arabicPeriod"/>
            </a:pPr>
            <a:r>
              <a:rPr lang="en-US" b="0" i="0" dirty="0">
                <a:effectLst/>
                <a:latin typeface="Söhne"/>
              </a:rPr>
              <a:t>Spiral-wound membranes </a:t>
            </a:r>
          </a:p>
          <a:p>
            <a:pPr marL="514350" indent="-514350" algn="l">
              <a:buAutoNum type="arabicPeriod"/>
            </a:pPr>
            <a:r>
              <a:rPr lang="en-US" b="0" i="0" dirty="0">
                <a:effectLst/>
                <a:latin typeface="Söhne"/>
              </a:rPr>
              <a:t>Hollow fiber membranes</a:t>
            </a:r>
          </a:p>
          <a:p>
            <a:endParaRPr lang="en-US" dirty="0"/>
          </a:p>
        </p:txBody>
      </p:sp>
    </p:spTree>
    <p:extLst>
      <p:ext uri="{BB962C8B-B14F-4D97-AF65-F5344CB8AC3E}">
        <p14:creationId xmlns:p14="http://schemas.microsoft.com/office/powerpoint/2010/main" val="28498431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0ACD98-F636-2CF2-50E1-D20B00373DFA}"/>
              </a:ext>
            </a:extLst>
          </p:cNvPr>
          <p:cNvSpPr>
            <a:spLocks noGrp="1"/>
          </p:cNvSpPr>
          <p:nvPr>
            <p:ph type="title"/>
          </p:nvPr>
        </p:nvSpPr>
        <p:spPr/>
        <p:txBody>
          <a:bodyPr/>
          <a:lstStyle/>
          <a:p>
            <a:r>
              <a:rPr lang="en-US" b="0" i="0" dirty="0">
                <a:solidFill>
                  <a:srgbClr val="374151"/>
                </a:solidFill>
                <a:effectLst/>
                <a:latin typeface="Söhne"/>
              </a:rPr>
              <a:t>Benefits and Challenges of Membrane Processing in Food Industry</a:t>
            </a:r>
            <a:endParaRPr lang="en-US" dirty="0"/>
          </a:p>
        </p:txBody>
      </p:sp>
      <p:sp>
        <p:nvSpPr>
          <p:cNvPr id="3" name="Content Placeholder 2">
            <a:extLst>
              <a:ext uri="{FF2B5EF4-FFF2-40B4-BE49-F238E27FC236}">
                <a16:creationId xmlns:a16="http://schemas.microsoft.com/office/drawing/2014/main" xmlns="" id="{C100A197-9EE2-2300-6C78-F5567F4F98F2}"/>
              </a:ext>
            </a:extLst>
          </p:cNvPr>
          <p:cNvSpPr>
            <a:spLocks noGrp="1"/>
          </p:cNvSpPr>
          <p:nvPr>
            <p:ph idx="1"/>
          </p:nvPr>
        </p:nvSpPr>
        <p:spPr/>
        <p:txBody>
          <a:bodyPr>
            <a:normAutofit/>
          </a:bodyPr>
          <a:lstStyle/>
          <a:p>
            <a:pPr marL="514350" indent="-514350" algn="l">
              <a:buAutoNum type="alphaUcPeriod"/>
            </a:pPr>
            <a:r>
              <a:rPr lang="en-US" b="0" i="0" dirty="0">
                <a:effectLst/>
                <a:latin typeface="Söhne"/>
              </a:rPr>
              <a:t>Benefits </a:t>
            </a:r>
          </a:p>
          <a:p>
            <a:pPr marL="514350" indent="-514350" algn="l">
              <a:buAutoNum type="arabicPeriod"/>
            </a:pPr>
            <a:r>
              <a:rPr lang="en-US" b="0" i="0" dirty="0">
                <a:effectLst/>
                <a:latin typeface="Söhne"/>
              </a:rPr>
              <a:t>Preservation of sensory and nutritional attributes </a:t>
            </a:r>
          </a:p>
          <a:p>
            <a:pPr marL="514350" indent="-514350" algn="l">
              <a:buAutoNum type="arabicPeriod"/>
            </a:pPr>
            <a:r>
              <a:rPr lang="en-US" b="0" i="0" dirty="0">
                <a:effectLst/>
                <a:latin typeface="Söhne"/>
              </a:rPr>
              <a:t>Extended shelf life and improved food safety </a:t>
            </a:r>
          </a:p>
          <a:p>
            <a:pPr marL="514350" indent="-514350" algn="l">
              <a:buAutoNum type="arabicPeriod"/>
            </a:pPr>
            <a:r>
              <a:rPr lang="en-US" b="0" i="0" dirty="0">
                <a:effectLst/>
                <a:latin typeface="Söhne"/>
              </a:rPr>
              <a:t>Reduction in the use of additives and thermal processing </a:t>
            </a:r>
          </a:p>
          <a:p>
            <a:pPr marL="0" indent="0" algn="l">
              <a:buNone/>
            </a:pPr>
            <a:r>
              <a:rPr lang="en-US" b="0" i="0" dirty="0">
                <a:effectLst/>
                <a:latin typeface="Söhne"/>
              </a:rPr>
              <a:t>B. Challenges </a:t>
            </a:r>
          </a:p>
          <a:p>
            <a:pPr marL="514350" indent="-514350" algn="l">
              <a:buAutoNum type="arabicPeriod"/>
            </a:pPr>
            <a:r>
              <a:rPr lang="en-US" b="0" i="0" dirty="0">
                <a:effectLst/>
                <a:latin typeface="Söhne"/>
              </a:rPr>
              <a:t>Fouling and membrane fouling mitigation strategies </a:t>
            </a:r>
          </a:p>
          <a:p>
            <a:pPr marL="514350" indent="-514350" algn="l">
              <a:buAutoNum type="arabicPeriod"/>
            </a:pPr>
            <a:r>
              <a:rPr lang="en-US" b="0" i="0" dirty="0">
                <a:effectLst/>
                <a:latin typeface="Söhne"/>
              </a:rPr>
              <a:t>Process optimization for desired selectivity </a:t>
            </a:r>
          </a:p>
          <a:p>
            <a:pPr marL="514350" indent="-514350" algn="l">
              <a:buAutoNum type="arabicPeriod"/>
            </a:pPr>
            <a:r>
              <a:rPr lang="en-US" b="0" i="0" dirty="0">
                <a:effectLst/>
                <a:latin typeface="Söhne"/>
              </a:rPr>
              <a:t>Cost considerations and scalability</a:t>
            </a:r>
          </a:p>
          <a:p>
            <a:endParaRPr lang="en-US" dirty="0"/>
          </a:p>
        </p:txBody>
      </p:sp>
    </p:spTree>
    <p:extLst>
      <p:ext uri="{BB962C8B-B14F-4D97-AF65-F5344CB8AC3E}">
        <p14:creationId xmlns:p14="http://schemas.microsoft.com/office/powerpoint/2010/main" val="17514255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675361-6073-9E2C-E130-DE5F42442310}"/>
              </a:ext>
            </a:extLst>
          </p:cNvPr>
          <p:cNvSpPr>
            <a:spLocks noGrp="1"/>
          </p:cNvSpPr>
          <p:nvPr>
            <p:ph type="title"/>
          </p:nvPr>
        </p:nvSpPr>
        <p:spPr/>
        <p:txBody>
          <a:bodyPr/>
          <a:lstStyle/>
          <a:p>
            <a:r>
              <a:rPr lang="en-US" b="0" i="0" dirty="0">
                <a:solidFill>
                  <a:srgbClr val="374151"/>
                </a:solidFill>
                <a:effectLst/>
                <a:latin typeface="Söhne"/>
              </a:rPr>
              <a:t>Case Studies and Examples</a:t>
            </a:r>
            <a:endParaRPr lang="en-US" dirty="0"/>
          </a:p>
        </p:txBody>
      </p:sp>
      <p:sp>
        <p:nvSpPr>
          <p:cNvPr id="3" name="Content Placeholder 2">
            <a:extLst>
              <a:ext uri="{FF2B5EF4-FFF2-40B4-BE49-F238E27FC236}">
                <a16:creationId xmlns:a16="http://schemas.microsoft.com/office/drawing/2014/main" xmlns="" id="{42075902-B120-1AA8-3FA4-4AB23D1805D4}"/>
              </a:ext>
            </a:extLst>
          </p:cNvPr>
          <p:cNvSpPr>
            <a:spLocks noGrp="1"/>
          </p:cNvSpPr>
          <p:nvPr>
            <p:ph idx="1"/>
          </p:nvPr>
        </p:nvSpPr>
        <p:spPr/>
        <p:txBody>
          <a:bodyPr>
            <a:normAutofit/>
          </a:bodyPr>
          <a:lstStyle/>
          <a:p>
            <a:pPr marL="514350" indent="-514350" algn="l">
              <a:buAutoNum type="alphaUcPeriod"/>
            </a:pPr>
            <a:r>
              <a:rPr lang="en-US" b="0" i="0" dirty="0">
                <a:effectLst/>
                <a:latin typeface="Söhne"/>
              </a:rPr>
              <a:t>Membrane processing in dairy industry (e.g., milk fractionation, whey processing) </a:t>
            </a:r>
          </a:p>
          <a:p>
            <a:pPr marL="514350" indent="-514350" algn="l">
              <a:buAutoNum type="alphaUcPeriod"/>
            </a:pPr>
            <a:r>
              <a:rPr lang="en-US" b="0" i="0" dirty="0">
                <a:effectLst/>
                <a:latin typeface="Söhne"/>
              </a:rPr>
              <a:t>Membrane applications in fruit and vegetable processing (e.g., juice clarification, concentration) </a:t>
            </a:r>
          </a:p>
          <a:p>
            <a:pPr marL="514350" indent="-514350" algn="l">
              <a:buAutoNum type="alphaUcPeriod"/>
            </a:pPr>
            <a:r>
              <a:rPr lang="en-US" b="0" i="0" dirty="0">
                <a:effectLst/>
                <a:latin typeface="Söhne"/>
              </a:rPr>
              <a:t>Membrane technologies in wine and beverage industry (e.g., deacidification, color removal)</a:t>
            </a:r>
          </a:p>
          <a:p>
            <a:endParaRPr lang="en-US" dirty="0"/>
          </a:p>
        </p:txBody>
      </p:sp>
    </p:spTree>
    <p:extLst>
      <p:ext uri="{BB962C8B-B14F-4D97-AF65-F5344CB8AC3E}">
        <p14:creationId xmlns:p14="http://schemas.microsoft.com/office/powerpoint/2010/main" val="25573302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0B2657-7BCF-57A4-330F-B84D8DEA4935}"/>
              </a:ext>
            </a:extLst>
          </p:cNvPr>
          <p:cNvSpPr>
            <a:spLocks noGrp="1"/>
          </p:cNvSpPr>
          <p:nvPr>
            <p:ph type="title"/>
          </p:nvPr>
        </p:nvSpPr>
        <p:spPr/>
        <p:txBody>
          <a:bodyPr/>
          <a:lstStyle/>
          <a:p>
            <a:r>
              <a:rPr lang="en-US" b="0" i="0" dirty="0">
                <a:solidFill>
                  <a:srgbClr val="374151"/>
                </a:solidFill>
                <a:effectLst/>
                <a:latin typeface="Söhne"/>
              </a:rPr>
              <a:t>Future Trends and Innovations</a:t>
            </a:r>
            <a:endParaRPr lang="en-US" dirty="0"/>
          </a:p>
        </p:txBody>
      </p:sp>
      <p:sp>
        <p:nvSpPr>
          <p:cNvPr id="3" name="Content Placeholder 2">
            <a:extLst>
              <a:ext uri="{FF2B5EF4-FFF2-40B4-BE49-F238E27FC236}">
                <a16:creationId xmlns:a16="http://schemas.microsoft.com/office/drawing/2014/main" xmlns="" id="{BAE6428C-AFFE-A5B9-1150-45716BF77E87}"/>
              </a:ext>
            </a:extLst>
          </p:cNvPr>
          <p:cNvSpPr>
            <a:spLocks noGrp="1"/>
          </p:cNvSpPr>
          <p:nvPr>
            <p:ph idx="1"/>
          </p:nvPr>
        </p:nvSpPr>
        <p:spPr/>
        <p:txBody>
          <a:bodyPr/>
          <a:lstStyle/>
          <a:p>
            <a:pPr marL="514350" indent="-514350" algn="l">
              <a:buAutoNum type="alphaUcPeriod"/>
            </a:pPr>
            <a:r>
              <a:rPr lang="en-US" b="0" i="0" dirty="0">
                <a:effectLst/>
                <a:latin typeface="Söhne"/>
              </a:rPr>
              <a:t>Advances in membrane materials for improved selectivity and performance </a:t>
            </a:r>
          </a:p>
          <a:p>
            <a:pPr marL="514350" indent="-514350" algn="l">
              <a:buAutoNum type="alphaUcPeriod"/>
            </a:pPr>
            <a:r>
              <a:rPr lang="en-US" b="0" i="0" dirty="0">
                <a:effectLst/>
                <a:latin typeface="Söhne"/>
              </a:rPr>
              <a:t>Integration of membrane processes with other technologies (e.g., high-pressure processing) </a:t>
            </a:r>
          </a:p>
          <a:p>
            <a:pPr marL="514350" indent="-514350" algn="l">
              <a:buAutoNum type="alphaUcPeriod"/>
            </a:pPr>
            <a:r>
              <a:rPr lang="en-US" b="0" i="0" dirty="0">
                <a:effectLst/>
                <a:latin typeface="Söhne"/>
              </a:rPr>
              <a:t>Application of membrane technologies in emerging areas (e.g., plant-based proteins) </a:t>
            </a:r>
          </a:p>
          <a:p>
            <a:pPr marL="514350" indent="-514350" algn="l">
              <a:buAutoNum type="alphaUcPeriod"/>
            </a:pPr>
            <a:r>
              <a:rPr lang="en-US" b="0" i="0" dirty="0">
                <a:effectLst/>
                <a:latin typeface="Söhne"/>
              </a:rPr>
              <a:t>Sustainability considerations and waste reduction in membrane processes</a:t>
            </a:r>
          </a:p>
          <a:p>
            <a:endParaRPr lang="en-US" dirty="0"/>
          </a:p>
        </p:txBody>
      </p:sp>
    </p:spTree>
    <p:extLst>
      <p:ext uri="{BB962C8B-B14F-4D97-AF65-F5344CB8AC3E}">
        <p14:creationId xmlns:p14="http://schemas.microsoft.com/office/powerpoint/2010/main" val="1012484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46D011-F16C-774E-7856-9B73A28A589C}"/>
              </a:ext>
            </a:extLst>
          </p:cNvPr>
          <p:cNvSpPr>
            <a:spLocks noGrp="1"/>
          </p:cNvSpPr>
          <p:nvPr>
            <p:ph type="title"/>
          </p:nvPr>
        </p:nvSpPr>
        <p:spPr/>
        <p:txBody>
          <a:bodyPr/>
          <a:lstStyle/>
          <a:p>
            <a:r>
              <a:rPr lang="en-US" b="1" dirty="0"/>
              <a:t>Classical Membranes, Their Types and Design:</a:t>
            </a:r>
          </a:p>
        </p:txBody>
      </p:sp>
      <p:sp>
        <p:nvSpPr>
          <p:cNvPr id="3" name="Content Placeholder 2">
            <a:extLst>
              <a:ext uri="{FF2B5EF4-FFF2-40B4-BE49-F238E27FC236}">
                <a16:creationId xmlns:a16="http://schemas.microsoft.com/office/drawing/2014/main" xmlns="" id="{3074C3AA-D223-B862-FAE2-A67B669B6675}"/>
              </a:ext>
            </a:extLst>
          </p:cNvPr>
          <p:cNvSpPr>
            <a:spLocks noGrp="1"/>
          </p:cNvSpPr>
          <p:nvPr>
            <p:ph idx="1"/>
          </p:nvPr>
        </p:nvSpPr>
        <p:spPr/>
        <p:txBody>
          <a:bodyPr>
            <a:normAutofit/>
          </a:bodyPr>
          <a:lstStyle/>
          <a:p>
            <a:pPr algn="just"/>
            <a:r>
              <a:rPr lang="en-US" dirty="0"/>
              <a:t>Membranes are semi-permeable barriers, used to separate two phases, which restrict the transport of various substances in permeate and retentate streams in a specific way i.e., based on </a:t>
            </a:r>
            <a:r>
              <a:rPr lang="en-US" dirty="0">
                <a:solidFill>
                  <a:srgbClr val="FF0000"/>
                </a:solidFill>
              </a:rPr>
              <a:t>particle size, shape, electric charge </a:t>
            </a:r>
            <a:r>
              <a:rPr lang="en-US" dirty="0"/>
              <a:t>etc.</a:t>
            </a:r>
          </a:p>
          <a:p>
            <a:pPr algn="just"/>
            <a:r>
              <a:rPr lang="en-US" dirty="0"/>
              <a:t>The separation efficiency of a particular membrane is usually affected by different processing factors like </a:t>
            </a:r>
            <a:r>
              <a:rPr lang="en-US" dirty="0">
                <a:solidFill>
                  <a:srgbClr val="FF0000"/>
                </a:solidFill>
              </a:rPr>
              <a:t>feed composition, pH, temperature, pressure, feed flow</a:t>
            </a:r>
            <a:r>
              <a:rPr lang="en-US" dirty="0"/>
              <a:t> as well as interactions between feed component and membrane surface </a:t>
            </a:r>
          </a:p>
        </p:txBody>
      </p:sp>
    </p:spTree>
    <p:extLst>
      <p:ext uri="{BB962C8B-B14F-4D97-AF65-F5344CB8AC3E}">
        <p14:creationId xmlns:p14="http://schemas.microsoft.com/office/powerpoint/2010/main" val="8250495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547A15-9539-8C65-3FE0-9BD360213A6C}"/>
              </a:ext>
            </a:extLst>
          </p:cNvPr>
          <p:cNvSpPr>
            <a:spLocks noGrp="1"/>
          </p:cNvSpPr>
          <p:nvPr>
            <p:ph type="title"/>
          </p:nvPr>
        </p:nvSpPr>
        <p:spPr/>
        <p:txBody>
          <a:bodyPr/>
          <a:lstStyle/>
          <a:p>
            <a:r>
              <a:rPr lang="en-US" b="1" dirty="0"/>
              <a:t>Membrane Processing in Food Processing</a:t>
            </a:r>
          </a:p>
        </p:txBody>
      </p:sp>
      <p:sp>
        <p:nvSpPr>
          <p:cNvPr id="3" name="Content Placeholder 2">
            <a:extLst>
              <a:ext uri="{FF2B5EF4-FFF2-40B4-BE49-F238E27FC236}">
                <a16:creationId xmlns:a16="http://schemas.microsoft.com/office/drawing/2014/main" xmlns="" id="{B47B08DB-B4D5-4859-FD11-74E61AA65BB4}"/>
              </a:ext>
            </a:extLst>
          </p:cNvPr>
          <p:cNvSpPr>
            <a:spLocks noGrp="1"/>
          </p:cNvSpPr>
          <p:nvPr>
            <p:ph idx="1"/>
          </p:nvPr>
        </p:nvSpPr>
        <p:spPr/>
        <p:txBody>
          <a:bodyPr>
            <a:normAutofit fontScale="92500" lnSpcReduction="20000"/>
          </a:bodyPr>
          <a:lstStyle/>
          <a:p>
            <a:pPr algn="just"/>
            <a:r>
              <a:rPr lang="en-US" dirty="0"/>
              <a:t>Availability of few food materials in naturally pure form underlines the importance of different separation and purification processes in transforming food or food substances into safe and direct consumable form. </a:t>
            </a:r>
          </a:p>
          <a:p>
            <a:pPr algn="just"/>
            <a:r>
              <a:rPr lang="en-US" dirty="0"/>
              <a:t>For selected applications, membrane processing is superior to other conventional methods owing to its inherent advances such as low energy consumption, fewer and mild processing steps, greater separation efficiency, improved final product quality, eco-friendly and ‘cleaner’ processing i.e., better quality products at lowest cost with highest environment protection through minimum/low waste generation. </a:t>
            </a:r>
          </a:p>
          <a:p>
            <a:pPr algn="just"/>
            <a:r>
              <a:rPr lang="en-US" dirty="0"/>
              <a:t>Now a days, these processes have been become an integral part of different industries like functional food and nutraceuticals industry, agricultural, dairy and food and bio-product industries</a:t>
            </a:r>
          </a:p>
        </p:txBody>
      </p:sp>
    </p:spTree>
    <p:extLst>
      <p:ext uri="{BB962C8B-B14F-4D97-AF65-F5344CB8AC3E}">
        <p14:creationId xmlns:p14="http://schemas.microsoft.com/office/powerpoint/2010/main" val="2371803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0A1B64-B062-1E8F-5240-DD6D5C4F772D}"/>
              </a:ext>
            </a:extLst>
          </p:cNvPr>
          <p:cNvSpPr>
            <a:spLocks noGrp="1"/>
          </p:cNvSpPr>
          <p:nvPr>
            <p:ph type="title"/>
          </p:nvPr>
        </p:nvSpPr>
        <p:spPr/>
        <p:txBody>
          <a:bodyPr/>
          <a:lstStyle/>
          <a:p>
            <a:r>
              <a:rPr lang="en-US" b="1" dirty="0"/>
              <a:t>1. REVERSE OSMOSIS</a:t>
            </a:r>
          </a:p>
        </p:txBody>
      </p:sp>
      <p:sp>
        <p:nvSpPr>
          <p:cNvPr id="3" name="Content Placeholder 2">
            <a:extLst>
              <a:ext uri="{FF2B5EF4-FFF2-40B4-BE49-F238E27FC236}">
                <a16:creationId xmlns:a16="http://schemas.microsoft.com/office/drawing/2014/main" xmlns="" id="{2819AAD5-52F7-E028-AE45-116B3EEA7DBC}"/>
              </a:ext>
            </a:extLst>
          </p:cNvPr>
          <p:cNvSpPr>
            <a:spLocks noGrp="1"/>
          </p:cNvSpPr>
          <p:nvPr>
            <p:ph idx="1"/>
          </p:nvPr>
        </p:nvSpPr>
        <p:spPr/>
        <p:txBody>
          <a:bodyPr>
            <a:normAutofit fontScale="77500" lnSpcReduction="20000"/>
          </a:bodyPr>
          <a:lstStyle/>
          <a:p>
            <a:pPr algn="just"/>
            <a:r>
              <a:rPr lang="en-US" b="0" i="0" dirty="0">
                <a:solidFill>
                  <a:srgbClr val="000000"/>
                </a:solidFill>
                <a:effectLst/>
                <a:latin typeface="ff2"/>
              </a:rPr>
              <a:t>Reverse osmosis is a membrane process widely used in water purification process. It is a concentration process. It is used to  remove and lessen the number of undesirable molecules, ions, larger sized molecules from drinking water. This process is also  used in desalinating sea water to drinking water and landfill leachate purification. </a:t>
            </a:r>
          </a:p>
          <a:p>
            <a:pPr algn="just"/>
            <a:r>
              <a:rPr lang="en-US" b="0" i="0" dirty="0">
                <a:solidFill>
                  <a:srgbClr val="000000"/>
                </a:solidFill>
                <a:effectLst/>
                <a:latin typeface="ff2"/>
              </a:rPr>
              <a:t>This process concentrates on the concentration of solvent and not solute. This method can also be named as forced osmosis. But in case of reverse osmosis process, the solvent is forced to move from a lower solvent concentration to a higher solvent  concentration through a selectively permeable membrane under the influence of an external pressure and this external pressure should be higher than that of osmotic pressure. The membrane pore size is usually very small due to which only water is mostly able to pass through them. The membrane used can be a single membrane or a composite membrane.</a:t>
            </a:r>
          </a:p>
          <a:p>
            <a:pPr algn="just"/>
            <a:r>
              <a:rPr lang="en-US" b="0" i="0" dirty="0">
                <a:solidFill>
                  <a:srgbClr val="000000"/>
                </a:solidFill>
                <a:effectLst/>
                <a:latin typeface="ff2"/>
              </a:rPr>
              <a:t>This process is usually carried out at temperatures ranging from 40-80 </a:t>
            </a:r>
            <a:r>
              <a:rPr lang="en-US" b="0" i="0" dirty="0">
                <a:solidFill>
                  <a:srgbClr val="000000"/>
                </a:solidFill>
                <a:effectLst/>
                <a:latin typeface="ff5"/>
              </a:rPr>
              <a:t>ᵒ</a:t>
            </a:r>
            <a:r>
              <a:rPr lang="en-US" b="0" i="0" dirty="0">
                <a:solidFill>
                  <a:srgbClr val="000000"/>
                </a:solidFill>
                <a:effectLst/>
                <a:latin typeface="ff2"/>
              </a:rPr>
              <a:t>C at 700 </a:t>
            </a:r>
            <a:r>
              <a:rPr lang="en-US" b="0" i="0" dirty="0" err="1">
                <a:solidFill>
                  <a:srgbClr val="000000"/>
                </a:solidFill>
                <a:effectLst/>
                <a:latin typeface="ff2"/>
              </a:rPr>
              <a:t>psig</a:t>
            </a:r>
            <a:r>
              <a:rPr lang="en-US" b="0" i="0" dirty="0">
                <a:solidFill>
                  <a:srgbClr val="000000"/>
                </a:solidFill>
                <a:effectLst/>
                <a:latin typeface="ff2"/>
              </a:rPr>
              <a:t> and 100 MW cutoffs. The most widely used membrane is cellulose acetate. </a:t>
            </a:r>
          </a:p>
          <a:p>
            <a:pPr algn="just"/>
            <a:endParaRPr lang="en-US" dirty="0"/>
          </a:p>
        </p:txBody>
      </p:sp>
    </p:spTree>
    <p:extLst>
      <p:ext uri="{BB962C8B-B14F-4D97-AF65-F5344CB8AC3E}">
        <p14:creationId xmlns:p14="http://schemas.microsoft.com/office/powerpoint/2010/main" val="2092603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7A5C56-4992-E08D-77B6-2A6F8C2157D8}"/>
              </a:ext>
            </a:extLst>
          </p:cNvPr>
          <p:cNvSpPr>
            <a:spLocks noGrp="1"/>
          </p:cNvSpPr>
          <p:nvPr>
            <p:ph type="title"/>
          </p:nvPr>
        </p:nvSpPr>
        <p:spPr/>
        <p:txBody>
          <a:bodyPr/>
          <a:lstStyle/>
          <a:p>
            <a:r>
              <a:rPr lang="en-US" dirty="0"/>
              <a:t>APPLICATIONS IN FOOD INDUSTRY</a:t>
            </a:r>
          </a:p>
        </p:txBody>
      </p:sp>
      <p:sp>
        <p:nvSpPr>
          <p:cNvPr id="3" name="Content Placeholder 2">
            <a:extLst>
              <a:ext uri="{FF2B5EF4-FFF2-40B4-BE49-F238E27FC236}">
                <a16:creationId xmlns:a16="http://schemas.microsoft.com/office/drawing/2014/main" xmlns="" id="{1F54F425-E423-642F-0A87-B05637455D5F}"/>
              </a:ext>
            </a:extLst>
          </p:cNvPr>
          <p:cNvSpPr>
            <a:spLocks noGrp="1"/>
          </p:cNvSpPr>
          <p:nvPr>
            <p:ph idx="1"/>
          </p:nvPr>
        </p:nvSpPr>
        <p:spPr/>
        <p:txBody>
          <a:bodyPr>
            <a:normAutofit/>
          </a:bodyPr>
          <a:lstStyle/>
          <a:p>
            <a:pPr algn="l"/>
            <a:r>
              <a:rPr lang="en-US" b="0" i="0" dirty="0">
                <a:solidFill>
                  <a:srgbClr val="222222"/>
                </a:solidFill>
                <a:effectLst/>
              </a:rPr>
              <a:t>The food company utilize their reverse osmosis water for three different purposes:</a:t>
            </a:r>
          </a:p>
          <a:p>
            <a:pPr algn="l">
              <a:buFont typeface="Wingdings" panose="05000000000000000000" pitchFamily="2" charset="2"/>
              <a:buChar char="ü"/>
            </a:pPr>
            <a:r>
              <a:rPr lang="en-US" b="0" i="0" dirty="0">
                <a:solidFill>
                  <a:srgbClr val="222222"/>
                </a:solidFill>
                <a:effectLst/>
              </a:rPr>
              <a:t>Food production</a:t>
            </a:r>
          </a:p>
          <a:p>
            <a:pPr algn="l">
              <a:buFont typeface="Wingdings" panose="05000000000000000000" pitchFamily="2" charset="2"/>
              <a:buChar char="ü"/>
            </a:pPr>
            <a:r>
              <a:rPr lang="en-US" b="0" i="0" dirty="0">
                <a:solidFill>
                  <a:srgbClr val="222222"/>
                </a:solidFill>
                <a:effectLst/>
              </a:rPr>
              <a:t>Food production equipment</a:t>
            </a:r>
          </a:p>
          <a:p>
            <a:pPr algn="l">
              <a:buFont typeface="Wingdings" panose="05000000000000000000" pitchFamily="2" charset="2"/>
              <a:buChar char="ü"/>
            </a:pPr>
            <a:r>
              <a:rPr lang="en-US" b="0" i="0" dirty="0">
                <a:solidFill>
                  <a:srgbClr val="222222"/>
                </a:solidFill>
                <a:effectLst/>
              </a:rPr>
              <a:t>Cooling towers</a:t>
            </a:r>
            <a:endParaRPr lang="en-US" b="0" i="0" dirty="0">
              <a:solidFill>
                <a:srgbClr val="202124"/>
              </a:solidFill>
              <a:effectLst/>
            </a:endParaRPr>
          </a:p>
          <a:p>
            <a:r>
              <a:rPr lang="en-US" b="0" i="0" dirty="0">
                <a:solidFill>
                  <a:srgbClr val="202124"/>
                </a:solidFill>
                <a:effectLst/>
                <a:latin typeface="Google Sans"/>
              </a:rPr>
              <a:t>The application of reverse osmosis in the food industry is a clear example where it is widely used; from </a:t>
            </a:r>
            <a:r>
              <a:rPr lang="en-US" b="0" i="0" dirty="0">
                <a:solidFill>
                  <a:srgbClr val="040C28"/>
                </a:solidFill>
                <a:effectLst/>
                <a:latin typeface="Google Sans"/>
              </a:rPr>
              <a:t>concentrates of egg whites, fruit juices and gelatins, to removal of bacteria and brine in meat or alcohol removal from spirits</a:t>
            </a:r>
            <a:r>
              <a:rPr lang="en-US" b="0" i="0" dirty="0">
                <a:solidFill>
                  <a:srgbClr val="202124"/>
                </a:solidFill>
                <a:effectLst/>
                <a:latin typeface="Google Sans"/>
              </a:rPr>
              <a:t>.</a:t>
            </a:r>
            <a:endParaRPr lang="en-US" dirty="0"/>
          </a:p>
        </p:txBody>
      </p:sp>
    </p:spTree>
    <p:extLst>
      <p:ext uri="{BB962C8B-B14F-4D97-AF65-F5344CB8AC3E}">
        <p14:creationId xmlns:p14="http://schemas.microsoft.com/office/powerpoint/2010/main" val="3340234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1D50B8-1491-DFB5-C1AB-49B79FDAD28E}"/>
              </a:ext>
            </a:extLst>
          </p:cNvPr>
          <p:cNvSpPr>
            <a:spLocks noGrp="1"/>
          </p:cNvSpPr>
          <p:nvPr>
            <p:ph type="title"/>
          </p:nvPr>
        </p:nvSpPr>
        <p:spPr/>
        <p:txBody>
          <a:bodyPr/>
          <a:lstStyle/>
          <a:p>
            <a:r>
              <a:rPr lang="en-US" dirty="0"/>
              <a:t>ADVANTAGES AND LIMITATIONS</a:t>
            </a:r>
          </a:p>
        </p:txBody>
      </p:sp>
      <p:sp>
        <p:nvSpPr>
          <p:cNvPr id="3" name="Content Placeholder 2">
            <a:extLst>
              <a:ext uri="{FF2B5EF4-FFF2-40B4-BE49-F238E27FC236}">
                <a16:creationId xmlns:a16="http://schemas.microsoft.com/office/drawing/2014/main" xmlns="" id="{C6311901-AD11-98B4-E107-5E8E605F2BC7}"/>
              </a:ext>
            </a:extLst>
          </p:cNvPr>
          <p:cNvSpPr>
            <a:spLocks noGrp="1"/>
          </p:cNvSpPr>
          <p:nvPr>
            <p:ph idx="1"/>
          </p:nvPr>
        </p:nvSpPr>
        <p:spPr/>
        <p:txBody>
          <a:bodyPr/>
          <a:lstStyle/>
          <a:p>
            <a:r>
              <a:rPr lang="en-US" b="0" i="0" dirty="0">
                <a:effectLst/>
                <a:latin typeface="Söhne"/>
              </a:rPr>
              <a:t>Examples: fruit juice concentration, dairy product desalination</a:t>
            </a:r>
          </a:p>
          <a:p>
            <a:r>
              <a:rPr lang="en-US" b="0" i="0" dirty="0">
                <a:effectLst/>
                <a:latin typeface="Söhne"/>
              </a:rPr>
              <a:t>Advantages: high solute concentration, energy efficiency</a:t>
            </a:r>
          </a:p>
          <a:p>
            <a:r>
              <a:rPr lang="en-US" b="0" i="0" dirty="0">
                <a:effectLst/>
                <a:latin typeface="Söhne"/>
              </a:rPr>
              <a:t>Limitations: fouling, potential loss of volatile compounds</a:t>
            </a:r>
            <a:endParaRPr lang="en-US" dirty="0"/>
          </a:p>
        </p:txBody>
      </p:sp>
    </p:spTree>
    <p:extLst>
      <p:ext uri="{BB962C8B-B14F-4D97-AF65-F5344CB8AC3E}">
        <p14:creationId xmlns:p14="http://schemas.microsoft.com/office/powerpoint/2010/main" val="14493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F29E24-3267-ACAF-1111-DD9A9965E698}"/>
              </a:ext>
            </a:extLst>
          </p:cNvPr>
          <p:cNvSpPr>
            <a:spLocks noGrp="1"/>
          </p:cNvSpPr>
          <p:nvPr>
            <p:ph type="title"/>
          </p:nvPr>
        </p:nvSpPr>
        <p:spPr/>
        <p:txBody>
          <a:bodyPr/>
          <a:lstStyle/>
          <a:p>
            <a:r>
              <a:rPr lang="en-US" dirty="0"/>
              <a:t>FIGURE </a:t>
            </a:r>
          </a:p>
        </p:txBody>
      </p:sp>
      <p:pic>
        <p:nvPicPr>
          <p:cNvPr id="5" name="Content Placeholder 4">
            <a:extLst>
              <a:ext uri="{FF2B5EF4-FFF2-40B4-BE49-F238E27FC236}">
                <a16:creationId xmlns:a16="http://schemas.microsoft.com/office/drawing/2014/main" xmlns="" id="{15D662ED-6D94-EADF-A019-622B98F17775}"/>
              </a:ext>
            </a:extLst>
          </p:cNvPr>
          <p:cNvPicPr>
            <a:picLocks noGrp="1" noChangeAspect="1"/>
          </p:cNvPicPr>
          <p:nvPr>
            <p:ph idx="1"/>
          </p:nvPr>
        </p:nvPicPr>
        <p:blipFill>
          <a:blip r:embed="rId2"/>
          <a:stretch>
            <a:fillRect/>
          </a:stretch>
        </p:blipFill>
        <p:spPr>
          <a:xfrm>
            <a:off x="2631472" y="1834869"/>
            <a:ext cx="6386733" cy="4432719"/>
          </a:xfrm>
        </p:spPr>
      </p:pic>
    </p:spTree>
    <p:extLst>
      <p:ext uri="{BB962C8B-B14F-4D97-AF65-F5344CB8AC3E}">
        <p14:creationId xmlns:p14="http://schemas.microsoft.com/office/powerpoint/2010/main" val="12159794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2188</Words>
  <Application>Microsoft Office PowerPoint</Application>
  <PresentationFormat>Widescreen</PresentationFormat>
  <Paragraphs>125</Paragraphs>
  <Slides>35</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35</vt:i4>
      </vt:variant>
    </vt:vector>
  </HeadingPairs>
  <TitlesOfParts>
    <vt:vector size="48" baseType="lpstr">
      <vt:lpstr>-apple-system</vt:lpstr>
      <vt:lpstr>Arial</vt:lpstr>
      <vt:lpstr>Calibri</vt:lpstr>
      <vt:lpstr>Calibri Light</vt:lpstr>
      <vt:lpstr>Crimson Text</vt:lpstr>
      <vt:lpstr>ElsevierGulliver</vt:lpstr>
      <vt:lpstr>ff2</vt:lpstr>
      <vt:lpstr>ff5</vt:lpstr>
      <vt:lpstr>Google Sans</vt:lpstr>
      <vt:lpstr>Open Sans</vt:lpstr>
      <vt:lpstr>Söhne</vt:lpstr>
      <vt:lpstr>Wingdings</vt:lpstr>
      <vt:lpstr>Office Theme</vt:lpstr>
      <vt:lpstr>MEMBRANE PROCESSING TECHNOLOGY</vt:lpstr>
      <vt:lpstr>MEMBRANE PROCESSING TECHNOLOGY</vt:lpstr>
      <vt:lpstr>DIFFERENT TYPES OF MEMBRANES </vt:lpstr>
      <vt:lpstr>Classical Membranes, Their Types and Design:</vt:lpstr>
      <vt:lpstr>Membrane Processing in Food Processing</vt:lpstr>
      <vt:lpstr>1. REVERSE OSMOSIS</vt:lpstr>
      <vt:lpstr>APPLICATIONS IN FOOD INDUSTRY</vt:lpstr>
      <vt:lpstr>ADVANTAGES AND LIMITATIONS</vt:lpstr>
      <vt:lpstr>FIGURE </vt:lpstr>
      <vt:lpstr>2. ULTRA FILTRATION</vt:lpstr>
      <vt:lpstr>FIGURE</vt:lpstr>
      <vt:lpstr>APPLICATIONS IN FOOD INDUSTRY</vt:lpstr>
      <vt:lpstr>CURRENT AND FUTURE PROSPECTS</vt:lpstr>
      <vt:lpstr>ADVANTAGES AND LIMITATIONS</vt:lpstr>
      <vt:lpstr>3. MICROFILTRATION</vt:lpstr>
      <vt:lpstr>Microfiltration in Food Processing and Preservation </vt:lpstr>
      <vt:lpstr>A. Milk industry</vt:lpstr>
      <vt:lpstr>B. Beverage industry</vt:lpstr>
      <vt:lpstr>Advantages</vt:lpstr>
      <vt:lpstr>Limitations</vt:lpstr>
      <vt:lpstr>FIGURE</vt:lpstr>
      <vt:lpstr>4. NANOFILTRATION </vt:lpstr>
      <vt:lpstr>Definition</vt:lpstr>
      <vt:lpstr>APPLICATIONS IN FOOD INDUSTRY</vt:lpstr>
      <vt:lpstr>Nanofiltration process</vt:lpstr>
      <vt:lpstr>APPLICATIONS OF NANOFILTRATION IN FOOD INDUSTRY</vt:lpstr>
      <vt:lpstr>ADVANTAGES AND LIMITATIONS</vt:lpstr>
      <vt:lpstr>5. ELECTRODIALYSIS</vt:lpstr>
      <vt:lpstr>ADVANTAGES</vt:lpstr>
      <vt:lpstr>APPLICATIONS IN FOOD INDUSTRY</vt:lpstr>
      <vt:lpstr>FIGURE</vt:lpstr>
      <vt:lpstr>Membrane Materials and Configurations for Food Processing</vt:lpstr>
      <vt:lpstr>Benefits and Challenges of Membrane Processing in Food Industry</vt:lpstr>
      <vt:lpstr>Case Studies and Examples</vt:lpstr>
      <vt:lpstr>Future Trends and Innovations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MEMBRANE PROCESSING TECHNOLOGY</dc:title>
  <dc:creator>Khunsha Younas</dc:creator>
  <cp:lastModifiedBy>Dr. Asif Ahmad</cp:lastModifiedBy>
  <cp:revision>4</cp:revision>
  <dcterms:created xsi:type="dcterms:W3CDTF">2023-05-12T14:21:58Z</dcterms:created>
  <dcterms:modified xsi:type="dcterms:W3CDTF">2023-05-15T03:13:39Z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2023-05-12T17:21:36Z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e74c64a8-7d3c-4393-b71e-5fb6c1f12c6e</vt:lpwstr>
  </property>
  <property fmtid="{D5CDD505-2E9C-101B-9397-08002B2CF9AE}" pid="7" name="MSIP_Label_defa4170-0d19-0005-0004-bc88714345d2_ActionId">
    <vt:lpwstr>5115cb9b-7104-4e5b-afac-15f592cbd9f4</vt:lpwstr>
  </property>
  <property fmtid="{D5CDD505-2E9C-101B-9397-08002B2CF9AE}" pid="8" name="MSIP_Label_defa4170-0d19-0005-0004-bc88714345d2_ContentBits">
    <vt:lpwstr>0</vt:lpwstr>
  </property>
</Properties>
</file>