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1" r:id="rId3"/>
    <p:sldId id="257" r:id="rId4"/>
    <p:sldId id="258" r:id="rId5"/>
    <p:sldId id="259" r:id="rId6"/>
    <p:sldId id="262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E629-0FC5-4D62-B913-F0E11077D20C}" type="datetimeFigureOut">
              <a:rPr lang="en-US" smtClean="0"/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A96A1-B7A4-4737-BB6C-56701A62FF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37CABD-223F-470C-BEBC-5A3A86786028}" type="slidenum">
              <a:rPr lang="en-US"/>
              <a:pPr/>
              <a:t>2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8D2934-611D-49D5-9C29-003AA60282C1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5244D-A8D8-4CCB-BA67-1EB3042DD0A1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E50E6-8871-4413-B4A8-F29B8B9D3BC9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42AF9-AA4A-4529-A16F-8EB9AEDE1AA2}" type="slidenum">
              <a:rPr lang="en-US"/>
              <a:pPr/>
              <a:t>17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014E4-E599-491C-AEA7-8CFFDB254FB7}" type="slidenum">
              <a:rPr lang="en-US"/>
              <a:pPr/>
              <a:t>18</a:t>
            </a:fld>
            <a:endParaRPr lang="en-US"/>
          </a:p>
        </p:txBody>
      </p:sp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CFF770-097F-49BE-9494-B79E69BBF328}" type="slidenum">
              <a:rPr lang="en-US"/>
              <a:pPr/>
              <a:t>19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64DD-0564-4EEB-AFE5-261AC9F79F9E}" type="slidenum">
              <a:rPr lang="en-US"/>
              <a:pPr/>
              <a:t>20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B7589-33D7-4F8A-A9BB-87362C9F2089}" type="slidenum">
              <a:rPr lang="en-US"/>
              <a:pPr/>
              <a:t>21</a:t>
            </a:fld>
            <a:endParaRPr lang="en-US"/>
          </a:p>
        </p:txBody>
      </p:sp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B6B9C6-1ED9-465A-849C-DBAE1DF644DC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FDE678-8FB5-488C-9065-4FCE1624A1C3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C2ECF-F1F0-4172-89C2-BB2FEB765A96}" type="slidenum">
              <a:rPr lang="en-US"/>
              <a:pPr/>
              <a:t>8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D0095-B42F-411D-854E-9902E43A54C0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CCF8CB-6CC7-49CC-B455-4BB4D121C8BB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C70EEA-86E2-424B-AAB3-35512027158F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10912-0457-4181-90EE-74C1FE96FFBA}" type="slidenum">
              <a:rPr lang="en-US"/>
              <a:pPr/>
              <a:t>12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6CE7E-3DD6-454D-BF8A-EB9DCB8898EE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.nscc.ns.ca/sasfety/whmis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egion.peel.on.ca/pw/waste/resident/hhw.htm" TargetMode="External"/><Relationship Id="rId4" Type="http://schemas.openxmlformats.org/officeDocument/2006/relationships/hyperlink" Target="http://www.hc-sc.gc.ca/ehp/ehd/psb/whmis_symbols.htm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ws-lois.justice.gc.ca/eng/regulations/SOR-88-66/page-1.html" TargetMode="External"/><Relationship Id="rId2" Type="http://schemas.openxmlformats.org/officeDocument/2006/relationships/hyperlink" Target="http://gazette.gc.ca/rp-pr/p2/2015/2015-02-11/html/sor-dors17-eng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WHMIS</a:t>
            </a:r>
            <a:br>
              <a:rPr lang="en-US" dirty="0" smtClean="0"/>
            </a:br>
            <a:r>
              <a:rPr lang="en-US" dirty="0" smtClean="0"/>
              <a:t>Workplace Hazardous Materials Information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smtClean="0"/>
              <a:t>Asif Ahmad</a:t>
            </a:r>
            <a:endParaRPr lang="en-US"/>
          </a:p>
        </p:txBody>
      </p:sp>
      <p:pic>
        <p:nvPicPr>
          <p:cNvPr id="2050" name="Picture 2" descr="http://upload.wikimedia.org/wikipedia/en/8/8f/Whmis_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33400"/>
            <a:ext cx="6477000" cy="6096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4. 	Class D:  Poisonous and 	Infectious materials</a:t>
            </a:r>
          </a:p>
          <a:p>
            <a:endParaRPr lang="en-US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/>
              <a:t>Division 1 (D1) - Materials Causing Immediate and Serious Toxic Effects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/>
              <a:t>Division 2 (D2) - Materials Causing Other Toxic Effects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en-US"/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/>
              <a:t>Division 3 (D3) - Biohazardous Infectious Material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752600"/>
            <a:ext cx="1552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1388" y="3352800"/>
            <a:ext cx="155733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953000"/>
            <a:ext cx="15494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6172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5. 	Class E:  Corrosive material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6.		Class F:  Dangerously Reactive 			material</a:t>
            </a:r>
          </a:p>
          <a:p>
            <a:endParaRPr 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7725" y="1676400"/>
            <a:ext cx="1631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657600"/>
            <a:ext cx="14843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Labeling controlled products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8486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Under WHMIS regulations most controlled products must be labeled.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Supplier labels and workplace labels are the only two types used in WHMIS.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All WHMIS labels have to be clear, easy to read and prominently displayed on the product container.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4114800" cy="533400"/>
          </a:xfrm>
        </p:spPr>
        <p:txBody>
          <a:bodyPr>
            <a:normAutofit fontScale="90000"/>
          </a:bodyPr>
          <a:lstStyle/>
          <a:p>
            <a:r>
              <a:rPr lang="en-US"/>
              <a:t>Supplier labels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62000"/>
            <a:ext cx="4648200" cy="5486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SzTx/>
              <a:buFont typeface="Wingdings" pitchFamily="2" charset="2"/>
              <a:buChar char="Ø"/>
            </a:pPr>
            <a:r>
              <a:rPr lang="en-US" sz="2800" b="1" dirty="0"/>
              <a:t>Display </a:t>
            </a:r>
            <a:r>
              <a:rPr lang="en-US" sz="2800" b="1" dirty="0" smtClean="0"/>
              <a:t>seven </a:t>
            </a:r>
            <a:r>
              <a:rPr lang="en-US" sz="2800" b="1" dirty="0"/>
              <a:t>pieces of information: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/>
              <a:t>material identification number or product name - this is a designation or identification of a material, 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/>
              <a:t>supplier's name and address,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/>
              <a:t>reference to the material safety data sheet (MSDS) for more information,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/>
              <a:t>WHMIS hazard symbols for each of the classes to which the product belongs,</a:t>
            </a:r>
            <a:r>
              <a:rPr lang="en-US" dirty="0"/>
              <a:t>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2425" y="228600"/>
            <a:ext cx="34417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81600" y="3657600"/>
            <a:ext cx="3657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main hazards of the product including risk phrases appropriate to the class of material, </a:t>
            </a:r>
          </a:p>
          <a:p>
            <a:pPr lvl="1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precautionary measures, </a:t>
            </a:r>
          </a:p>
          <a:p>
            <a:pPr lvl="1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first aid measures.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  <p:bldP spid="21510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Workplace labels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SzTx/>
              <a:buFont typeface="Wingdings" pitchFamily="2" charset="2"/>
              <a:buChar char="Ø"/>
            </a:pPr>
            <a:r>
              <a:rPr lang="en-US"/>
              <a:t>This label does not need as much information as the supplier label: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material identifier or product name, 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reference to a material safety data sheet (MSDS) for further information, 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/>
              <a:t>information on how to use the product safely.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5867400" cy="990600"/>
          </a:xfrm>
        </p:spPr>
        <p:txBody>
          <a:bodyPr/>
          <a:lstStyle/>
          <a:p>
            <a:pPr algn="ctr"/>
            <a:r>
              <a:rPr lang="en-US" sz="2800" b="1">
                <a:solidFill>
                  <a:srgbClr val="FF6600"/>
                </a:solidFill>
              </a:rPr>
              <a:t>Material Safety Data Sheets </a:t>
            </a:r>
            <a:br>
              <a:rPr lang="en-US" sz="2800" b="1">
                <a:solidFill>
                  <a:srgbClr val="FF6600"/>
                </a:solidFill>
              </a:rPr>
            </a:br>
            <a:r>
              <a:rPr lang="en-US" sz="2800" b="1">
                <a:solidFill>
                  <a:srgbClr val="FF6600"/>
                </a:solidFill>
              </a:rPr>
              <a:t>(MSDSs)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 sz="2400"/>
              <a:t>WHMIS MSDSs have </a:t>
            </a:r>
            <a:r>
              <a:rPr lang="en-US" sz="2400" b="1"/>
              <a:t>nine categories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en-US" sz="2400"/>
              <a:t>of information:</a:t>
            </a:r>
            <a:endParaRPr lang="en-US"/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1 - </a:t>
            </a:r>
            <a:r>
              <a:rPr lang="en-US" sz="2400" b="1"/>
              <a:t>Product Information</a:t>
            </a:r>
            <a:r>
              <a:rPr lang="en-US" sz="2400"/>
              <a:t>:				 including identification and use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2 - </a:t>
            </a:r>
            <a:r>
              <a:rPr lang="en-US" sz="2400" b="1"/>
              <a:t>Hazardous Ingredients</a:t>
            </a:r>
            <a:r>
              <a:rPr lang="en-US" sz="2400"/>
              <a:t>: listing of ingredients considered hazardous as well as each ingredient's concentration, etc.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3 - </a:t>
            </a:r>
            <a:r>
              <a:rPr lang="en-US" sz="2400" b="1"/>
              <a:t>Physical Information</a:t>
            </a:r>
            <a:r>
              <a:rPr lang="en-US" sz="2400"/>
              <a:t>: form, odor, appearance, pH, etc.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4 - </a:t>
            </a:r>
            <a:r>
              <a:rPr lang="en-US" sz="2400" b="1"/>
              <a:t>Fire or Explosion Hazard</a:t>
            </a:r>
            <a:r>
              <a:rPr lang="en-US" sz="2400"/>
              <a:t>: conditions of flammability, flash point, etc.</a:t>
            </a:r>
            <a:r>
              <a:rPr lang="en-US" sz="1800"/>
              <a:t> 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81000"/>
            <a:ext cx="2743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5 - </a:t>
            </a:r>
            <a:r>
              <a:rPr lang="en-US" sz="2400" b="1"/>
              <a:t>Reactivity Information</a:t>
            </a:r>
            <a:r>
              <a:rPr lang="en-US" sz="2400"/>
              <a:t>: conditions of instability, reactivity, decomposition, etc.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6 - </a:t>
            </a:r>
            <a:r>
              <a:rPr lang="en-US" sz="2400" b="1"/>
              <a:t>Health Hazard Information</a:t>
            </a:r>
            <a:r>
              <a:rPr lang="en-US" sz="2400"/>
              <a:t>: route of entry, effects of exposure, exposure limits, etc.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7 - </a:t>
            </a:r>
            <a:r>
              <a:rPr lang="en-US" sz="2400" b="1"/>
              <a:t>Preventive Measures</a:t>
            </a:r>
            <a:r>
              <a:rPr lang="en-US" sz="2400"/>
              <a:t>: personal protective equipment, waste disposal, storage, etc.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8 - </a:t>
            </a:r>
            <a:r>
              <a:rPr lang="en-US" sz="2400" b="1"/>
              <a:t>First Aid Measures</a:t>
            </a:r>
            <a:r>
              <a:rPr lang="en-US" sz="2400"/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ü"/>
            </a:pPr>
            <a:r>
              <a:rPr lang="en-US" sz="2400"/>
              <a:t>Section 9 - </a:t>
            </a:r>
            <a:r>
              <a:rPr lang="en-US" sz="2400" b="1"/>
              <a:t>Preparation Information and Update</a:t>
            </a:r>
            <a:r>
              <a:rPr lang="en-US" sz="2400"/>
              <a:t>: person who wrote MSDS, date of preparation 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WHMIS is Law</a:t>
            </a:r>
            <a:endParaRPr lang="en-US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9248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dirty="0">
                <a:latin typeface="Tahoma" pitchFamily="34" charset="0"/>
              </a:rPr>
              <a:t>WHMIS became law effective October 31, 1988. This applies to all of Canada</a:t>
            </a:r>
            <a:r>
              <a:rPr lang="en-US" dirty="0" smtClean="0">
                <a:latin typeface="Tahoma" pitchFamily="34" charset="0"/>
              </a:rPr>
              <a:t>. Latest version Feb 2015</a:t>
            </a:r>
            <a:endParaRPr lang="en-US" dirty="0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SzTx/>
              <a:buFont typeface="Wingdings" pitchFamily="2" charset="2"/>
              <a:buChar char="Ø"/>
            </a:pPr>
            <a:r>
              <a:rPr lang="en-US" dirty="0">
                <a:latin typeface="Tahoma" pitchFamily="34" charset="0"/>
              </a:rPr>
              <a:t>WHMIS legislation includes: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>
                <a:latin typeface="Tahoma" pitchFamily="34" charset="0"/>
              </a:rPr>
              <a:t>the HAZARDOUS PRODUCTS ACT and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 sz="2400" dirty="0">
                <a:latin typeface="Tahoma" pitchFamily="34" charset="0"/>
              </a:rPr>
              <a:t>the HAZARDOUS MATERIALS INFORMATION REVIEW ACT</a:t>
            </a:r>
            <a:r>
              <a:rPr lang="en-US" sz="2400" dirty="0" smtClean="0">
                <a:latin typeface="Tahoma" pitchFamily="34" charset="0"/>
              </a:rPr>
              <a:t>.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Tahoma" pitchFamily="34" charset="0"/>
              </a:rPr>
              <a:t>What are our duties under WHMIS?</a:t>
            </a:r>
            <a:endParaRPr lang="en-US" b="1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39624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Suppliers, employers and workers all have specified responsibilities in the Hazardous Products Act.</a:t>
            </a:r>
            <a:r>
              <a:rPr lang="en-US">
                <a:solidFill>
                  <a:srgbClr val="FFFFFF"/>
                </a:solidFill>
                <a:latin typeface="Tahoma" pitchFamily="34" charset="0"/>
              </a:rPr>
              <a:t> </a:t>
            </a:r>
            <a:endParaRPr lang="en-US">
              <a:latin typeface="Tahoma" pitchFamily="34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A Suppliers duty...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Canadian suppliers are those who sell or import products.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When this product is considered a "controlled product" according to the WHMIS legislation, a supplier must label the product or container, and they must provide a material safety data sheet (MSDS) to their customers.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WHMIS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38862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The </a:t>
            </a:r>
            <a:r>
              <a:rPr lang="en-US" b="1">
                <a:latin typeface="Tahoma" pitchFamily="34" charset="0"/>
              </a:rPr>
              <a:t>W</a:t>
            </a:r>
            <a:r>
              <a:rPr lang="en-US">
                <a:latin typeface="Tahoma" pitchFamily="34" charset="0"/>
              </a:rPr>
              <a:t>orkplace </a:t>
            </a:r>
            <a:r>
              <a:rPr lang="en-US" b="1">
                <a:latin typeface="Tahoma" pitchFamily="34" charset="0"/>
              </a:rPr>
              <a:t>H</a:t>
            </a:r>
            <a:r>
              <a:rPr lang="en-US">
                <a:latin typeface="Tahoma" pitchFamily="34" charset="0"/>
              </a:rPr>
              <a:t>azardous </a:t>
            </a:r>
            <a:r>
              <a:rPr lang="en-US" b="1">
                <a:latin typeface="Tahoma" pitchFamily="34" charset="0"/>
              </a:rPr>
              <a:t>M</a:t>
            </a:r>
            <a:r>
              <a:rPr lang="en-US">
                <a:latin typeface="Tahoma" pitchFamily="34" charset="0"/>
              </a:rPr>
              <a:t>aterials </a:t>
            </a:r>
            <a:r>
              <a:rPr lang="en-US" b="1">
                <a:latin typeface="Tahoma" pitchFamily="34" charset="0"/>
              </a:rPr>
              <a:t>I</a:t>
            </a:r>
            <a:r>
              <a:rPr lang="en-US">
                <a:latin typeface="Tahoma" pitchFamily="34" charset="0"/>
              </a:rPr>
              <a:t>nformation </a:t>
            </a:r>
            <a:r>
              <a:rPr lang="en-US" b="1">
                <a:latin typeface="Tahoma" pitchFamily="34" charset="0"/>
              </a:rPr>
              <a:t>S</a:t>
            </a:r>
            <a:r>
              <a:rPr lang="en-US">
                <a:latin typeface="Tahoma" pitchFamily="34" charset="0"/>
              </a:rPr>
              <a:t>ystem (</a:t>
            </a:r>
            <a:r>
              <a:rPr lang="en-US" b="1">
                <a:latin typeface="Tahoma" pitchFamily="34" charset="0"/>
              </a:rPr>
              <a:t>WHMIS</a:t>
            </a:r>
            <a:r>
              <a:rPr lang="en-US">
                <a:latin typeface="Tahoma" pitchFamily="34" charset="0"/>
              </a:rPr>
              <a:t>) is Canada's hazard communication standard.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A Workers duty...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Workers are required to participate in the training programs and to use this information to help them work safely with hazardous materials.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They may also inform employers when labels on containers have been accidentally removed or if the label is no longer readable.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On-line WHMIS training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9248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>
                <a:solidFill>
                  <a:schemeClr val="accent2"/>
                </a:solidFill>
                <a:hlinkClick r:id="rId3"/>
              </a:rPr>
              <a:t>http://access.nscc.ns.ca/safety/whmis.htm</a:t>
            </a: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Where to find WHMIS symbols: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chemeClr val="accent2"/>
                </a:solidFill>
                <a:hlinkClick r:id="rId4"/>
              </a:rPr>
              <a:t>http://www.hc-sc.gc.ca/hecs-sesc/whmis/whmis_symbols.htm</a:t>
            </a:r>
            <a:endParaRPr lang="en-US" sz="2400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Where to find Hazardous Household Product Symbols: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chemeClr val="accent2"/>
                </a:solidFill>
                <a:hlinkClick r:id="rId5"/>
              </a:rPr>
              <a:t>http://www.region.peel.on.ca/pw/waste/resident/hhw.htm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8763000" cy="6858000"/>
        </p:xfrm>
        <a:graphic>
          <a:graphicData uri="http://schemas.openxmlformats.org/drawingml/2006/table">
            <a:tbl>
              <a:tblPr/>
              <a:tblGrid>
                <a:gridCol w="4381500"/>
                <a:gridCol w="4381500"/>
              </a:tblGrid>
              <a:tr h="444295">
                <a:tc gridSpan="2">
                  <a:txBody>
                    <a:bodyPr/>
                    <a:lstStyle/>
                    <a:p>
                      <a:r>
                        <a:rPr lang="en-US" sz="1600" dirty="0"/>
                        <a:t>WHMIS hazard symbols</a:t>
                      </a:r>
                    </a:p>
                  </a:txBody>
                  <a:tcPr marL="65548" marR="65548" marT="32774" marB="32774" anchor="ctr"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35884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A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Compressed gas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/>
                        <a:t/>
                      </a:r>
                      <a:br>
                        <a:rPr lang="en-US" sz="1600"/>
                      </a:br>
                      <a:r>
                        <a:rPr lang="en-US" sz="1600" b="1"/>
                        <a:t>Class D-2</a:t>
                      </a:r>
                      <a:r>
                        <a:rPr lang="en-US" sz="1600"/>
                        <a:t/>
                      </a:r>
                      <a:br>
                        <a:rPr lang="en-US" sz="1600"/>
                      </a:br>
                      <a:r>
                        <a:rPr lang="en-US" sz="1600"/>
                        <a:t>Materials causing other toxic effects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67241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B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Flammable and combustible material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D-3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 err="1"/>
                        <a:t>Biohazardous</a:t>
                      </a:r>
                      <a:r>
                        <a:rPr lang="en-US" sz="1600" dirty="0"/>
                        <a:t> infectious material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111981">
                <a:tc>
                  <a:txBody>
                    <a:bodyPr/>
                    <a:lstStyle/>
                    <a:p>
                      <a:pPr fontAlgn="t"/>
                      <a:r>
                        <a:rPr lang="en-US" sz="1600"/>
                        <a:t/>
                      </a:r>
                      <a:br>
                        <a:rPr lang="en-US" sz="1600"/>
                      </a:br>
                      <a:r>
                        <a:rPr lang="en-US" sz="1600" b="1"/>
                        <a:t>Class C</a:t>
                      </a:r>
                      <a:r>
                        <a:rPr lang="en-US" sz="1600"/>
                        <a:t/>
                      </a:r>
                      <a:br>
                        <a:rPr lang="en-US" sz="1600"/>
                      </a:br>
                      <a:r>
                        <a:rPr lang="en-US" sz="1600"/>
                        <a:t>Oxidizing material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E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Corrosive material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098599"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D-1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Materials causing immediate and serious toxic effects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Class F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Dangerously reactive material</a:t>
                      </a:r>
                    </a:p>
                  </a:txBody>
                  <a:tcPr marL="65548" marR="65548" marT="32774" marB="32774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WHMIS Class 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"/>
            <a:ext cx="1428750" cy="1428750"/>
          </a:xfrm>
          <a:prstGeom prst="rect">
            <a:avLst/>
          </a:prstGeom>
          <a:noFill/>
        </p:spPr>
      </p:pic>
      <p:pic>
        <p:nvPicPr>
          <p:cNvPr id="1027" name="Picture 3" descr="WHMIS Class D-2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457200"/>
            <a:ext cx="1428750" cy="1428750"/>
          </a:xfrm>
          <a:prstGeom prst="rect">
            <a:avLst/>
          </a:prstGeom>
          <a:noFill/>
        </p:spPr>
      </p:pic>
      <p:pic>
        <p:nvPicPr>
          <p:cNvPr id="1028" name="Picture 4" descr="WHMIS Class B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2209800"/>
            <a:ext cx="1428750" cy="1428750"/>
          </a:xfrm>
          <a:prstGeom prst="rect">
            <a:avLst/>
          </a:prstGeom>
          <a:noFill/>
        </p:spPr>
      </p:pic>
      <p:pic>
        <p:nvPicPr>
          <p:cNvPr id="1029" name="Picture 5" descr="WHMIS Class D-3.sv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133600"/>
            <a:ext cx="1428750" cy="1428750"/>
          </a:xfrm>
          <a:prstGeom prst="rect">
            <a:avLst/>
          </a:prstGeom>
          <a:noFill/>
        </p:spPr>
      </p:pic>
      <p:pic>
        <p:nvPicPr>
          <p:cNvPr id="1030" name="Picture 6" descr="WHMIS Class C.sv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581400"/>
            <a:ext cx="1428750" cy="1428750"/>
          </a:xfrm>
          <a:prstGeom prst="rect">
            <a:avLst/>
          </a:prstGeom>
          <a:noFill/>
        </p:spPr>
      </p:pic>
      <p:pic>
        <p:nvPicPr>
          <p:cNvPr id="1031" name="Picture 7" descr="WHMIS Class E.sv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3505200"/>
            <a:ext cx="1428750" cy="1428750"/>
          </a:xfrm>
          <a:prstGeom prst="rect">
            <a:avLst/>
          </a:prstGeom>
          <a:noFill/>
        </p:spPr>
      </p:pic>
      <p:pic>
        <p:nvPicPr>
          <p:cNvPr id="1032" name="Picture 8" descr="WHMIS Class D-1.sv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76400" y="5429250"/>
            <a:ext cx="1428750" cy="1428750"/>
          </a:xfrm>
          <a:prstGeom prst="rect">
            <a:avLst/>
          </a:prstGeom>
          <a:noFill/>
        </p:spPr>
      </p:pic>
      <p:pic>
        <p:nvPicPr>
          <p:cNvPr id="1033" name="Picture 9" descr="WHMIS Class F.sv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10400" y="510540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Workplace Hazardous Materials Information System (WHMIS</a:t>
            </a:r>
            <a:r>
              <a:rPr lang="en-US" dirty="0" smtClean="0"/>
              <a:t>). </a:t>
            </a:r>
            <a:r>
              <a:rPr lang="en-US" dirty="0" smtClean="0"/>
              <a:t>The key elements of the system are hazard classification, cautionary </a:t>
            </a:r>
            <a:r>
              <a:rPr lang="en-US" dirty="0" err="1" smtClean="0"/>
              <a:t>labelling</a:t>
            </a:r>
            <a:r>
              <a:rPr lang="en-US" dirty="0" smtClean="0"/>
              <a:t> of containers, the provision of (material) safety data sheets ((M)SDSs), and worker education programs.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81000" y="764976"/>
            <a:ext cx="8077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On June 19, 2014, Royal Assent was granted for amendments to the HPA, enabling to proceed with regulations to implement the Globally Harmonized System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(GHS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of Classification and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Labelling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of Chemicals. On February 11, 2015,  the Government released final regulations, the   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10022"/>
                </a:solidFill>
                <a:effectLst/>
                <a:cs typeface="Arial" pitchFamily="34" charset="0"/>
                <a:hlinkClick r:id="rId2" tooltip="Hazardous Products Regulations (external link)"/>
              </a:rPr>
              <a:t>Hazardous Products Regulations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10022"/>
                </a:solidFill>
                <a:effectLst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 (HPR), modifying WHMIS to incorporate the GHS  for workplace chemicals. This modified WHMIS is referred to as "WHMIS 2015".  The   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10022"/>
                </a:solidFill>
                <a:effectLst/>
                <a:cs typeface="Arial" pitchFamily="34" charset="0"/>
                <a:hlinkClick r:id="rId3" tooltip="Controlled Product Regulations (external link)"/>
              </a:rPr>
              <a:t>Controlled Product Regulations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 (CPR) and the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Ingredient Disclosure List have been repealed.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The GHS is an internationally consistent approach to classifying chemicals and  communicating hazard information though labels and SDSs.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The implementation of the GHS in Canada will enhance the protection of human health by providing workers with standardized and consistent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information on workplace chemical hazards and help facilitate international trade.</a:t>
            </a:r>
          </a:p>
        </p:txBody>
      </p:sp>
      <p:pic>
        <p:nvPicPr>
          <p:cNvPr id="15362" name="Picture 2" descr="Next link will take you to another Web s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92075"/>
            <a:ext cx="171450" cy="123825"/>
          </a:xfrm>
          <a:prstGeom prst="rect">
            <a:avLst/>
          </a:prstGeom>
          <a:noFill/>
        </p:spPr>
      </p:pic>
      <p:pic>
        <p:nvPicPr>
          <p:cNvPr id="15363" name="Picture 3" descr="Next link will take you to another Web s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98088" y="92075"/>
            <a:ext cx="171450" cy="123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are the main parts of WHMIS?</a:t>
            </a:r>
            <a:endParaRPr lang="en-US" b="1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SzTx/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The main components of WHMIS are: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hazard identification and product classification,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labelling,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material safety data sheets, and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worker training and education.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Some hazardous materials are safety hazards and can cause fires or explosions.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endParaRPr lang="en-US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WHMIS was created to help stop the injuries, illnesses, deaths, medical costs, and fires caused by hazardous materials.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What are controlled products?</a:t>
            </a:r>
            <a:endParaRPr lang="en-US" b="1">
              <a:latin typeface="Tahom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Controlled products is the name given to products, materials, and substances that are regulated by WHMIS legislation.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>
              <a:latin typeface="Tahoma" pitchFamily="34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</a:pPr>
            <a:r>
              <a:rPr lang="en-US">
                <a:latin typeface="Tahoma" pitchFamily="34" charset="0"/>
              </a:rPr>
              <a:t>All controlled products fall into one or more of six WHMIS classes.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ahoma" pitchFamily="34" charset="0"/>
              </a:rPr>
              <a:t>The 6 WHMIS classes: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133600"/>
            <a:ext cx="6248400" cy="3962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1.		Class A:  Compressed gas</a:t>
            </a:r>
          </a:p>
          <a:p>
            <a:endParaRPr lang="en-US" sz="3200"/>
          </a:p>
          <a:p>
            <a:pPr>
              <a:buFont typeface="Wingdings" pitchFamily="2" charset="2"/>
              <a:buNone/>
            </a:pPr>
            <a:r>
              <a:rPr lang="en-US" sz="3200"/>
              <a:t>2. 	Class B:  Flammable and 	Combustible material</a:t>
            </a:r>
          </a:p>
          <a:p>
            <a:endParaRPr lang="en-US" sz="3200"/>
          </a:p>
          <a:p>
            <a:pPr>
              <a:buFont typeface="Wingdings" pitchFamily="2" charset="2"/>
              <a:buNone/>
            </a:pPr>
            <a:r>
              <a:rPr lang="en-US" sz="3200"/>
              <a:t>3.		Class C:  Oxidizing material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676400"/>
            <a:ext cx="14414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3613" y="3200400"/>
            <a:ext cx="14287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800600"/>
            <a:ext cx="1447800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708</Words>
  <Application>Microsoft Office PowerPoint</Application>
  <PresentationFormat>On-screen Show (4:3)</PresentationFormat>
  <Paragraphs>120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WHMIS Workplace Hazardous Materials Information System </vt:lpstr>
      <vt:lpstr>What is WHMIS ?</vt:lpstr>
      <vt:lpstr>Slide 3</vt:lpstr>
      <vt:lpstr>Slide 4</vt:lpstr>
      <vt:lpstr>Slide 5</vt:lpstr>
      <vt:lpstr>What are the main parts of WHMIS?</vt:lpstr>
      <vt:lpstr>Slide 7</vt:lpstr>
      <vt:lpstr>What are controlled products?</vt:lpstr>
      <vt:lpstr>The 6 WHMIS classes:</vt:lpstr>
      <vt:lpstr>Slide 10</vt:lpstr>
      <vt:lpstr>Slide 11</vt:lpstr>
      <vt:lpstr>Labeling controlled products</vt:lpstr>
      <vt:lpstr>Supplier labels</vt:lpstr>
      <vt:lpstr>Workplace labels</vt:lpstr>
      <vt:lpstr>Material Safety Data Sheets  (MSDSs)</vt:lpstr>
      <vt:lpstr>Slide 16</vt:lpstr>
      <vt:lpstr>WHMIS is Law</vt:lpstr>
      <vt:lpstr>What are our duties under WHMIS?</vt:lpstr>
      <vt:lpstr>A Suppliers duty...</vt:lpstr>
      <vt:lpstr>A Workers duty...</vt:lpstr>
      <vt:lpstr>On-line WHMIS training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WHMIS</dc:title>
  <dc:creator>Asif</dc:creator>
  <cp:lastModifiedBy>AA</cp:lastModifiedBy>
  <cp:revision>12</cp:revision>
  <dcterms:created xsi:type="dcterms:W3CDTF">2006-08-16T00:00:00Z</dcterms:created>
  <dcterms:modified xsi:type="dcterms:W3CDTF">2015-04-02T07:07:42Z</dcterms:modified>
</cp:coreProperties>
</file>