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92" r:id="rId2"/>
    <p:sldId id="296" r:id="rId3"/>
    <p:sldId id="294" r:id="rId4"/>
    <p:sldId id="295" r:id="rId5"/>
    <p:sldId id="297" r:id="rId6"/>
    <p:sldId id="256" r:id="rId7"/>
    <p:sldId id="293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47B6AF-61F0-4A84-8D43-60DAE0C1A0EC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B9119-FDA8-45F9-B57E-DF020D407A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60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76BEF2-BD5E-4AD3-B51C-5DF1B00DC5E7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259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0463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664DB0B-35D2-491F-9C56-6BE98CB26C7D}" type="slidenum">
              <a:rPr lang="en-US" altLang="en-US" sz="1200"/>
              <a:pPr/>
              <a:t>22</a:t>
            </a:fld>
            <a:endParaRPr lang="en-US" altLang="en-US" sz="120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085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C76237-994D-465B-AB96-BB39F9B718A0}" type="slidenum">
              <a:rPr lang="en-US" altLang="en-US" sz="1200"/>
              <a:pPr/>
              <a:t>27</a:t>
            </a:fld>
            <a:endParaRPr lang="en-US" altLang="en-US" sz="120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89841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D8F52C03-2143-4A21-8B4A-8532DB41E91F}" type="slidenum">
              <a:rPr lang="en-US" altLang="en-US" sz="1200"/>
              <a:pPr/>
              <a:t>31</a:t>
            </a:fld>
            <a:endParaRPr lang="en-US" altLang="en-US" sz="120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319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D6C19A-C446-4A21-9B7D-80A7580386E8}" type="slidenum">
              <a:rPr lang="en-US" altLang="en-US" sz="1200"/>
              <a:pPr/>
              <a:t>34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175575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6125327-A5C0-4EC9-8A7F-AE5B7A888874}" type="slidenum">
              <a:rPr lang="en-US" altLang="en-US" sz="1200"/>
              <a:pPr/>
              <a:t>35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170774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7BA2397-4A85-48BF-BB1E-0021CB5A8282}" type="slidenum">
              <a:rPr lang="en-US" altLang="en-US" sz="1200"/>
              <a:pPr/>
              <a:t>36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52033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F32CCFE-7E40-4CF0-89F5-324EE1CAEE2F}" type="slidenum">
              <a:rPr lang="en-US" altLang="en-US" sz="1200"/>
              <a:pPr/>
              <a:t>37</a:t>
            </a:fld>
            <a:endParaRPr lang="en-US" altLang="en-US" sz="1200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288229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163E823-44F2-476A-A483-9009D119408B}" type="slidenum">
              <a:rPr lang="en-US" altLang="en-US" sz="1200"/>
              <a:pPr/>
              <a:t>38</a:t>
            </a:fld>
            <a:endParaRPr lang="en-US" altLang="en-US" sz="120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8907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B2341-4303-4D6A-9C2B-9095AC947086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39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25427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D812F6-E1DE-4771-909E-C3823A81051D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2527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6DBEA0-29EB-4F56-B6AA-DBF75E701C23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5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4585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54A6C7-E780-4E8F-9C05-AF13798F7BF9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8960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56D956D-FECE-4458-8A7A-2AF1C317D33F}" type="slidenum">
              <a:rPr lang="en-US" altLang="en-US" sz="1200"/>
              <a:pPr/>
              <a:t>18</a:t>
            </a:fld>
            <a:endParaRPr lang="en-US" altLang="en-US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73089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5AC05717-59BD-4A98-8EE4-29CEA3DD5BB2}" type="slidenum">
              <a:rPr lang="en-US" altLang="en-US" sz="1200"/>
              <a:pPr/>
              <a:t>19</a:t>
            </a:fld>
            <a:endParaRPr lang="en-US" altLang="en-US" sz="120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21021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A4E8619F-88EA-4038-8DE7-6BB22D3BABEE}" type="slidenum">
              <a:rPr lang="en-US" altLang="en-US" sz="1200"/>
              <a:pPr/>
              <a:t>20</a:t>
            </a:fld>
            <a:endParaRPr lang="en-US" altLang="en-US" sz="120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63376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D29E137D-DEDC-43EF-8BEA-72D0C9D5DE1F}" type="slidenum">
              <a:rPr lang="en-US" altLang="en-US" sz="1200"/>
              <a:pPr/>
              <a:t>21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Times New Roman" panose="02020603050405020304" pitchFamily="18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12682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2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8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94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7434" y="1905000"/>
            <a:ext cx="5236633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13039E0E-6734-41EB-A351-42C16F5982A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52638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34584" y="617539"/>
            <a:ext cx="10405533" cy="5514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2192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470400" y="63246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042400" y="63246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7A383BC2-39D6-4BAC-B2D8-19BFF44676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22310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21DA6664-7B81-48D6-BB3B-FE90900B2DD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558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44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58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1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52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93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32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703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79B4C-C1C4-4404-B11D-70546B373BF2}" type="datetimeFigureOut">
              <a:rPr lang="en-US" smtClean="0"/>
              <a:t>4/2/2021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0DAA3-DC26-46B5-8156-E23179B83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88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png"/><Relationship Id="rId5" Type="http://schemas.openxmlformats.org/officeDocument/2006/relationships/image" Target="../media/image14.jpeg"/><Relationship Id="rId10" Type="http://schemas.openxmlformats.org/officeDocument/2006/relationships/image" Target="../media/image19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 to Nutrition Metabolism</a:t>
            </a:r>
          </a:p>
        </p:txBody>
      </p:sp>
      <p:sp>
        <p:nvSpPr>
          <p:cNvPr id="3" name="Rectangle 2"/>
          <p:cNvSpPr/>
          <p:nvPr/>
        </p:nvSpPr>
        <p:spPr>
          <a:xfrm>
            <a:off x="3259392" y="3937819"/>
            <a:ext cx="5368413" cy="457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Prof. Dr. Asif Ahmad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446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Factors affecting BMR</a:t>
            </a:r>
            <a:endParaRPr lang="nl-NL" altLang="en-US" b="1"/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>
                <a:sym typeface="Symbol" panose="05050102010706020507" pitchFamily="18" charset="2"/>
              </a:rPr>
              <a:t>1) Body Size &amp; Composition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</a:t>
            </a:r>
            <a:r>
              <a:rPr lang="en-US" altLang="en-US"/>
              <a:t>Lean tissue </a:t>
            </a:r>
            <a:r>
              <a:rPr lang="en-US" altLang="en-US">
                <a:sym typeface="Symbol" panose="05050102010706020507" pitchFamily="18" charset="2"/>
              </a:rPr>
              <a:t>BMR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Body weight wt lean tissue (but also fat)</a:t>
            </a:r>
          </a:p>
          <a:p>
            <a:r>
              <a:rPr lang="en-US" altLang="en-US">
                <a:sym typeface="Symbol" panose="05050102010706020507" pitchFamily="18" charset="2"/>
              </a:rPr>
              <a:t>2) Age:</a:t>
            </a:r>
          </a:p>
          <a:p>
            <a:pPr lvl="1"/>
            <a:r>
              <a:rPr lang="en-US" altLang="en-US">
                <a:sym typeface="Symbol" panose="05050102010706020507" pitchFamily="18" charset="2"/>
              </a:rPr>
              <a:t>age Lean tissue</a:t>
            </a:r>
          </a:p>
          <a:p>
            <a:r>
              <a:rPr lang="en-US" altLang="en-US">
                <a:sym typeface="Symbol" panose="05050102010706020507" pitchFamily="18" charset="2"/>
              </a:rPr>
              <a:t>3) Sex: Men lean</a:t>
            </a:r>
          </a:p>
          <a:p>
            <a:r>
              <a:rPr lang="en-US" altLang="en-US">
                <a:sym typeface="Symbol" panose="05050102010706020507" pitchFamily="18" charset="2"/>
              </a:rPr>
              <a:t>4) Activity: Exercise lean tissue</a:t>
            </a:r>
          </a:p>
          <a:p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384138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Factors affecting BMR</a:t>
            </a:r>
            <a:endParaRPr lang="en-AU" altLang="en-US" b="1"/>
          </a:p>
        </p:txBody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5) Growth </a:t>
            </a:r>
            <a:r>
              <a:rPr lang="en-US" altLang="en-US">
                <a:sym typeface="Symbol" panose="05050102010706020507" pitchFamily="18" charset="2"/>
              </a:rPr>
              <a:t>BMR</a:t>
            </a:r>
            <a:endParaRPr lang="en-US" altLang="en-US"/>
          </a:p>
          <a:p>
            <a:pPr lvl="1"/>
            <a:r>
              <a:rPr lang="en-US" altLang="en-US"/>
              <a:t>Children, pregnancy</a:t>
            </a:r>
          </a:p>
          <a:p>
            <a:r>
              <a:rPr lang="en-US" altLang="en-US"/>
              <a:t>6) Fasting/starvation: </a:t>
            </a:r>
            <a:r>
              <a:rPr lang="en-US" altLang="en-US">
                <a:sym typeface="Symbol" panose="05050102010706020507" pitchFamily="18" charset="2"/>
              </a:rPr>
              <a:t>BMR</a:t>
            </a:r>
          </a:p>
          <a:p>
            <a:r>
              <a:rPr lang="en-US" altLang="en-US">
                <a:sym typeface="Symbol" panose="05050102010706020507" pitchFamily="18" charset="2"/>
              </a:rPr>
              <a:t>7) Fever/stress BMR</a:t>
            </a:r>
          </a:p>
          <a:p>
            <a:r>
              <a:rPr lang="en-US" altLang="en-US">
                <a:sym typeface="Symbol" panose="05050102010706020507" pitchFamily="18" charset="2"/>
              </a:rPr>
              <a:t>8) Smoking/caffeine: BMR</a:t>
            </a:r>
          </a:p>
          <a:p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20220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Balance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077200" cy="4114800"/>
          </a:xfrm>
        </p:spPr>
        <p:txBody>
          <a:bodyPr/>
          <a:lstStyle/>
          <a:p>
            <a:r>
              <a:rPr lang="en-US" altLang="en-US"/>
              <a:t>Sources of fuel for energy</a:t>
            </a:r>
          </a:p>
          <a:p>
            <a:pPr lvl="1"/>
            <a:r>
              <a:rPr lang="en-US" altLang="en-US" sz="3200"/>
              <a:t>Input from diet: carbs, fat, prot, alcohol</a:t>
            </a:r>
          </a:p>
          <a:p>
            <a:pPr lvl="1"/>
            <a:r>
              <a:rPr lang="en-US" altLang="en-US" sz="3200"/>
              <a:t>Stored energy: glycogen, fat, muscle</a:t>
            </a:r>
          </a:p>
          <a:p>
            <a:r>
              <a:rPr lang="en-US" altLang="en-US"/>
              <a:t>Energy outgo from:</a:t>
            </a:r>
          </a:p>
          <a:p>
            <a:pPr lvl="1"/>
            <a:r>
              <a:rPr lang="en-US" altLang="en-US" sz="3200"/>
              <a:t>Basal metabolism</a:t>
            </a:r>
          </a:p>
          <a:p>
            <a:pPr lvl="1"/>
            <a:r>
              <a:rPr lang="en-US" altLang="en-US" sz="3200"/>
              <a:t>Physical activity</a:t>
            </a:r>
          </a:p>
          <a:p>
            <a:pPr lvl="1"/>
            <a:r>
              <a:rPr lang="en-US" altLang="en-US" sz="3200"/>
              <a:t>“Dietary thermogenesis”</a:t>
            </a:r>
          </a:p>
        </p:txBody>
      </p:sp>
    </p:spTree>
    <p:extLst>
      <p:ext uri="{BB962C8B-B14F-4D97-AF65-F5344CB8AC3E}">
        <p14:creationId xmlns:p14="http://schemas.microsoft.com/office/powerpoint/2010/main" val="309720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6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96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96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Balance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Energy In = Energy Out</a:t>
            </a:r>
          </a:p>
          <a:p>
            <a:pPr lvl="1"/>
            <a:r>
              <a:rPr lang="en-US" altLang="en-US"/>
              <a:t>Weight Maintenance</a:t>
            </a:r>
          </a:p>
          <a:p>
            <a:r>
              <a:rPr lang="en-US" altLang="en-US"/>
              <a:t>Energy In &gt; Energy Out</a:t>
            </a:r>
          </a:p>
          <a:p>
            <a:pPr lvl="1"/>
            <a:r>
              <a:rPr lang="en-US" altLang="en-US"/>
              <a:t>Weight Gain</a:t>
            </a:r>
          </a:p>
          <a:p>
            <a:r>
              <a:rPr lang="en-US" altLang="en-US"/>
              <a:t>Energy In &lt; Energy Out</a:t>
            </a:r>
          </a:p>
          <a:p>
            <a:pPr lvl="1"/>
            <a:r>
              <a:rPr lang="en-US" altLang="en-US"/>
              <a:t>Weight Loss</a:t>
            </a:r>
          </a:p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8078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Basal Metabolic Rate</a:t>
            </a:r>
          </a:p>
        </p:txBody>
      </p:sp>
      <p:sp>
        <p:nvSpPr>
          <p:cNvPr id="2488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BMR = number of calories would need daily simply to stay alive if were totally inactive, in bed, awake for 16 hours &amp; slept for 8 hours</a:t>
            </a:r>
          </a:p>
          <a:p>
            <a:r>
              <a:rPr lang="en-US" altLang="en-US" b="1" i="1" u="sng" dirty="0">
                <a:solidFill>
                  <a:srgbClr val="FF0000"/>
                </a:solidFill>
              </a:rPr>
              <a:t>Harris-Benedict Equation:</a:t>
            </a:r>
            <a:r>
              <a:rPr lang="en-US" altLang="en-US" dirty="0"/>
              <a:t> </a:t>
            </a:r>
          </a:p>
          <a:p>
            <a:r>
              <a:rPr lang="en-US" altLang="en-US" dirty="0"/>
              <a:t>Women: 661+(4.38 x weight in pounds)+(4.38 x height in inches)-(4.7 x age)=BMR</a:t>
            </a:r>
          </a:p>
          <a:p>
            <a:r>
              <a:rPr lang="en-US" altLang="en-US" dirty="0"/>
              <a:t>Men: 67+(6.24 x weight in pounds)+(12.7 x height in inches)- (6.9 x age)=BMR</a:t>
            </a:r>
          </a:p>
        </p:txBody>
      </p:sp>
    </p:spTree>
    <p:extLst>
      <p:ext uri="{BB962C8B-B14F-4D97-AF65-F5344CB8AC3E}">
        <p14:creationId xmlns:p14="http://schemas.microsoft.com/office/powerpoint/2010/main" val="15450519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738" name="Picture 1026" descr="C:\TEMP\\msotw9_temp0.jpg"/>
          <p:cNvPicPr>
            <a:picLocks noChangeAspect="1" noChangeArrowheads="1"/>
          </p:cNvPicPr>
          <p:nvPr/>
        </p:nvPicPr>
        <p:blipFill>
          <a:blip r:embed="rId2">
            <a:lum bright="-2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7"/>
          <a:stretch>
            <a:fillRect/>
          </a:stretch>
        </p:blipFill>
        <p:spPr bwMode="auto">
          <a:xfrm>
            <a:off x="2212976" y="2035176"/>
            <a:ext cx="8232775" cy="322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4739" name="Text Box 1027"/>
          <p:cNvSpPr txBox="1">
            <a:spLocks noChangeArrowheads="1"/>
          </p:cNvSpPr>
          <p:nvPr/>
        </p:nvSpPr>
        <p:spPr bwMode="auto">
          <a:xfrm>
            <a:off x="7010400" y="5410200"/>
            <a:ext cx="25908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BE" altLang="en-US">
                <a:solidFill>
                  <a:srgbClr val="FFFF00"/>
                </a:solidFill>
              </a:rPr>
              <a:t>James &amp; Schofield</a:t>
            </a:r>
            <a:endParaRPr lang="nl-NL" alt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9298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altLang="en-US"/>
              <a:t>26-</a:t>
            </a:r>
            <a:fld id="{376F2DDB-4B0A-496F-9E20-AF94C80B0884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Coenzymes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295400"/>
            <a:ext cx="89154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Capture energetic electrons from glucose during its catabolism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coenzymes reduced 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gains energy (electron)</a:t>
            </a:r>
          </a:p>
          <a:p>
            <a:pPr lvl="2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charge reduced (electrons have negative charge)</a:t>
            </a:r>
            <a:endParaRPr lang="en-US" altLang="en-US" sz="2800"/>
          </a:p>
          <a:p>
            <a:pPr>
              <a:lnSpc>
                <a:spcPct val="90000"/>
              </a:lnSpc>
            </a:pPr>
            <a:r>
              <a:rPr lang="en-US" altLang="en-US"/>
              <a:t>NAD</a:t>
            </a:r>
            <a:r>
              <a:rPr lang="en-US" altLang="en-US" baseline="30000"/>
              <a:t>+</a:t>
            </a:r>
            <a:r>
              <a:rPr lang="en-US" altLang="en-US"/>
              <a:t> (nicotinamide adenine dinucleotide)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derived from niacin (B vitamin)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NAD</a:t>
            </a:r>
            <a:r>
              <a:rPr lang="en-US" altLang="en-US" baseline="30000"/>
              <a:t>+</a:t>
            </a:r>
            <a:r>
              <a:rPr lang="en-US" altLang="en-US"/>
              <a:t>  +  H</a:t>
            </a:r>
            <a:r>
              <a:rPr lang="en-US" altLang="en-US" sz="3200" baseline="30000"/>
              <a:t>-</a:t>
            </a:r>
            <a:r>
              <a:rPr lang="en-US" altLang="en-US"/>
              <a:t>  +  H</a:t>
            </a:r>
            <a:r>
              <a:rPr lang="en-US" altLang="en-US" baseline="30000"/>
              <a:t>+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 NADH   +   H</a:t>
            </a:r>
            <a:r>
              <a:rPr lang="en-US" altLang="en-US" baseline="30000">
                <a:sym typeface="Symbol" panose="05050102010706020507" pitchFamily="18" charset="2"/>
              </a:rPr>
              <a:t>+</a:t>
            </a:r>
          </a:p>
          <a:p>
            <a:pPr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FAD (flavin adenine dinucleotide)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derived from riboflavin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ym typeface="Symbol" panose="05050102010706020507" pitchFamily="18" charset="2"/>
              </a:rPr>
              <a:t>FAD </a:t>
            </a:r>
            <a:r>
              <a:rPr lang="en-US" altLang="en-US"/>
              <a:t>+  H</a:t>
            </a:r>
            <a:r>
              <a:rPr lang="en-US" altLang="en-US" sz="3200" baseline="30000"/>
              <a:t>-</a:t>
            </a:r>
            <a:r>
              <a:rPr lang="en-US" altLang="en-US"/>
              <a:t>  +  H</a:t>
            </a:r>
            <a:r>
              <a:rPr lang="en-US" altLang="en-US" baseline="30000"/>
              <a:t>+</a:t>
            </a:r>
            <a:r>
              <a:rPr lang="en-US" altLang="en-US"/>
              <a:t> </a:t>
            </a:r>
            <a:r>
              <a:rPr lang="en-US" altLang="en-US">
                <a:sym typeface="Symbol" panose="05050102010706020507" pitchFamily="18" charset="2"/>
              </a:rPr>
              <a:t> FADH</a:t>
            </a:r>
            <a:r>
              <a:rPr lang="en-US" altLang="en-US" baseline="-25000">
                <a:sym typeface="Symbol" panose="05050102010706020507" pitchFamily="18" charset="2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3019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007" y="1019968"/>
            <a:ext cx="4833938" cy="545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124201" y="304800"/>
            <a:ext cx="359297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chemeClr val="accent2"/>
                </a:solidFill>
              </a:rPr>
              <a:t>Enzyme Catalysis: Activation Energy</a:t>
            </a:r>
            <a:endParaRPr lang="en-US" altLang="en-US" sz="2000" b="1" dirty="0">
              <a:solidFill>
                <a:schemeClr val="accent2"/>
              </a:solidFill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590800" y="762000"/>
            <a:ext cx="21145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Acid-catalysed reaction</a:t>
            </a: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514601" y="3581400"/>
            <a:ext cx="23860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600"/>
              <a:t>Enzyme-catalysed reaction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51" y="5022056"/>
            <a:ext cx="2054225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 descr="04_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9" t="47501" b="2499"/>
          <a:stretch>
            <a:fillRect/>
          </a:stretch>
        </p:blipFill>
        <p:spPr bwMode="auto">
          <a:xfrm>
            <a:off x="7348539" y="674132"/>
            <a:ext cx="4765675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092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32195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dirty="0">
                <a:solidFill>
                  <a:srgbClr val="9D0F22"/>
                </a:solidFill>
                <a:ea typeface="ＭＳ Ｐゴシック" panose="020B0600070205080204" pitchFamily="34" charset="-128"/>
              </a:rPr>
              <a:t>Activation Energy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1" y="836612"/>
            <a:ext cx="4876800" cy="3838575"/>
          </a:xfrm>
        </p:spPr>
        <p:txBody>
          <a:bodyPr/>
          <a:lstStyle/>
          <a:p>
            <a:pPr lvl="1" eaLnBrk="1" hangingPunct="1"/>
            <a:r>
              <a:rPr lang="en-US" altLang="en-US" sz="2200" b="1" dirty="0">
                <a:ea typeface="ＭＳ Ｐゴシック" panose="020B0600070205080204" pitchFamily="34" charset="-128"/>
              </a:rPr>
              <a:t>Activation energy</a:t>
            </a:r>
          </a:p>
          <a:p>
            <a:pPr lvl="2" eaLnBrk="1" hangingPunct="1"/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Energy needed to allow the reactants to form products</a:t>
            </a:r>
          </a:p>
          <a:p>
            <a:pPr lvl="2" eaLnBrk="1" hangingPunct="1"/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Necessary for a chemical  reaction to proceed</a:t>
            </a:r>
          </a:p>
          <a:p>
            <a:pPr lvl="2" eaLnBrk="1" hangingPunct="1"/>
            <a:r>
              <a:rPr lang="en-US" altLang="en-US" sz="2200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Activation energy is needed even for breakdown reaction to </a:t>
            </a:r>
            <a:r>
              <a:rPr lang="en-US" altLang="en-US" sz="2200" i="1" dirty="0">
                <a:solidFill>
                  <a:srgbClr val="FF0000"/>
                </a:solidFill>
                <a:ea typeface="ＭＳ Ｐゴシック" panose="020B0600070205080204" pitchFamily="34" charset="-128"/>
              </a:rPr>
              <a:t>get them going</a:t>
            </a:r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6934200" y="1905000"/>
            <a:ext cx="0" cy="1600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6934200" y="3505200"/>
            <a:ext cx="1676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 rot="-5400000">
            <a:off x="5882482" y="2497932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b="1" i="0">
                <a:latin typeface="Arial" panose="020B0604020202020204" pitchFamily="34" charset="0"/>
              </a:rPr>
              <a:t>Energy Level</a:t>
            </a:r>
          </a:p>
        </p:txBody>
      </p: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7010400" y="34734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i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7176" name="Freeform 8"/>
          <p:cNvSpPr>
            <a:spLocks/>
          </p:cNvSpPr>
          <p:nvPr/>
        </p:nvSpPr>
        <p:spPr bwMode="auto">
          <a:xfrm>
            <a:off x="7010400" y="2159000"/>
            <a:ext cx="1524000" cy="1193800"/>
          </a:xfrm>
          <a:custGeom>
            <a:avLst/>
            <a:gdLst>
              <a:gd name="T0" fmla="*/ 0 w 960"/>
              <a:gd name="T1" fmla="*/ 393700 h 752"/>
              <a:gd name="T2" fmla="*/ 228600 w 960"/>
              <a:gd name="T3" fmla="*/ 393700 h 752"/>
              <a:gd name="T4" fmla="*/ 457200 w 960"/>
              <a:gd name="T5" fmla="*/ 88900 h 752"/>
              <a:gd name="T6" fmla="*/ 685800 w 960"/>
              <a:gd name="T7" fmla="*/ 12700 h 752"/>
              <a:gd name="T8" fmla="*/ 838200 w 960"/>
              <a:gd name="T9" fmla="*/ 165100 h 752"/>
              <a:gd name="T10" fmla="*/ 990600 w 960"/>
              <a:gd name="T11" fmla="*/ 927100 h 752"/>
              <a:gd name="T12" fmla="*/ 1143000 w 960"/>
              <a:gd name="T13" fmla="*/ 1155700 h 752"/>
              <a:gd name="T14" fmla="*/ 1524000 w 960"/>
              <a:gd name="T15" fmla="*/ 1155700 h 7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0"/>
              <a:gd name="T25" fmla="*/ 0 h 752"/>
              <a:gd name="T26" fmla="*/ 960 w 960"/>
              <a:gd name="T27" fmla="*/ 752 h 7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0" h="752">
                <a:moveTo>
                  <a:pt x="0" y="248"/>
                </a:moveTo>
                <a:cubicBezTo>
                  <a:pt x="48" y="264"/>
                  <a:pt x="96" y="280"/>
                  <a:pt x="144" y="248"/>
                </a:cubicBezTo>
                <a:cubicBezTo>
                  <a:pt x="192" y="216"/>
                  <a:pt x="240" y="96"/>
                  <a:pt x="288" y="56"/>
                </a:cubicBezTo>
                <a:cubicBezTo>
                  <a:pt x="336" y="16"/>
                  <a:pt x="392" y="0"/>
                  <a:pt x="432" y="8"/>
                </a:cubicBezTo>
                <a:cubicBezTo>
                  <a:pt x="472" y="16"/>
                  <a:pt x="496" y="8"/>
                  <a:pt x="528" y="104"/>
                </a:cubicBezTo>
                <a:cubicBezTo>
                  <a:pt x="560" y="200"/>
                  <a:pt x="592" y="480"/>
                  <a:pt x="624" y="584"/>
                </a:cubicBezTo>
                <a:cubicBezTo>
                  <a:pt x="656" y="688"/>
                  <a:pt x="664" y="704"/>
                  <a:pt x="720" y="728"/>
                </a:cubicBezTo>
                <a:cubicBezTo>
                  <a:pt x="776" y="752"/>
                  <a:pt x="920" y="720"/>
                  <a:pt x="960" y="728"/>
                </a:cubicBezTo>
              </a:path>
            </a:pathLst>
          </a:cu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7010400" y="2133601"/>
            <a:ext cx="1981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417E"/>
                </a:solidFill>
                <a:latin typeface="Arial" panose="020B0604020202020204" pitchFamily="34" charset="0"/>
              </a:rPr>
              <a:t>Z</a:t>
            </a:r>
          </a:p>
          <a:p>
            <a:pPr>
              <a:spcBef>
                <a:spcPct val="50000"/>
              </a:spcBef>
            </a:pPr>
            <a:endParaRPr lang="en-US" altLang="en-US" sz="1800" b="1" i="0">
              <a:solidFill>
                <a:srgbClr val="00417E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417E"/>
                </a:solidFill>
                <a:latin typeface="Arial" panose="020B0604020202020204" pitchFamily="34" charset="0"/>
              </a:rPr>
              <a:t>                 X + Y</a:t>
            </a:r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239000" y="2133600"/>
            <a:ext cx="1981200" cy="0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9220200" y="1981201"/>
            <a:ext cx="1219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i="0">
                <a:solidFill>
                  <a:srgbClr val="FF0000"/>
                </a:solidFill>
                <a:latin typeface="Arial" panose="020B0604020202020204" pitchFamily="34" charset="0"/>
              </a:rPr>
              <a:t>Activation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i="0">
                <a:solidFill>
                  <a:srgbClr val="FF0000"/>
                </a:solidFill>
                <a:latin typeface="Arial" panose="020B0604020202020204" pitchFamily="34" charset="0"/>
              </a:rPr>
              <a:t>Energy</a:t>
            </a:r>
          </a:p>
        </p:txBody>
      </p:sp>
      <p:sp>
        <p:nvSpPr>
          <p:cNvPr id="7180" name="Line 12"/>
          <p:cNvSpPr>
            <a:spLocks noChangeShapeType="1"/>
          </p:cNvSpPr>
          <p:nvPr/>
        </p:nvSpPr>
        <p:spPr bwMode="auto">
          <a:xfrm>
            <a:off x="7239000" y="2590800"/>
            <a:ext cx="1981200" cy="0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7620000" y="2209800"/>
            <a:ext cx="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2286000" y="4648200"/>
            <a:ext cx="48768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rgbClr val="6699CC"/>
              </a:buClr>
              <a:buFont typeface="Times New Roman" panose="02020603050405020304" pitchFamily="18" charset="0"/>
              <a:buChar char="•"/>
            </a:pPr>
            <a:endParaRPr lang="en-US" altLang="en-US" sz="2200">
              <a:latin typeface="Arial" panose="020B0604020202020204" pitchFamily="34" charset="0"/>
            </a:endParaRPr>
          </a:p>
        </p:txBody>
      </p:sp>
      <p:sp>
        <p:nvSpPr>
          <p:cNvPr id="284687" name="Text Box 15"/>
          <p:cNvSpPr txBox="1">
            <a:spLocks noChangeArrowheads="1"/>
          </p:cNvSpPr>
          <p:nvPr/>
        </p:nvSpPr>
        <p:spPr bwMode="auto">
          <a:xfrm>
            <a:off x="1524000" y="4633914"/>
            <a:ext cx="8534400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i="0" dirty="0">
                <a:latin typeface="Arial" panose="020B0604020202020204" pitchFamily="34" charset="0"/>
              </a:rPr>
              <a:t>    </a:t>
            </a:r>
            <a:r>
              <a:rPr lang="en-US" altLang="en-US" b="1" dirty="0"/>
              <a:t>In the laboratory</a:t>
            </a:r>
            <a:r>
              <a:rPr lang="en-US" altLang="en-US" i="0" dirty="0"/>
              <a:t>, we </a:t>
            </a:r>
            <a:r>
              <a:rPr lang="en-US" altLang="en-US" b="1" i="0" dirty="0"/>
              <a:t>heat </a:t>
            </a:r>
            <a:r>
              <a:rPr lang="en-US" altLang="en-US" i="0" dirty="0"/>
              <a:t>the reactants in order to provide  </a:t>
            </a:r>
          </a:p>
          <a:p>
            <a:pPr>
              <a:spcBef>
                <a:spcPct val="50000"/>
              </a:spcBef>
            </a:pPr>
            <a:r>
              <a:rPr lang="en-US" altLang="en-US" i="0" dirty="0"/>
              <a:t>      activation energy for a chemical reaction</a:t>
            </a:r>
          </a:p>
        </p:txBody>
      </p:sp>
      <p:sp>
        <p:nvSpPr>
          <p:cNvPr id="284688" name="Text Box 16"/>
          <p:cNvSpPr txBox="1">
            <a:spLocks noChangeArrowheads="1"/>
          </p:cNvSpPr>
          <p:nvPr/>
        </p:nvSpPr>
        <p:spPr bwMode="auto">
          <a:xfrm>
            <a:off x="1600200" y="5776914"/>
            <a:ext cx="8458200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 b="1"/>
              <a:t>    Inside the cell</a:t>
            </a:r>
            <a:r>
              <a:rPr lang="en-US" altLang="en-US" i="0"/>
              <a:t>, a different mechanism is required as heating up </a:t>
            </a:r>
          </a:p>
          <a:p>
            <a:pPr>
              <a:spcBef>
                <a:spcPct val="50000"/>
              </a:spcBef>
            </a:pPr>
            <a:r>
              <a:rPr lang="en-US" altLang="en-US" i="0"/>
              <a:t>     the reactants is not possible</a:t>
            </a:r>
          </a:p>
        </p:txBody>
      </p:sp>
      <p:sp>
        <p:nvSpPr>
          <p:cNvPr id="284689" name="Text Box 17"/>
          <p:cNvSpPr txBox="1">
            <a:spLocks noChangeArrowheads="1"/>
          </p:cNvSpPr>
          <p:nvPr/>
        </p:nvSpPr>
        <p:spPr bwMode="auto">
          <a:xfrm>
            <a:off x="5791200" y="6400801"/>
            <a:ext cx="4800600" cy="373063"/>
          </a:xfrm>
          <a:prstGeom prst="rect">
            <a:avLst/>
          </a:prstGeom>
          <a:noFill/>
          <a:ln w="63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FF0000"/>
                </a:solidFill>
                <a:latin typeface="Arial" panose="020B0604020202020204" pitchFamily="34" charset="0"/>
              </a:rPr>
              <a:t>Lower the energy required for the reaction</a:t>
            </a:r>
          </a:p>
        </p:txBody>
      </p:sp>
      <p:sp>
        <p:nvSpPr>
          <p:cNvPr id="284690" name="Line 18"/>
          <p:cNvSpPr>
            <a:spLocks noChangeShapeType="1"/>
          </p:cNvSpPr>
          <p:nvPr/>
        </p:nvSpPr>
        <p:spPr bwMode="auto">
          <a:xfrm>
            <a:off x="5486400" y="6553200"/>
            <a:ext cx="3810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1236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4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4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4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4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87" grpId="0"/>
      <p:bldP spid="284688" grpId="0"/>
      <p:bldP spid="284689" grpId="0" animBg="1"/>
      <p:bldP spid="28469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47818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600" dirty="0">
                <a:ea typeface="ＭＳ Ｐゴシック" panose="020B0600070205080204" pitchFamily="34" charset="-128"/>
              </a:rPr>
              <a:t>Cellular Reactions Either Use or Liberate Energy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914401"/>
            <a:ext cx="8610600" cy="1223963"/>
          </a:xfrm>
        </p:spPr>
        <p:txBody>
          <a:bodyPr/>
          <a:lstStyle/>
          <a:p>
            <a:pPr eaLnBrk="1" hangingPunct="1"/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2400" b="1">
                <a:ea typeface="ＭＳ Ｐゴシック" panose="020B0600070205080204" pitchFamily="34" charset="-128"/>
              </a:rPr>
              <a:t>Catabolic/Breakdown Reactions</a:t>
            </a: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2400" i="1">
                <a:ea typeface="ＭＳ Ｐゴシック" panose="020B0600070205080204" pitchFamily="34" charset="-128"/>
              </a:rPr>
              <a:t>release</a:t>
            </a:r>
            <a:r>
              <a:rPr lang="en-US" altLang="en-US" sz="2400">
                <a:ea typeface="ＭＳ Ｐゴシック" panose="020B0600070205080204" pitchFamily="34" charset="-128"/>
              </a:rPr>
              <a:t> energy</a:t>
            </a:r>
          </a:p>
          <a:p>
            <a:pPr lvl="1" eaLnBrk="1" hangingPunct="1">
              <a:buFontTx/>
              <a:buChar char="o"/>
            </a:pPr>
            <a:r>
              <a:rPr lang="en-US" altLang="en-US">
                <a:ea typeface="ＭＳ Ｐゴシック" panose="020B0600070205080204" pitchFamily="34" charset="-128"/>
              </a:rPr>
              <a:t>Molecules become more disorganized or less structured</a:t>
            </a:r>
          </a:p>
        </p:txBody>
      </p:sp>
      <p:sp>
        <p:nvSpPr>
          <p:cNvPr id="279556" name="Rectangle 4"/>
          <p:cNvSpPr>
            <a:spLocks noChangeArrowheads="1"/>
          </p:cNvSpPr>
          <p:nvPr/>
        </p:nvSpPr>
        <p:spPr bwMode="auto">
          <a:xfrm>
            <a:off x="1828800" y="3657601"/>
            <a:ext cx="8610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6699CC"/>
              </a:buClr>
              <a:buFont typeface="Times New Roman" panose="02020603050405020304" pitchFamily="18" charset="0"/>
              <a:buChar char="•"/>
            </a:pPr>
            <a:r>
              <a:rPr lang="en-US" altLang="en-US" b="1" i="0">
                <a:latin typeface="Arial" panose="020B0604020202020204" pitchFamily="34" charset="0"/>
              </a:rPr>
              <a:t> Anabolic/Buildup Reactions</a:t>
            </a:r>
            <a:r>
              <a:rPr lang="en-US" altLang="en-US" i="0">
                <a:latin typeface="Arial" panose="020B0604020202020204" pitchFamily="34" charset="0"/>
              </a:rPr>
              <a:t> </a:t>
            </a:r>
            <a:r>
              <a:rPr lang="en-US" altLang="en-US">
                <a:latin typeface="Arial" panose="020B0604020202020204" pitchFamily="34" charset="0"/>
              </a:rPr>
              <a:t>absorb </a:t>
            </a:r>
            <a:r>
              <a:rPr lang="en-US" altLang="en-US" i="0">
                <a:latin typeface="Arial" panose="020B0604020202020204" pitchFamily="34" charset="0"/>
              </a:rPr>
              <a:t>energy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rgbClr val="6699CC"/>
              </a:buClr>
              <a:buFontTx/>
              <a:buChar char="o"/>
            </a:pPr>
            <a:r>
              <a:rPr lang="en-US" altLang="en-US" i="0">
                <a:latin typeface="Arial" panose="020B0604020202020204" pitchFamily="34" charset="0"/>
              </a:rPr>
              <a:t>Molecules become more ordered and complex</a:t>
            </a:r>
          </a:p>
          <a:p>
            <a:pPr lvl="1" eaLnBrk="1" hangingPunct="1">
              <a:lnSpc>
                <a:spcPct val="90000"/>
              </a:lnSpc>
              <a:spcBef>
                <a:spcPct val="40000"/>
              </a:spcBef>
              <a:buClr>
                <a:srgbClr val="6699CC"/>
              </a:buClr>
              <a:buFontTx/>
              <a:buChar char="o"/>
            </a:pPr>
            <a:r>
              <a:rPr lang="en-US" altLang="en-US" i="0">
                <a:latin typeface="Arial" panose="020B0604020202020204" pitchFamily="34" charset="0"/>
              </a:rPr>
              <a:t>ATP needed to power endothermic reactions</a:t>
            </a:r>
          </a:p>
        </p:txBody>
      </p:sp>
      <p:sp>
        <p:nvSpPr>
          <p:cNvPr id="279557" name="Oval 5"/>
          <p:cNvSpPr>
            <a:spLocks noChangeArrowheads="1"/>
          </p:cNvSpPr>
          <p:nvPr/>
        </p:nvSpPr>
        <p:spPr bwMode="auto">
          <a:xfrm>
            <a:off x="2667000" y="2438400"/>
            <a:ext cx="685800" cy="685800"/>
          </a:xfrm>
          <a:prstGeom prst="ellipse">
            <a:avLst/>
          </a:prstGeom>
          <a:solidFill>
            <a:srgbClr val="0066CC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58" name="Oval 6"/>
          <p:cNvSpPr>
            <a:spLocks noChangeArrowheads="1"/>
          </p:cNvSpPr>
          <p:nvPr/>
        </p:nvSpPr>
        <p:spPr bwMode="auto">
          <a:xfrm>
            <a:off x="3581400" y="2438400"/>
            <a:ext cx="685800" cy="685800"/>
          </a:xfrm>
          <a:prstGeom prst="ellipse">
            <a:avLst/>
          </a:prstGeom>
          <a:solidFill>
            <a:srgbClr val="F7955A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59" name="Line 7"/>
          <p:cNvSpPr>
            <a:spLocks noChangeShapeType="1"/>
          </p:cNvSpPr>
          <p:nvPr/>
        </p:nvSpPr>
        <p:spPr bwMode="auto">
          <a:xfrm>
            <a:off x="3352800" y="28194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79560" name="Text Box 8"/>
          <p:cNvSpPr txBox="1">
            <a:spLocks noChangeArrowheads="1"/>
          </p:cNvSpPr>
          <p:nvPr/>
        </p:nvSpPr>
        <p:spPr bwMode="auto">
          <a:xfrm>
            <a:off x="2819400" y="2971801"/>
            <a:ext cx="8382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i="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279561" name="Line 9"/>
          <p:cNvSpPr>
            <a:spLocks noChangeShapeType="1"/>
          </p:cNvSpPr>
          <p:nvPr/>
        </p:nvSpPr>
        <p:spPr bwMode="auto">
          <a:xfrm>
            <a:off x="4572000" y="2743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79562" name="Oval 10"/>
          <p:cNvSpPr>
            <a:spLocks noChangeArrowheads="1"/>
          </p:cNvSpPr>
          <p:nvPr/>
        </p:nvSpPr>
        <p:spPr bwMode="auto">
          <a:xfrm>
            <a:off x="5486400" y="2438400"/>
            <a:ext cx="685800" cy="685800"/>
          </a:xfrm>
          <a:prstGeom prst="ellipse">
            <a:avLst/>
          </a:prstGeom>
          <a:solidFill>
            <a:srgbClr val="0066CC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63" name="Oval 11"/>
          <p:cNvSpPr>
            <a:spLocks noChangeArrowheads="1"/>
          </p:cNvSpPr>
          <p:nvPr/>
        </p:nvSpPr>
        <p:spPr bwMode="auto">
          <a:xfrm>
            <a:off x="7543800" y="2438400"/>
            <a:ext cx="685800" cy="685800"/>
          </a:xfrm>
          <a:prstGeom prst="ellipse">
            <a:avLst/>
          </a:prstGeom>
          <a:solidFill>
            <a:srgbClr val="F7955A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64" name="Text Box 12"/>
          <p:cNvSpPr txBox="1">
            <a:spLocks noChangeArrowheads="1"/>
          </p:cNvSpPr>
          <p:nvPr/>
        </p:nvSpPr>
        <p:spPr bwMode="auto">
          <a:xfrm>
            <a:off x="5638800" y="2590801"/>
            <a:ext cx="27432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0">
                <a:latin typeface="Arial" panose="020B0604020202020204" pitchFamily="34" charset="0"/>
              </a:rPr>
              <a:t>X                      Y </a:t>
            </a:r>
          </a:p>
        </p:txBody>
      </p:sp>
      <p:sp>
        <p:nvSpPr>
          <p:cNvPr id="279565" name="Text Box 13"/>
          <p:cNvSpPr txBox="1">
            <a:spLocks noChangeArrowheads="1"/>
          </p:cNvSpPr>
          <p:nvPr/>
        </p:nvSpPr>
        <p:spPr bwMode="auto">
          <a:xfrm>
            <a:off x="6553200" y="2590801"/>
            <a:ext cx="25908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0">
                <a:latin typeface="Arial" panose="020B0604020202020204" pitchFamily="34" charset="0"/>
              </a:rPr>
              <a:t>  +	              +</a:t>
            </a:r>
          </a:p>
        </p:txBody>
      </p:sp>
      <p:sp>
        <p:nvSpPr>
          <p:cNvPr id="279566" name="AutoShape 14"/>
          <p:cNvSpPr>
            <a:spLocks noChangeArrowheads="1"/>
          </p:cNvSpPr>
          <p:nvPr/>
        </p:nvSpPr>
        <p:spPr bwMode="auto">
          <a:xfrm>
            <a:off x="9144000" y="2667000"/>
            <a:ext cx="457200" cy="304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67" name="Oval 15"/>
          <p:cNvSpPr>
            <a:spLocks noChangeArrowheads="1"/>
          </p:cNvSpPr>
          <p:nvPr/>
        </p:nvSpPr>
        <p:spPr bwMode="auto">
          <a:xfrm>
            <a:off x="7772400" y="5791200"/>
            <a:ext cx="685800" cy="685800"/>
          </a:xfrm>
          <a:prstGeom prst="ellipse">
            <a:avLst/>
          </a:prstGeom>
          <a:solidFill>
            <a:srgbClr val="F5FB11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68" name="Oval 16"/>
          <p:cNvSpPr>
            <a:spLocks noChangeArrowheads="1"/>
          </p:cNvSpPr>
          <p:nvPr/>
        </p:nvSpPr>
        <p:spPr bwMode="auto">
          <a:xfrm>
            <a:off x="8686800" y="5791200"/>
            <a:ext cx="685800" cy="685800"/>
          </a:xfrm>
          <a:prstGeom prst="ellipse">
            <a:avLst/>
          </a:prstGeom>
          <a:solidFill>
            <a:schemeClr val="folHlink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69" name="Line 17"/>
          <p:cNvSpPr>
            <a:spLocks noChangeShapeType="1"/>
          </p:cNvSpPr>
          <p:nvPr/>
        </p:nvSpPr>
        <p:spPr bwMode="auto">
          <a:xfrm>
            <a:off x="8458200" y="6172200"/>
            <a:ext cx="228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79570" name="Text Box 18"/>
          <p:cNvSpPr txBox="1">
            <a:spLocks noChangeArrowheads="1"/>
          </p:cNvSpPr>
          <p:nvPr/>
        </p:nvSpPr>
        <p:spPr bwMode="auto">
          <a:xfrm>
            <a:off x="7924800" y="6324601"/>
            <a:ext cx="8382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b="1" i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79571" name="Line 19"/>
          <p:cNvSpPr>
            <a:spLocks noChangeShapeType="1"/>
          </p:cNvSpPr>
          <p:nvPr/>
        </p:nvSpPr>
        <p:spPr bwMode="auto">
          <a:xfrm>
            <a:off x="6781800" y="6172200"/>
            <a:ext cx="6096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79572" name="Oval 20"/>
          <p:cNvSpPr>
            <a:spLocks noChangeArrowheads="1"/>
          </p:cNvSpPr>
          <p:nvPr/>
        </p:nvSpPr>
        <p:spPr bwMode="auto">
          <a:xfrm>
            <a:off x="2133600" y="5867400"/>
            <a:ext cx="685800" cy="685800"/>
          </a:xfrm>
          <a:prstGeom prst="ellipse">
            <a:avLst/>
          </a:prstGeom>
          <a:solidFill>
            <a:srgbClr val="F5FB11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73" name="Oval 21"/>
          <p:cNvSpPr>
            <a:spLocks noChangeArrowheads="1"/>
          </p:cNvSpPr>
          <p:nvPr/>
        </p:nvSpPr>
        <p:spPr bwMode="auto">
          <a:xfrm>
            <a:off x="4191000" y="5867400"/>
            <a:ext cx="685800" cy="685800"/>
          </a:xfrm>
          <a:prstGeom prst="ellipse">
            <a:avLst/>
          </a:prstGeom>
          <a:solidFill>
            <a:schemeClr val="folHlink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74" name="Text Box 22"/>
          <p:cNvSpPr txBox="1">
            <a:spLocks noChangeArrowheads="1"/>
          </p:cNvSpPr>
          <p:nvPr/>
        </p:nvSpPr>
        <p:spPr bwMode="auto">
          <a:xfrm>
            <a:off x="2286000" y="6019801"/>
            <a:ext cx="27432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0">
                <a:latin typeface="Arial" panose="020B0604020202020204" pitchFamily="34" charset="0"/>
              </a:rPr>
              <a:t>A                      B</a:t>
            </a:r>
          </a:p>
        </p:txBody>
      </p:sp>
      <p:sp>
        <p:nvSpPr>
          <p:cNvPr id="279575" name="Text Box 23"/>
          <p:cNvSpPr txBox="1">
            <a:spLocks noChangeArrowheads="1"/>
          </p:cNvSpPr>
          <p:nvPr/>
        </p:nvSpPr>
        <p:spPr bwMode="auto">
          <a:xfrm>
            <a:off x="3200400" y="6019801"/>
            <a:ext cx="3505200" cy="462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b="1" i="0">
                <a:latin typeface="Arial" panose="020B0604020202020204" pitchFamily="34" charset="0"/>
              </a:rPr>
              <a:t>  +	              +   ATP</a:t>
            </a:r>
          </a:p>
        </p:txBody>
      </p:sp>
      <p:sp>
        <p:nvSpPr>
          <p:cNvPr id="279576" name="AutoShape 24"/>
          <p:cNvSpPr>
            <a:spLocks noChangeArrowheads="1"/>
          </p:cNvSpPr>
          <p:nvPr/>
        </p:nvSpPr>
        <p:spPr bwMode="auto">
          <a:xfrm>
            <a:off x="5791200" y="5715000"/>
            <a:ext cx="457200" cy="3048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79577" name="Line 25"/>
          <p:cNvSpPr>
            <a:spLocks noChangeShapeType="1"/>
          </p:cNvSpPr>
          <p:nvPr/>
        </p:nvSpPr>
        <p:spPr bwMode="auto">
          <a:xfrm>
            <a:off x="2057400" y="3505200"/>
            <a:ext cx="7696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9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9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9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9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9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9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9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9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79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79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79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9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9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79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9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79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79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9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9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9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9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9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9556" grpId="0"/>
      <p:bldP spid="279557" grpId="0" animBg="1"/>
      <p:bldP spid="279558" grpId="0" animBg="1"/>
      <p:bldP spid="279559" grpId="0" animBg="1"/>
      <p:bldP spid="279560" grpId="0"/>
      <p:bldP spid="279561" grpId="0" animBg="1"/>
      <p:bldP spid="279562" grpId="0" animBg="1"/>
      <p:bldP spid="279563" grpId="0" animBg="1"/>
      <p:bldP spid="279564" grpId="0"/>
      <p:bldP spid="279565" grpId="0"/>
      <p:bldP spid="279566" grpId="0" animBg="1"/>
      <p:bldP spid="279567" grpId="0" animBg="1"/>
      <p:bldP spid="279568" grpId="0" animBg="1"/>
      <p:bldP spid="279569" grpId="0" animBg="1"/>
      <p:bldP spid="279570" grpId="0"/>
      <p:bldP spid="279571" grpId="0" animBg="1"/>
      <p:bldP spid="279572" grpId="0" animBg="1"/>
      <p:bldP spid="279573" grpId="0" animBg="1"/>
      <p:bldP spid="279574" grpId="0"/>
      <p:bldP spid="279575" grpId="0"/>
      <p:bldP spid="279576" grpId="0" animBg="1"/>
      <p:bldP spid="27957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1"/>
            <a:ext cx="8229600" cy="792163"/>
          </a:xfrm>
        </p:spPr>
        <p:txBody>
          <a:bodyPr/>
          <a:lstStyle/>
          <a:p>
            <a:r>
              <a:rPr lang="en-US" altLang="en-US" sz="3600"/>
              <a:t>Metabolic Pathways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6600" y="1066800"/>
            <a:ext cx="5562600" cy="5334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Char char="-"/>
            </a:pPr>
            <a:r>
              <a:rPr lang="en-US" altLang="en-US" sz="2400"/>
              <a:t>Overview of metabolism pathways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- Catabolism 	- Anabolism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-	Bioenergetics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-	Important metabolic pathways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- Catabolism: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- Glucose catabolism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	- aerobic pathway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	- anaerobic pathway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- Hydrocarbon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- Nitrogen compounds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- Anabolism: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- Photosynthesis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	- Biosynthesis</a:t>
            </a:r>
          </a:p>
        </p:txBody>
      </p:sp>
    </p:spTree>
    <p:extLst>
      <p:ext uri="{BB962C8B-B14F-4D97-AF65-F5344CB8AC3E}">
        <p14:creationId xmlns:p14="http://schemas.microsoft.com/office/powerpoint/2010/main" val="459699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74800" y="152401"/>
            <a:ext cx="9037638" cy="434975"/>
          </a:xfrm>
        </p:spPr>
        <p:txBody>
          <a:bodyPr/>
          <a:lstStyle/>
          <a:p>
            <a:pPr eaLnBrk="1" hangingPunct="1"/>
            <a:r>
              <a:rPr lang="en-US" altLang="en-US" sz="2500">
                <a:ea typeface="ＭＳ Ｐゴシック" panose="020B0600070205080204" pitchFamily="34" charset="-128"/>
              </a:rPr>
              <a:t>Both Breakdown and Buildup Reactions Have Activation Energies</a:t>
            </a:r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811214"/>
            <a:ext cx="8610600" cy="420687"/>
          </a:xfrm>
        </p:spPr>
        <p:txBody>
          <a:bodyPr/>
          <a:lstStyle/>
          <a:p>
            <a:pPr eaLnBrk="1" hangingPunct="1">
              <a:buFont typeface="Times New Roman" panose="02020603050405020304" pitchFamily="18" charset="0"/>
              <a:buNone/>
            </a:pPr>
            <a:r>
              <a:rPr lang="en-US" altLang="en-US" sz="2400">
                <a:ea typeface="ＭＳ Ｐゴシック" panose="020B0600070205080204" pitchFamily="34" charset="-128"/>
              </a:rPr>
              <a:t> </a:t>
            </a:r>
            <a:r>
              <a:rPr lang="en-US" altLang="en-US" sz="2000" b="1">
                <a:ea typeface="ＭＳ Ｐゴシック" panose="020B0600070205080204" pitchFamily="34" charset="-128"/>
              </a:rPr>
              <a:t>Breakdown Reactions </a:t>
            </a:r>
            <a:r>
              <a:rPr lang="en-US" altLang="en-US" sz="2000" b="1" i="1">
                <a:ea typeface="ＭＳ Ｐゴシック" panose="020B0600070205080204" pitchFamily="34" charset="-128"/>
              </a:rPr>
              <a:t>Release</a:t>
            </a:r>
            <a:r>
              <a:rPr lang="en-US" altLang="en-US" sz="2000" b="1">
                <a:ea typeface="ＭＳ Ｐゴシック" panose="020B0600070205080204" pitchFamily="34" charset="-128"/>
              </a:rPr>
              <a:t> Energy: Exergonic/exothermic</a:t>
            </a:r>
            <a:endParaRPr lang="en-US" altLang="en-US" sz="2000">
              <a:ea typeface="ＭＳ Ｐゴシック" panose="020B0600070205080204" pitchFamily="34" charset="-128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651000" y="3657600"/>
            <a:ext cx="89916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40000"/>
              </a:spcBef>
              <a:buClr>
                <a:srgbClr val="6699CC"/>
              </a:buClr>
              <a:buFont typeface="Times New Roman" panose="02020603050405020304" pitchFamily="18" charset="0"/>
              <a:buNone/>
            </a:pPr>
            <a:r>
              <a:rPr lang="en-US" altLang="en-US" b="1" i="0">
                <a:latin typeface="Arial" panose="020B0604020202020204" pitchFamily="34" charset="0"/>
              </a:rPr>
              <a:t> </a:t>
            </a:r>
            <a:r>
              <a:rPr lang="en-US" altLang="en-US" sz="2000" b="1" i="0">
                <a:latin typeface="Arial" panose="020B0604020202020204" pitchFamily="34" charset="0"/>
              </a:rPr>
              <a:t>Buildup Reactions </a:t>
            </a:r>
            <a:r>
              <a:rPr lang="en-US" altLang="en-US" sz="2000" b="1">
                <a:latin typeface="Arial" panose="020B0604020202020204" pitchFamily="34" charset="0"/>
              </a:rPr>
              <a:t>Absorb or Require</a:t>
            </a:r>
            <a:r>
              <a:rPr lang="en-US" altLang="en-US" sz="2000" b="1" i="0">
                <a:latin typeface="Arial" panose="020B0604020202020204" pitchFamily="34" charset="0"/>
              </a:rPr>
              <a:t> Energy: Endergonic/endothermic</a:t>
            </a:r>
            <a:endParaRPr lang="en-US" altLang="en-US" sz="2000" i="0">
              <a:latin typeface="Arial" panose="020B0604020202020204" pitchFamily="34" charset="0"/>
            </a:endParaRPr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1828801" y="1914526"/>
            <a:ext cx="523875" cy="523875"/>
          </a:xfrm>
          <a:prstGeom prst="ellipse">
            <a:avLst/>
          </a:prstGeom>
          <a:solidFill>
            <a:srgbClr val="0066CC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6" name="Oval 6"/>
          <p:cNvSpPr>
            <a:spLocks noChangeArrowheads="1"/>
          </p:cNvSpPr>
          <p:nvPr/>
        </p:nvSpPr>
        <p:spPr bwMode="auto">
          <a:xfrm>
            <a:off x="2514601" y="1914526"/>
            <a:ext cx="523875" cy="523875"/>
          </a:xfrm>
          <a:prstGeom prst="ellipse">
            <a:avLst/>
          </a:prstGeom>
          <a:solidFill>
            <a:srgbClr val="F7955A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362201" y="2208214"/>
            <a:ext cx="174625" cy="15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981200" y="2393950"/>
            <a:ext cx="64135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 b="1" i="0">
                <a:latin typeface="Arial" panose="020B0604020202020204" pitchFamily="34" charset="0"/>
              </a:rPr>
              <a:t>Z</a:t>
            </a:r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3200400" y="2208214"/>
            <a:ext cx="349250" cy="15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30" name="Oval 10"/>
          <p:cNvSpPr>
            <a:spLocks noChangeArrowheads="1"/>
          </p:cNvSpPr>
          <p:nvPr/>
        </p:nvSpPr>
        <p:spPr bwMode="auto">
          <a:xfrm>
            <a:off x="3657600" y="1905000"/>
            <a:ext cx="533400" cy="533400"/>
          </a:xfrm>
          <a:prstGeom prst="ellipse">
            <a:avLst/>
          </a:prstGeom>
          <a:solidFill>
            <a:srgbClr val="0066CC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31" name="Oval 11"/>
          <p:cNvSpPr>
            <a:spLocks noChangeArrowheads="1"/>
          </p:cNvSpPr>
          <p:nvPr/>
        </p:nvSpPr>
        <p:spPr bwMode="auto">
          <a:xfrm>
            <a:off x="4495800" y="1905000"/>
            <a:ext cx="533400" cy="533400"/>
          </a:xfrm>
          <a:prstGeom prst="ellipse">
            <a:avLst/>
          </a:prstGeom>
          <a:solidFill>
            <a:srgbClr val="F7955A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770314" y="1981200"/>
            <a:ext cx="2097087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latin typeface="Arial" panose="020B0604020202020204" pitchFamily="34" charset="0"/>
              </a:rPr>
              <a:t>X         Y 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4038600" y="1981200"/>
            <a:ext cx="19812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latin typeface="Arial" panose="020B0604020202020204" pitchFamily="34" charset="0"/>
              </a:rPr>
              <a:t>  +	 +</a:t>
            </a:r>
          </a:p>
        </p:txBody>
      </p:sp>
      <p:sp>
        <p:nvSpPr>
          <p:cNvPr id="5134" name="AutoShape 14"/>
          <p:cNvSpPr>
            <a:spLocks noChangeArrowheads="1"/>
          </p:cNvSpPr>
          <p:nvPr/>
        </p:nvSpPr>
        <p:spPr bwMode="auto">
          <a:xfrm>
            <a:off x="5334000" y="2052638"/>
            <a:ext cx="349250" cy="233362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35" name="Oval 15"/>
          <p:cNvSpPr>
            <a:spLocks noChangeArrowheads="1"/>
          </p:cNvSpPr>
          <p:nvPr/>
        </p:nvSpPr>
        <p:spPr bwMode="auto">
          <a:xfrm>
            <a:off x="4343400" y="4572000"/>
            <a:ext cx="457200" cy="457200"/>
          </a:xfrm>
          <a:prstGeom prst="ellipse">
            <a:avLst/>
          </a:prstGeom>
          <a:solidFill>
            <a:srgbClr val="F5FB11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36" name="Oval 16"/>
          <p:cNvSpPr>
            <a:spLocks noChangeArrowheads="1"/>
          </p:cNvSpPr>
          <p:nvPr/>
        </p:nvSpPr>
        <p:spPr bwMode="auto">
          <a:xfrm>
            <a:off x="4953000" y="4572000"/>
            <a:ext cx="457200" cy="457200"/>
          </a:xfrm>
          <a:prstGeom prst="ellipse">
            <a:avLst/>
          </a:prstGeom>
          <a:solidFill>
            <a:schemeClr val="folHlink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4470400" y="4876800"/>
            <a:ext cx="5588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2000" b="1" i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5138" name="Oval 18"/>
          <p:cNvSpPr>
            <a:spLocks noChangeArrowheads="1"/>
          </p:cNvSpPr>
          <p:nvPr/>
        </p:nvSpPr>
        <p:spPr bwMode="auto">
          <a:xfrm>
            <a:off x="1752600" y="4572000"/>
            <a:ext cx="457200" cy="457200"/>
          </a:xfrm>
          <a:prstGeom prst="ellipse">
            <a:avLst/>
          </a:prstGeom>
          <a:solidFill>
            <a:srgbClr val="F5FB11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39" name="Oval 19"/>
          <p:cNvSpPr>
            <a:spLocks noChangeArrowheads="1"/>
          </p:cNvSpPr>
          <p:nvPr/>
        </p:nvSpPr>
        <p:spPr bwMode="auto">
          <a:xfrm>
            <a:off x="2514600" y="4572000"/>
            <a:ext cx="457200" cy="457200"/>
          </a:xfrm>
          <a:prstGeom prst="ellipse">
            <a:avLst/>
          </a:prstGeom>
          <a:solidFill>
            <a:schemeClr val="folHlink"/>
          </a:solidFill>
          <a:ln w="34925">
            <a:solidFill>
              <a:schemeClr val="tx1"/>
            </a:solidFill>
            <a:round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40" name="Text Box 20"/>
          <p:cNvSpPr txBox="1">
            <a:spLocks noChangeArrowheads="1"/>
          </p:cNvSpPr>
          <p:nvPr/>
        </p:nvSpPr>
        <p:spPr bwMode="auto">
          <a:xfrm>
            <a:off x="1828800" y="4586288"/>
            <a:ext cx="2590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>
                <a:latin typeface="Arial" panose="020B0604020202020204" pitchFamily="34" charset="0"/>
              </a:rPr>
              <a:t>A         B</a:t>
            </a:r>
          </a:p>
        </p:txBody>
      </p:sp>
      <p:sp>
        <p:nvSpPr>
          <p:cNvPr id="5141" name="Text Box 21"/>
          <p:cNvSpPr txBox="1">
            <a:spLocks noChangeArrowheads="1"/>
          </p:cNvSpPr>
          <p:nvPr/>
        </p:nvSpPr>
        <p:spPr bwMode="auto">
          <a:xfrm>
            <a:off x="2057400" y="4632325"/>
            <a:ext cx="3175000" cy="40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i="0">
                <a:latin typeface="Arial" panose="020B0604020202020204" pitchFamily="34" charset="0"/>
              </a:rPr>
              <a:t>  +	+ ATP</a:t>
            </a:r>
          </a:p>
        </p:txBody>
      </p:sp>
      <p:sp>
        <p:nvSpPr>
          <p:cNvPr id="5142" name="AutoShape 22"/>
          <p:cNvSpPr>
            <a:spLocks noChangeArrowheads="1"/>
          </p:cNvSpPr>
          <p:nvPr/>
        </p:nvSpPr>
        <p:spPr bwMode="auto">
          <a:xfrm>
            <a:off x="3352800" y="4445000"/>
            <a:ext cx="304800" cy="203200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2057400" y="3505200"/>
            <a:ext cx="7696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>
            <a:off x="3886200" y="4800600"/>
            <a:ext cx="349250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5145" name="Line 25"/>
          <p:cNvSpPr>
            <a:spLocks noChangeShapeType="1"/>
          </p:cNvSpPr>
          <p:nvPr/>
        </p:nvSpPr>
        <p:spPr bwMode="auto">
          <a:xfrm>
            <a:off x="4800600" y="4800600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50" name="Line 26"/>
          <p:cNvSpPr>
            <a:spLocks noChangeShapeType="1"/>
          </p:cNvSpPr>
          <p:nvPr/>
        </p:nvSpPr>
        <p:spPr bwMode="auto">
          <a:xfrm>
            <a:off x="7086600" y="1524000"/>
            <a:ext cx="0" cy="1600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51" name="Line 27"/>
          <p:cNvSpPr>
            <a:spLocks noChangeShapeType="1"/>
          </p:cNvSpPr>
          <p:nvPr/>
        </p:nvSpPr>
        <p:spPr bwMode="auto">
          <a:xfrm>
            <a:off x="7086600" y="3124200"/>
            <a:ext cx="1676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52" name="Line 28"/>
          <p:cNvSpPr>
            <a:spLocks noChangeShapeType="1"/>
          </p:cNvSpPr>
          <p:nvPr/>
        </p:nvSpPr>
        <p:spPr bwMode="auto">
          <a:xfrm>
            <a:off x="7086600" y="4648200"/>
            <a:ext cx="0" cy="160020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53" name="Line 29"/>
          <p:cNvSpPr>
            <a:spLocks noChangeShapeType="1"/>
          </p:cNvSpPr>
          <p:nvPr/>
        </p:nvSpPr>
        <p:spPr bwMode="auto">
          <a:xfrm>
            <a:off x="7086600" y="6248400"/>
            <a:ext cx="1676400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54" name="Text Box 30"/>
          <p:cNvSpPr txBox="1">
            <a:spLocks noChangeArrowheads="1"/>
          </p:cNvSpPr>
          <p:nvPr/>
        </p:nvSpPr>
        <p:spPr bwMode="auto">
          <a:xfrm rot="-5400000">
            <a:off x="6034882" y="2116932"/>
            <a:ext cx="15255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b="1" i="0">
                <a:latin typeface="Arial" panose="020B0604020202020204" pitchFamily="34" charset="0"/>
              </a:rPr>
              <a:t>Energy Level</a:t>
            </a:r>
          </a:p>
        </p:txBody>
      </p:sp>
      <p:sp>
        <p:nvSpPr>
          <p:cNvPr id="282655" name="Text Box 31"/>
          <p:cNvSpPr txBox="1">
            <a:spLocks noChangeArrowheads="1"/>
          </p:cNvSpPr>
          <p:nvPr/>
        </p:nvSpPr>
        <p:spPr bwMode="auto">
          <a:xfrm rot="-5400000">
            <a:off x="6034881" y="5318919"/>
            <a:ext cx="152558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600" b="1" i="0">
                <a:latin typeface="Arial" panose="020B0604020202020204" pitchFamily="34" charset="0"/>
              </a:rPr>
              <a:t>Energy Level</a:t>
            </a:r>
          </a:p>
        </p:txBody>
      </p:sp>
      <p:sp>
        <p:nvSpPr>
          <p:cNvPr id="282656" name="Text Box 32"/>
          <p:cNvSpPr txBox="1">
            <a:spLocks noChangeArrowheads="1"/>
          </p:cNvSpPr>
          <p:nvPr/>
        </p:nvSpPr>
        <p:spPr bwMode="auto">
          <a:xfrm>
            <a:off x="7162800" y="30924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i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82657" name="Text Box 33"/>
          <p:cNvSpPr txBox="1">
            <a:spLocks noChangeArrowheads="1"/>
          </p:cNvSpPr>
          <p:nvPr/>
        </p:nvSpPr>
        <p:spPr bwMode="auto">
          <a:xfrm>
            <a:off x="7162800" y="6216650"/>
            <a:ext cx="1371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i="0">
                <a:latin typeface="Arial" panose="020B0604020202020204" pitchFamily="34" charset="0"/>
              </a:rPr>
              <a:t>Time</a:t>
            </a:r>
          </a:p>
        </p:txBody>
      </p:sp>
      <p:sp>
        <p:nvSpPr>
          <p:cNvPr id="282658" name="Freeform 34"/>
          <p:cNvSpPr>
            <a:spLocks/>
          </p:cNvSpPr>
          <p:nvPr/>
        </p:nvSpPr>
        <p:spPr bwMode="auto">
          <a:xfrm>
            <a:off x="7162800" y="1739900"/>
            <a:ext cx="1524000" cy="1193800"/>
          </a:xfrm>
          <a:custGeom>
            <a:avLst/>
            <a:gdLst>
              <a:gd name="T0" fmla="*/ 0 w 960"/>
              <a:gd name="T1" fmla="*/ 393700 h 752"/>
              <a:gd name="T2" fmla="*/ 228600 w 960"/>
              <a:gd name="T3" fmla="*/ 393700 h 752"/>
              <a:gd name="T4" fmla="*/ 457200 w 960"/>
              <a:gd name="T5" fmla="*/ 88900 h 752"/>
              <a:gd name="T6" fmla="*/ 685800 w 960"/>
              <a:gd name="T7" fmla="*/ 12700 h 752"/>
              <a:gd name="T8" fmla="*/ 838200 w 960"/>
              <a:gd name="T9" fmla="*/ 165100 h 752"/>
              <a:gd name="T10" fmla="*/ 990600 w 960"/>
              <a:gd name="T11" fmla="*/ 927100 h 752"/>
              <a:gd name="T12" fmla="*/ 1143000 w 960"/>
              <a:gd name="T13" fmla="*/ 1155700 h 752"/>
              <a:gd name="T14" fmla="*/ 1524000 w 960"/>
              <a:gd name="T15" fmla="*/ 1155700 h 7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960"/>
              <a:gd name="T25" fmla="*/ 0 h 752"/>
              <a:gd name="T26" fmla="*/ 960 w 960"/>
              <a:gd name="T27" fmla="*/ 752 h 7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960" h="752">
                <a:moveTo>
                  <a:pt x="0" y="248"/>
                </a:moveTo>
                <a:cubicBezTo>
                  <a:pt x="48" y="264"/>
                  <a:pt x="96" y="280"/>
                  <a:pt x="144" y="248"/>
                </a:cubicBezTo>
                <a:cubicBezTo>
                  <a:pt x="192" y="216"/>
                  <a:pt x="240" y="96"/>
                  <a:pt x="288" y="56"/>
                </a:cubicBezTo>
                <a:cubicBezTo>
                  <a:pt x="336" y="16"/>
                  <a:pt x="392" y="0"/>
                  <a:pt x="432" y="8"/>
                </a:cubicBezTo>
                <a:cubicBezTo>
                  <a:pt x="472" y="16"/>
                  <a:pt x="496" y="8"/>
                  <a:pt x="528" y="104"/>
                </a:cubicBezTo>
                <a:cubicBezTo>
                  <a:pt x="560" y="200"/>
                  <a:pt x="592" y="480"/>
                  <a:pt x="624" y="584"/>
                </a:cubicBezTo>
                <a:cubicBezTo>
                  <a:pt x="656" y="688"/>
                  <a:pt x="664" y="704"/>
                  <a:pt x="720" y="728"/>
                </a:cubicBezTo>
                <a:cubicBezTo>
                  <a:pt x="776" y="752"/>
                  <a:pt x="920" y="720"/>
                  <a:pt x="960" y="728"/>
                </a:cubicBezTo>
              </a:path>
            </a:pathLst>
          </a:cu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59" name="Freeform 35"/>
          <p:cNvSpPr>
            <a:spLocks/>
          </p:cNvSpPr>
          <p:nvPr/>
        </p:nvSpPr>
        <p:spPr bwMode="auto">
          <a:xfrm>
            <a:off x="7162800" y="4851400"/>
            <a:ext cx="1447800" cy="1168400"/>
          </a:xfrm>
          <a:custGeom>
            <a:avLst/>
            <a:gdLst>
              <a:gd name="T0" fmla="*/ 0 w 912"/>
              <a:gd name="T1" fmla="*/ 1092200 h 736"/>
              <a:gd name="T2" fmla="*/ 228600 w 912"/>
              <a:gd name="T3" fmla="*/ 1092200 h 736"/>
              <a:gd name="T4" fmla="*/ 685800 w 912"/>
              <a:gd name="T5" fmla="*/ 1016000 h 736"/>
              <a:gd name="T6" fmla="*/ 990600 w 912"/>
              <a:gd name="T7" fmla="*/ 177800 h 736"/>
              <a:gd name="T8" fmla="*/ 1143000 w 912"/>
              <a:gd name="T9" fmla="*/ 25400 h 736"/>
              <a:gd name="T10" fmla="*/ 1447800 w 912"/>
              <a:gd name="T11" fmla="*/ 25400 h 73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912"/>
              <a:gd name="T19" fmla="*/ 0 h 736"/>
              <a:gd name="T20" fmla="*/ 912 w 912"/>
              <a:gd name="T21" fmla="*/ 736 h 7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912" h="736">
                <a:moveTo>
                  <a:pt x="0" y="688"/>
                </a:moveTo>
                <a:cubicBezTo>
                  <a:pt x="36" y="692"/>
                  <a:pt x="72" y="696"/>
                  <a:pt x="144" y="688"/>
                </a:cubicBezTo>
                <a:cubicBezTo>
                  <a:pt x="216" y="680"/>
                  <a:pt x="352" y="736"/>
                  <a:pt x="432" y="640"/>
                </a:cubicBezTo>
                <a:cubicBezTo>
                  <a:pt x="512" y="544"/>
                  <a:pt x="576" y="216"/>
                  <a:pt x="624" y="112"/>
                </a:cubicBezTo>
                <a:cubicBezTo>
                  <a:pt x="672" y="8"/>
                  <a:pt x="672" y="32"/>
                  <a:pt x="720" y="16"/>
                </a:cubicBezTo>
                <a:cubicBezTo>
                  <a:pt x="768" y="0"/>
                  <a:pt x="840" y="8"/>
                  <a:pt x="912" y="16"/>
                </a:cubicBezTo>
              </a:path>
            </a:pathLst>
          </a:custGeom>
          <a:noFill/>
          <a:ln w="34925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60" name="Text Box 36"/>
          <p:cNvSpPr txBox="1">
            <a:spLocks noChangeArrowheads="1"/>
          </p:cNvSpPr>
          <p:nvPr/>
        </p:nvSpPr>
        <p:spPr bwMode="auto">
          <a:xfrm>
            <a:off x="7162800" y="1752601"/>
            <a:ext cx="1981200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417E"/>
                </a:solidFill>
                <a:latin typeface="Arial" panose="020B0604020202020204" pitchFamily="34" charset="0"/>
              </a:rPr>
              <a:t>Z</a:t>
            </a:r>
          </a:p>
          <a:p>
            <a:pPr>
              <a:spcBef>
                <a:spcPct val="50000"/>
              </a:spcBef>
            </a:pPr>
            <a:endParaRPr lang="en-US" altLang="en-US" sz="1800" b="1" i="0">
              <a:solidFill>
                <a:srgbClr val="00417E"/>
              </a:solidFill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00417E"/>
                </a:solidFill>
                <a:latin typeface="Arial" panose="020B0604020202020204" pitchFamily="34" charset="0"/>
              </a:rPr>
              <a:t>                 X + Y</a:t>
            </a:r>
          </a:p>
        </p:txBody>
      </p:sp>
      <p:sp>
        <p:nvSpPr>
          <p:cNvPr id="282661" name="Text Box 37"/>
          <p:cNvSpPr txBox="1">
            <a:spLocks noChangeArrowheads="1"/>
          </p:cNvSpPr>
          <p:nvPr/>
        </p:nvSpPr>
        <p:spPr bwMode="auto">
          <a:xfrm>
            <a:off x="7162800" y="55626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>
                <a:latin typeface="Arial" panose="020B0604020202020204" pitchFamily="34" charset="0"/>
              </a:rPr>
              <a:t>A+ B</a:t>
            </a:r>
          </a:p>
        </p:txBody>
      </p:sp>
      <p:sp>
        <p:nvSpPr>
          <p:cNvPr id="282662" name="Text Box 38"/>
          <p:cNvSpPr txBox="1">
            <a:spLocks noChangeArrowheads="1"/>
          </p:cNvSpPr>
          <p:nvPr/>
        </p:nvSpPr>
        <p:spPr bwMode="auto">
          <a:xfrm>
            <a:off x="7620000" y="4495801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en-US" sz="1800" b="1" i="0"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282663" name="AutoShape 39"/>
          <p:cNvSpPr>
            <a:spLocks noChangeArrowheads="1"/>
          </p:cNvSpPr>
          <p:nvPr/>
        </p:nvSpPr>
        <p:spPr bwMode="auto">
          <a:xfrm rot="-890396">
            <a:off x="8153400" y="16764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5FB11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2664" name="AutoShape 40"/>
          <p:cNvSpPr>
            <a:spLocks noChangeArrowheads="1"/>
          </p:cNvSpPr>
          <p:nvPr/>
        </p:nvSpPr>
        <p:spPr bwMode="auto">
          <a:xfrm>
            <a:off x="8686800" y="1676401"/>
            <a:ext cx="349250" cy="233363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2665" name="AutoShape 41"/>
          <p:cNvSpPr>
            <a:spLocks noChangeArrowheads="1"/>
          </p:cNvSpPr>
          <p:nvPr/>
        </p:nvSpPr>
        <p:spPr bwMode="auto">
          <a:xfrm rot="1344602">
            <a:off x="7543800" y="50292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rgbClr val="F5FB11"/>
          </a:solidFill>
          <a:ln w="34925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2666" name="AutoShape 42"/>
          <p:cNvSpPr>
            <a:spLocks noChangeArrowheads="1"/>
          </p:cNvSpPr>
          <p:nvPr/>
        </p:nvSpPr>
        <p:spPr bwMode="auto">
          <a:xfrm>
            <a:off x="7194550" y="4800601"/>
            <a:ext cx="349250" cy="233363"/>
          </a:xfrm>
          <a:prstGeom prst="lightningBol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282667" name="Line 43"/>
          <p:cNvSpPr>
            <a:spLocks noChangeShapeType="1"/>
          </p:cNvSpPr>
          <p:nvPr/>
        </p:nvSpPr>
        <p:spPr bwMode="auto">
          <a:xfrm flipV="1">
            <a:off x="7772400" y="1752600"/>
            <a:ext cx="0" cy="3810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68" name="Line 44"/>
          <p:cNvSpPr>
            <a:spLocks noChangeShapeType="1"/>
          </p:cNvSpPr>
          <p:nvPr/>
        </p:nvSpPr>
        <p:spPr bwMode="auto">
          <a:xfrm>
            <a:off x="7239000" y="1752600"/>
            <a:ext cx="1981200" cy="0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69" name="Line 45"/>
          <p:cNvSpPr>
            <a:spLocks noChangeShapeType="1"/>
          </p:cNvSpPr>
          <p:nvPr/>
        </p:nvSpPr>
        <p:spPr bwMode="auto">
          <a:xfrm>
            <a:off x="7239000" y="2133600"/>
            <a:ext cx="1981200" cy="0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70" name="Line 46"/>
          <p:cNvSpPr>
            <a:spLocks noChangeShapeType="1"/>
          </p:cNvSpPr>
          <p:nvPr/>
        </p:nvSpPr>
        <p:spPr bwMode="auto">
          <a:xfrm flipV="1">
            <a:off x="8458200" y="4953000"/>
            <a:ext cx="0" cy="99060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71" name="Line 47"/>
          <p:cNvSpPr>
            <a:spLocks noChangeShapeType="1"/>
          </p:cNvSpPr>
          <p:nvPr/>
        </p:nvSpPr>
        <p:spPr bwMode="auto">
          <a:xfrm>
            <a:off x="7467600" y="4876800"/>
            <a:ext cx="1981200" cy="0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72" name="Line 48"/>
          <p:cNvSpPr>
            <a:spLocks noChangeShapeType="1"/>
          </p:cNvSpPr>
          <p:nvPr/>
        </p:nvSpPr>
        <p:spPr bwMode="auto">
          <a:xfrm>
            <a:off x="7467600" y="5943600"/>
            <a:ext cx="1981200" cy="0"/>
          </a:xfrm>
          <a:prstGeom prst="line">
            <a:avLst/>
          </a:prstGeom>
          <a:noFill/>
          <a:ln w="34925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2075" tIns="46038" rIns="92075" bIns="46038" anchor="ctr"/>
          <a:lstStyle/>
          <a:p>
            <a:endParaRPr lang="en-US"/>
          </a:p>
        </p:txBody>
      </p:sp>
      <p:sp>
        <p:nvSpPr>
          <p:cNvPr id="282673" name="Text Box 49"/>
          <p:cNvSpPr txBox="1">
            <a:spLocks noChangeArrowheads="1"/>
          </p:cNvSpPr>
          <p:nvPr/>
        </p:nvSpPr>
        <p:spPr bwMode="auto">
          <a:xfrm>
            <a:off x="9296400" y="1676401"/>
            <a:ext cx="1219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i="0">
                <a:solidFill>
                  <a:srgbClr val="FF0000"/>
                </a:solidFill>
                <a:latin typeface="Arial" panose="020B0604020202020204" pitchFamily="34" charset="0"/>
              </a:rPr>
              <a:t>Activation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i="0">
                <a:solidFill>
                  <a:srgbClr val="FF0000"/>
                </a:solidFill>
                <a:latin typeface="Arial" panose="020B0604020202020204" pitchFamily="34" charset="0"/>
              </a:rPr>
              <a:t>Energy</a:t>
            </a:r>
          </a:p>
        </p:txBody>
      </p:sp>
      <p:sp>
        <p:nvSpPr>
          <p:cNvPr id="282674" name="Text Box 50"/>
          <p:cNvSpPr txBox="1">
            <a:spLocks noChangeArrowheads="1"/>
          </p:cNvSpPr>
          <p:nvPr/>
        </p:nvSpPr>
        <p:spPr bwMode="auto">
          <a:xfrm>
            <a:off x="9144000" y="5029201"/>
            <a:ext cx="1219200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1600" b="1" i="0">
                <a:solidFill>
                  <a:srgbClr val="FF0000"/>
                </a:solidFill>
                <a:latin typeface="Arial" panose="020B0604020202020204" pitchFamily="34" charset="0"/>
              </a:rPr>
              <a:t>Activation </a:t>
            </a:r>
          </a:p>
          <a:p>
            <a:pPr algn="ctr">
              <a:spcBef>
                <a:spcPct val="50000"/>
              </a:spcBef>
            </a:pPr>
            <a:r>
              <a:rPr lang="en-US" altLang="en-US" sz="1600" b="1" i="0">
                <a:solidFill>
                  <a:srgbClr val="FF0000"/>
                </a:solidFill>
                <a:latin typeface="Arial" panose="020B0604020202020204" pitchFamily="34" charset="0"/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98311225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2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2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2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2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2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2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2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2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2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82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82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2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82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82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82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2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82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282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82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282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282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82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282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82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650" grpId="0" animBg="1"/>
      <p:bldP spid="282651" grpId="0" animBg="1"/>
      <p:bldP spid="282652" grpId="0" animBg="1"/>
      <p:bldP spid="282653" grpId="0" animBg="1"/>
      <p:bldP spid="282654" grpId="0"/>
      <p:bldP spid="282656" grpId="0"/>
      <p:bldP spid="282658" grpId="0" animBg="1"/>
      <p:bldP spid="282659" grpId="0" animBg="1"/>
      <p:bldP spid="282660" grpId="0"/>
      <p:bldP spid="282663" grpId="0" animBg="1"/>
      <p:bldP spid="282664" grpId="0" animBg="1"/>
      <p:bldP spid="282665" grpId="0" animBg="1"/>
      <p:bldP spid="282666" grpId="0" animBg="1"/>
      <p:bldP spid="282667" grpId="0" animBg="1"/>
      <p:bldP spid="282668" grpId="0" animBg="1"/>
      <p:bldP spid="282669" grpId="0" animBg="1"/>
      <p:bldP spid="282670" grpId="0" animBg="1"/>
      <p:bldP spid="282671" grpId="0" animBg="1"/>
      <p:bldP spid="282672" grpId="0" animBg="1"/>
      <p:bldP spid="28267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41288"/>
            <a:ext cx="8763000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Enzymes Are Biological Catalysts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9220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200" i="0"/>
              <a:t>Figure 5.2</a:t>
            </a:r>
          </a:p>
        </p:txBody>
      </p:sp>
      <p:pic>
        <p:nvPicPr>
          <p:cNvPr id="922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44"/>
          <a:stretch>
            <a:fillRect/>
          </a:stretch>
        </p:blipFill>
        <p:spPr bwMode="auto">
          <a:xfrm>
            <a:off x="2706689" y="1333500"/>
            <a:ext cx="6918325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6001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7696200" y="6399234"/>
            <a:ext cx="2776538" cy="32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500" i="0">
                <a:latin typeface="Arial" panose="020B0604020202020204" pitchFamily="34" charset="0"/>
              </a:rPr>
              <a:t>Figure 5.8</a:t>
            </a:r>
          </a:p>
        </p:txBody>
      </p:sp>
      <p:pic>
        <p:nvPicPr>
          <p:cNvPr id="8195" name="Picture 3" descr="05_08_ActivationEnerg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82"/>
          <a:stretch>
            <a:fillRect/>
          </a:stretch>
        </p:blipFill>
        <p:spPr bwMode="auto">
          <a:xfrm>
            <a:off x="3802064" y="1143001"/>
            <a:ext cx="4198937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1905000" y="106364"/>
            <a:ext cx="8915400" cy="431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49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200" b="1" i="0">
                <a:latin typeface="Arial" panose="020B0604020202020204" pitchFamily="34" charset="0"/>
              </a:rPr>
              <a:t>Enzymes Lower Activation Energy and Speed Up Reactions</a:t>
            </a:r>
          </a:p>
        </p:txBody>
      </p:sp>
      <p:pic>
        <p:nvPicPr>
          <p:cNvPr id="351237" name="Picture 5" descr="05_08_ActivationEnergy-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16"/>
          <a:stretch>
            <a:fillRect/>
          </a:stretch>
        </p:blipFill>
        <p:spPr bwMode="auto">
          <a:xfrm>
            <a:off x="3733800" y="1143001"/>
            <a:ext cx="4281488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34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1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200"/>
              <a:t>Enzyme Substrate Complex</a:t>
            </a:r>
            <a:endParaRPr lang="en-US" altLang="en-US" sz="3200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19289" y="1773238"/>
            <a:ext cx="7405687" cy="4191000"/>
          </a:xfrm>
        </p:spPr>
        <p:txBody>
          <a:bodyPr/>
          <a:lstStyle/>
          <a:p>
            <a:r>
              <a:rPr lang="en-CA" altLang="en-US"/>
              <a:t>One part of the enzyme is called the active site, which complexes with the substrate.</a:t>
            </a:r>
          </a:p>
          <a:p>
            <a:r>
              <a:rPr lang="en-CA" altLang="en-US"/>
              <a:t>Fit together like “key and lock”. </a:t>
            </a:r>
            <a:r>
              <a:rPr lang="en-CA" altLang="en-US" b="1"/>
              <a:t>Induced Fit Model</a:t>
            </a:r>
            <a:r>
              <a:rPr lang="en-CA" altLang="en-US"/>
              <a:t> means that it undergoes slight change for optimum fit.</a:t>
            </a:r>
          </a:p>
          <a:p>
            <a:r>
              <a:rPr lang="en-CA" altLang="en-US"/>
              <a:t>Every reaction requires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/>
              <a:t>   its specific enzyme</a:t>
            </a:r>
            <a:endParaRPr lang="en-US" altLang="en-US"/>
          </a:p>
        </p:txBody>
      </p:sp>
      <p:pic>
        <p:nvPicPr>
          <p:cNvPr id="1024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3338" y="3860801"/>
            <a:ext cx="3810000" cy="2714625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2191391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3000"/>
              <a:t>Factors Affecting Enzymatic Speed</a:t>
            </a:r>
            <a:endParaRPr lang="en-US" altLang="en-US" sz="3000"/>
          </a:p>
        </p:txBody>
      </p:sp>
      <p:sp>
        <p:nvSpPr>
          <p:cNvPr id="11269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976438" y="1628776"/>
            <a:ext cx="4767262" cy="49704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200" b="1"/>
              <a:t>Substrate Concentration</a:t>
            </a:r>
            <a:r>
              <a:rPr lang="en-CA" altLang="en-US" sz="2200"/>
              <a:t>: Enzyme activity increases as concentration increases. When all active sites filled, max rate, cannot increase any more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200" b="1"/>
              <a:t>Temperature and pH</a:t>
            </a:r>
            <a:r>
              <a:rPr lang="en-CA" altLang="en-US" sz="2200"/>
              <a:t>: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200"/>
              <a:t>	Higher temperature increases enzyme activity. KMT, higher collision between enzyme and substrate. Too hot becomes denatured.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200"/>
              <a:t>	At optimal pH the reaction is highest. Extreme conditions of pH also denatures the enzyme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200"/>
          </a:p>
        </p:txBody>
      </p:sp>
      <p:sp>
        <p:nvSpPr>
          <p:cNvPr id="11270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6704013" y="1974850"/>
            <a:ext cx="3929062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CA" altLang="en-US" sz="2400" b="1"/>
              <a:t>Enzyme Concentration</a:t>
            </a:r>
            <a:r>
              <a:rPr lang="en-CA" altLang="en-US" sz="2400"/>
              <a:t>: If there are too many enzymes present they can get in the way. Only certain enzymes work for certain substrates.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400" b="1"/>
              <a:t>Enzyme Inhibition</a:t>
            </a:r>
            <a:r>
              <a:rPr lang="en-CA" altLang="en-US" sz="2400"/>
              <a:t>: when an active enzyme is prevented from combining with its substrate, eg. poisons.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40609446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Oxidation-Reduction</a:t>
            </a:r>
            <a:endParaRPr lang="en-US" altLang="en-US"/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362201" y="1905001"/>
            <a:ext cx="8054975" cy="2892425"/>
          </a:xfrm>
        </p:spPr>
        <p:txBody>
          <a:bodyPr/>
          <a:lstStyle/>
          <a:p>
            <a:r>
              <a:rPr lang="en-CA" altLang="en-US" sz="2400"/>
              <a:t>Oxidation – the loss of electrons</a:t>
            </a:r>
          </a:p>
          <a:p>
            <a:r>
              <a:rPr lang="en-CA" altLang="en-US" sz="2400"/>
              <a:t>Reduction – gain of electrons</a:t>
            </a:r>
          </a:p>
          <a:p>
            <a:r>
              <a:rPr lang="en-CA" altLang="en-US" sz="2400"/>
              <a:t>Example: Na + Cl </a:t>
            </a:r>
            <a:r>
              <a:rPr lang="en-CA" altLang="en-US" sz="2400">
                <a:sym typeface="Wingdings" panose="05000000000000000000" pitchFamily="2" charset="2"/>
              </a:rPr>
              <a:t> NaCl</a:t>
            </a:r>
          </a:p>
          <a:p>
            <a:pPr>
              <a:buFont typeface="Wingdings" panose="05000000000000000000" pitchFamily="2" charset="2"/>
              <a:buNone/>
            </a:pPr>
            <a:r>
              <a:rPr lang="en-CA" altLang="en-US" sz="2400"/>
              <a:t>	sodium has been oxidized, chlorine has been reduced</a:t>
            </a:r>
          </a:p>
          <a:p>
            <a:r>
              <a:rPr lang="en-CA" altLang="en-US" sz="2400"/>
              <a:t>When oxidation and reduction go hand in hand it is called a </a:t>
            </a:r>
            <a:r>
              <a:rPr lang="en-CA" altLang="en-US" sz="2400" b="1"/>
              <a:t>redox reaction</a:t>
            </a:r>
            <a:endParaRPr lang="en-US" altLang="en-US" sz="2400" b="1"/>
          </a:p>
        </p:txBody>
      </p:sp>
      <p:pic>
        <p:nvPicPr>
          <p:cNvPr id="1229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6988" y="4581525"/>
            <a:ext cx="3384550" cy="2076450"/>
          </a:xfrm>
          <a:noFill/>
          <a:ln/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6456364" y="4724400"/>
            <a:ext cx="3800475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CA" altLang="en-US"/>
              <a:t>This is an example of a spontaneous redox reaction.  </a:t>
            </a:r>
            <a:r>
              <a:rPr lang="en-US" altLang="en-US"/>
              <a:t>When zinc metal is placed in a solution of copper sulfate, the copper is </a:t>
            </a:r>
            <a:r>
              <a:rPr lang="en-US" altLang="en-US" b="1"/>
              <a:t>reduced</a:t>
            </a:r>
            <a:r>
              <a:rPr lang="en-US" altLang="en-US"/>
              <a:t> and appears as a black coating on the zinc. </a:t>
            </a:r>
          </a:p>
        </p:txBody>
      </p:sp>
    </p:spTree>
    <p:extLst>
      <p:ext uri="{BB962C8B-B14F-4D97-AF65-F5344CB8AC3E}">
        <p14:creationId xmlns:p14="http://schemas.microsoft.com/office/powerpoint/2010/main" val="152113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/>
              <a:t>Metabolic Pathways &amp; Enzymes</a:t>
            </a:r>
            <a:endParaRPr lang="en-US" altLang="en-US"/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08214" y="4076701"/>
            <a:ext cx="7837487" cy="2563813"/>
          </a:xfrm>
        </p:spPr>
        <p:txBody>
          <a:bodyPr/>
          <a:lstStyle/>
          <a:p>
            <a:r>
              <a:rPr lang="en-CA" altLang="en-US"/>
              <a:t>Enzyme is a protein molecule that functions as an organic catalyst to speed chemical reaction</a:t>
            </a:r>
          </a:p>
          <a:p>
            <a:r>
              <a:rPr lang="en-CA" altLang="en-US"/>
              <a:t>Reactants in enzymatic reaction are called substrates for that enzyme</a:t>
            </a:r>
            <a:endParaRPr lang="en-US" altLang="en-US"/>
          </a:p>
        </p:txBody>
      </p:sp>
      <p:pic>
        <p:nvPicPr>
          <p:cNvPr id="92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6" y="2060576"/>
            <a:ext cx="3463925" cy="1800225"/>
          </a:xfrm>
          <a:noFill/>
          <a:ln/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6075364" y="1216026"/>
            <a:ext cx="3908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altLang="en-US"/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66989" y="1844675"/>
            <a:ext cx="4319587" cy="265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</a:pPr>
            <a:r>
              <a:rPr lang="en-CA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 Reactions in cells occur    usually because they are part of a </a:t>
            </a:r>
            <a:r>
              <a:rPr lang="en-CA" altLang="en-US" sz="2800" b="1">
                <a:effectLst>
                  <a:outerShdw blurRad="38100" dist="38100" dir="2700000" algn="tl">
                    <a:srgbClr val="000000"/>
                  </a:outerShdw>
                </a:effectLst>
              </a:rPr>
              <a:t>metabolic pathway</a:t>
            </a:r>
            <a:r>
              <a:rPr lang="en-CA" alt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, series of linked reactions.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800"/>
          </a:p>
        </p:txBody>
      </p:sp>
    </p:spTree>
    <p:extLst>
      <p:ext uri="{BB962C8B-B14F-4D97-AF65-F5344CB8AC3E}">
        <p14:creationId xmlns:p14="http://schemas.microsoft.com/office/powerpoint/2010/main" val="1999678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iabetes-gluco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00" t="12666" r="4001" b="4666"/>
          <a:stretch>
            <a:fillRect/>
          </a:stretch>
        </p:blipFill>
        <p:spPr bwMode="auto">
          <a:xfrm>
            <a:off x="3048001" y="838200"/>
            <a:ext cx="830263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FG19_04-15q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58" r="26500" b="41304"/>
          <a:stretch>
            <a:fillRect/>
          </a:stretch>
        </p:blipFill>
        <p:spPr bwMode="auto">
          <a:xfrm>
            <a:off x="4038600" y="874714"/>
            <a:ext cx="99060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daff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75" y="820739"/>
            <a:ext cx="11049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055813" y="1905001"/>
            <a:ext cx="3048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i="0">
                <a:solidFill>
                  <a:srgbClr val="FF0000"/>
                </a:solidFill>
                <a:latin typeface="Times" panose="02020603050405020304" pitchFamily="18" charset="0"/>
              </a:rPr>
              <a:t>Food molecules (high energy)</a:t>
            </a:r>
          </a:p>
        </p:txBody>
      </p:sp>
      <p:pic>
        <p:nvPicPr>
          <p:cNvPr id="475142" name="Picture 6" descr="FG06_05-11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68595">
            <a:off x="2209800" y="4959350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3" name="Picture 7" descr="FG06_05-11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4431">
            <a:off x="1752600" y="4749800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4" name="Picture 8" descr="FG06_05-11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4115">
            <a:off x="2667000" y="4749800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5" name="Picture 9" descr="FG06_05-11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86670">
            <a:off x="2667000" y="5359400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6" name="Picture 10" descr="FG06_05-11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4536">
            <a:off x="1981200" y="5410200"/>
            <a:ext cx="533400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7" name="Picture 11" descr="water_pdb_s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4724400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8" name="Picture 12" descr="water_pdb_s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57800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49" name="Picture 13" descr="water_pdb_s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950" y="4572000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50" name="Picture 14" descr="water_pdb_s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181600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51" name="Picture 15" descr="water_pdb_s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486400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52" name="Picture 16" descr="water_pdb_s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953000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53" name="Text Box 17"/>
          <p:cNvSpPr txBox="1">
            <a:spLocks noChangeArrowheads="1"/>
          </p:cNvSpPr>
          <p:nvPr/>
        </p:nvSpPr>
        <p:spPr bwMode="auto">
          <a:xfrm>
            <a:off x="2027238" y="6096001"/>
            <a:ext cx="30718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i="0">
                <a:solidFill>
                  <a:srgbClr val="000099"/>
                </a:solidFill>
                <a:latin typeface="Times" panose="02020603050405020304" pitchFamily="18" charset="0"/>
              </a:rPr>
              <a:t>Waste molecules (low energy)</a:t>
            </a:r>
          </a:p>
        </p:txBody>
      </p:sp>
      <p:sp>
        <p:nvSpPr>
          <p:cNvPr id="475154" name="AutoShape 18"/>
          <p:cNvSpPr>
            <a:spLocks noChangeArrowheads="1"/>
          </p:cNvSpPr>
          <p:nvPr/>
        </p:nvSpPr>
        <p:spPr bwMode="auto">
          <a:xfrm>
            <a:off x="3657600" y="2971800"/>
            <a:ext cx="4800600" cy="762000"/>
          </a:xfrm>
          <a:prstGeom prst="rightArrow">
            <a:avLst>
              <a:gd name="adj1" fmla="val 50000"/>
              <a:gd name="adj2" fmla="val 1575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1300" b="1" i="0">
                <a:latin typeface="Times" panose="02020603050405020304" pitchFamily="18" charset="0"/>
              </a:rPr>
              <a:t>       Energy from chemical bonds  </a:t>
            </a:r>
            <a:r>
              <a:rPr lang="en-US" altLang="en-US" sz="1300" b="1" i="0">
                <a:latin typeface="Times" panose="02020603050405020304" pitchFamily="18" charset="0"/>
                <a:sym typeface="Wingdings" panose="05000000000000000000" pitchFamily="2" charset="2"/>
              </a:rPr>
              <a:t>   Usable cellular energy (ATP)</a:t>
            </a:r>
            <a:endParaRPr lang="en-US" altLang="en-US" sz="1300" b="1" i="0">
              <a:latin typeface="Times" panose="02020603050405020304" pitchFamily="18" charset="0"/>
            </a:endParaRPr>
          </a:p>
        </p:txBody>
      </p:sp>
      <p:sp>
        <p:nvSpPr>
          <p:cNvPr id="3091" name="Text Box 19"/>
          <p:cNvSpPr txBox="1">
            <a:spLocks noChangeArrowheads="1"/>
          </p:cNvSpPr>
          <p:nvPr/>
        </p:nvSpPr>
        <p:spPr bwMode="auto">
          <a:xfrm>
            <a:off x="7069138" y="6170613"/>
            <a:ext cx="31369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800" b="1" i="0">
                <a:solidFill>
                  <a:srgbClr val="000099"/>
                </a:solidFill>
                <a:latin typeface="Times" panose="02020603050405020304" pitchFamily="18" charset="0"/>
              </a:rPr>
              <a:t>Simple molecules (low energy)</a:t>
            </a:r>
          </a:p>
        </p:txBody>
      </p:sp>
      <p:pic>
        <p:nvPicPr>
          <p:cNvPr id="3092" name="Picture 20" descr="amino_acid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5105400"/>
            <a:ext cx="823913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3" name="Picture 21" descr="glycerb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5334001"/>
            <a:ext cx="79057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4" name="Picture 22" descr="water_pdb_s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5105400"/>
            <a:ext cx="4508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59" name="Picture 23" descr="dn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7" b="5055"/>
          <a:stretch>
            <a:fillRect/>
          </a:stretch>
        </p:blipFill>
        <p:spPr bwMode="auto">
          <a:xfrm>
            <a:off x="9413876" y="609600"/>
            <a:ext cx="796925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60" name="Picture 24" descr="protein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800" y="838200"/>
            <a:ext cx="101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5161" name="Picture 25" descr="FG24_05-05UN0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066800"/>
            <a:ext cx="1138238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5162" name="Line 26"/>
          <p:cNvSpPr>
            <a:spLocks noChangeShapeType="1"/>
          </p:cNvSpPr>
          <p:nvPr/>
        </p:nvSpPr>
        <p:spPr bwMode="auto">
          <a:xfrm flipV="1">
            <a:off x="8610600" y="2438400"/>
            <a:ext cx="0" cy="2133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163" name="Line 27"/>
          <p:cNvSpPr>
            <a:spLocks noChangeShapeType="1"/>
          </p:cNvSpPr>
          <p:nvPr/>
        </p:nvSpPr>
        <p:spPr bwMode="auto">
          <a:xfrm>
            <a:off x="3505200" y="2438400"/>
            <a:ext cx="0" cy="2057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5164" name="Text Box 28"/>
          <p:cNvSpPr txBox="1">
            <a:spLocks noChangeArrowheads="1"/>
          </p:cNvSpPr>
          <p:nvPr/>
        </p:nvSpPr>
        <p:spPr bwMode="auto">
          <a:xfrm>
            <a:off x="6858000" y="1981201"/>
            <a:ext cx="434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800" b="1" i="0">
                <a:solidFill>
                  <a:srgbClr val="FF0000"/>
                </a:solidFill>
                <a:latin typeface="Times" panose="02020603050405020304" pitchFamily="18" charset="0"/>
              </a:rPr>
              <a:t>Complex biomolecules (high energy)</a:t>
            </a:r>
          </a:p>
        </p:txBody>
      </p:sp>
      <p:sp>
        <p:nvSpPr>
          <p:cNvPr id="475165" name="Text Box 29"/>
          <p:cNvSpPr txBox="1">
            <a:spLocks noChangeArrowheads="1"/>
          </p:cNvSpPr>
          <p:nvPr/>
        </p:nvSpPr>
        <p:spPr bwMode="auto">
          <a:xfrm>
            <a:off x="1648540" y="2911476"/>
            <a:ext cx="17892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i="0">
                <a:latin typeface="Times" panose="02020603050405020304" pitchFamily="18" charset="0"/>
              </a:rPr>
              <a:t>Breakdown</a:t>
            </a:r>
          </a:p>
          <a:p>
            <a:pPr algn="ctr"/>
            <a:r>
              <a:rPr lang="en-US" altLang="en-US" i="0">
                <a:latin typeface="Times" panose="02020603050405020304" pitchFamily="18" charset="0"/>
              </a:rPr>
              <a:t>(Catabolism)</a:t>
            </a:r>
          </a:p>
        </p:txBody>
      </p:sp>
      <p:sp>
        <p:nvSpPr>
          <p:cNvPr id="3102" name="Text Box 30"/>
          <p:cNvSpPr txBox="1">
            <a:spLocks noChangeArrowheads="1"/>
          </p:cNvSpPr>
          <p:nvPr/>
        </p:nvSpPr>
        <p:spPr bwMode="auto">
          <a:xfrm>
            <a:off x="8991600" y="29718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 i="0">
              <a:latin typeface="Times" panose="02020603050405020304" pitchFamily="18" charset="0"/>
            </a:endParaRPr>
          </a:p>
        </p:txBody>
      </p:sp>
      <p:sp>
        <p:nvSpPr>
          <p:cNvPr id="475167" name="Text Box 31"/>
          <p:cNvSpPr txBox="1">
            <a:spLocks noChangeArrowheads="1"/>
          </p:cNvSpPr>
          <p:nvPr/>
        </p:nvSpPr>
        <p:spPr bwMode="auto">
          <a:xfrm>
            <a:off x="8686800" y="2895601"/>
            <a:ext cx="2057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i="0">
                <a:latin typeface="Times" panose="02020603050405020304" pitchFamily="18" charset="0"/>
              </a:rPr>
              <a:t>Construction/      Synthesis (Anabolism)</a:t>
            </a:r>
          </a:p>
        </p:txBody>
      </p:sp>
      <p:sp>
        <p:nvSpPr>
          <p:cNvPr id="3104" name="Text Box 32"/>
          <p:cNvSpPr txBox="1">
            <a:spLocks noChangeArrowheads="1"/>
          </p:cNvSpPr>
          <p:nvPr/>
        </p:nvSpPr>
        <p:spPr bwMode="auto">
          <a:xfrm>
            <a:off x="2590800" y="80963"/>
            <a:ext cx="7615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b="1" i="0">
                <a:solidFill>
                  <a:schemeClr val="bg1"/>
                </a:solidFill>
                <a:latin typeface="Times" panose="02020603050405020304" pitchFamily="18" charset="0"/>
              </a:rPr>
              <a:t>Metabolism</a:t>
            </a:r>
            <a:r>
              <a:rPr lang="en-US" altLang="en-US" sz="2000" i="0">
                <a:solidFill>
                  <a:schemeClr val="bg1"/>
                </a:solidFill>
                <a:latin typeface="Times" panose="02020603050405020304" pitchFamily="18" charset="0"/>
              </a:rPr>
              <a:t>: Breakdown of Food Fuels Construction of Biomolecules</a:t>
            </a:r>
            <a:endParaRPr lang="en-US" altLang="en-US" sz="2000" i="0">
              <a:latin typeface="Times" panose="02020603050405020304" pitchFamily="18" charset="0"/>
            </a:endParaRPr>
          </a:p>
        </p:txBody>
      </p:sp>
      <p:sp>
        <p:nvSpPr>
          <p:cNvPr id="354337" name="Freeform 33"/>
          <p:cNvSpPr>
            <a:spLocks/>
          </p:cNvSpPr>
          <p:nvPr/>
        </p:nvSpPr>
        <p:spPr bwMode="auto">
          <a:xfrm>
            <a:off x="5414963" y="5668963"/>
            <a:ext cx="1778000" cy="595312"/>
          </a:xfrm>
          <a:custGeom>
            <a:avLst/>
            <a:gdLst>
              <a:gd name="T0" fmla="*/ 0 w 1120"/>
              <a:gd name="T1" fmla="*/ 0 h 375"/>
              <a:gd name="T2" fmla="*/ 731837 w 1120"/>
              <a:gd name="T3" fmla="*/ 558800 h 375"/>
              <a:gd name="T4" fmla="*/ 1778000 w 1120"/>
              <a:gd name="T5" fmla="*/ 214312 h 375"/>
              <a:gd name="T6" fmla="*/ 0 60000 65536"/>
              <a:gd name="T7" fmla="*/ 0 60000 65536"/>
              <a:gd name="T8" fmla="*/ 0 60000 65536"/>
              <a:gd name="T9" fmla="*/ 0 w 1120"/>
              <a:gd name="T10" fmla="*/ 0 h 375"/>
              <a:gd name="T11" fmla="*/ 1120 w 1120"/>
              <a:gd name="T12" fmla="*/ 375 h 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20" h="375">
                <a:moveTo>
                  <a:pt x="0" y="0"/>
                </a:moveTo>
                <a:cubicBezTo>
                  <a:pt x="137" y="164"/>
                  <a:pt x="274" y="329"/>
                  <a:pt x="461" y="352"/>
                </a:cubicBezTo>
                <a:cubicBezTo>
                  <a:pt x="648" y="375"/>
                  <a:pt x="884" y="255"/>
                  <a:pt x="1120" y="135"/>
                </a:cubicBezTo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7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7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7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7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5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5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75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5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7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75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75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5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3" grpId="0"/>
      <p:bldP spid="475154" grpId="0" animBg="1"/>
      <p:bldP spid="475162" grpId="0" animBg="1"/>
      <p:bldP spid="475163" grpId="0" animBg="1"/>
      <p:bldP spid="475164" grpId="0"/>
      <p:bldP spid="475165" grpId="0"/>
      <p:bldP spid="475167" grpId="0"/>
      <p:bldP spid="3543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sz="2400"/>
              <a:t>Photosynthesis and cellular respiration permit a </a:t>
            </a:r>
            <a:r>
              <a:rPr lang="en-CA" altLang="en-US" sz="4000"/>
              <a:t>Flow of Energy </a:t>
            </a:r>
            <a:r>
              <a:rPr lang="en-CA" altLang="en-US" sz="2400"/>
              <a:t>from the sun through all living things</a:t>
            </a:r>
            <a:endParaRPr lang="en-US" altLang="en-US" sz="4000"/>
          </a:p>
        </p:txBody>
      </p:sp>
      <p:sp>
        <p:nvSpPr>
          <p:cNvPr id="13316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703388" y="2060576"/>
            <a:ext cx="4826000" cy="2016125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400"/>
              <a:t>Photosynthesis: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400"/>
              <a:t>energy + carbon dioxcide + water </a:t>
            </a:r>
            <a:r>
              <a:rPr lang="en-CA" altLang="en-US" sz="2400">
                <a:sym typeface="Wingdings" panose="05000000000000000000" pitchFamily="2" charset="2"/>
              </a:rPr>
              <a:t> glucose + oxygen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400">
                <a:sym typeface="Wingdings" panose="05000000000000000000" pitchFamily="2" charset="2"/>
              </a:rPr>
              <a:t>Chloroplasts capture solar energy and convert it into ATP</a:t>
            </a:r>
            <a:endParaRPr lang="en-US" altLang="en-US" sz="2400"/>
          </a:p>
        </p:txBody>
      </p:sp>
      <p:sp>
        <p:nvSpPr>
          <p:cNvPr id="13317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1774826" y="4149726"/>
            <a:ext cx="4537075" cy="24622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400"/>
              <a:t>Cellular Respiration: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400"/>
              <a:t>Glucose + oxygen </a:t>
            </a:r>
            <a:r>
              <a:rPr lang="en-CA" altLang="en-US" sz="2400">
                <a:sym typeface="Wingdings" panose="05000000000000000000" pitchFamily="2" charset="2"/>
              </a:rPr>
              <a:t> carbon dioxcide + water + energy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CA" altLang="en-US" sz="2400">
                <a:sym typeface="Wingdings" panose="05000000000000000000" pitchFamily="2" charset="2"/>
              </a:rPr>
              <a:t>When ATP is used up as an energy source, all useable energy is converted into heat</a:t>
            </a:r>
            <a:endParaRPr lang="en-US" altLang="en-US" sz="2400"/>
          </a:p>
        </p:txBody>
      </p:sp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6600826" y="1368425"/>
          <a:ext cx="3933825" cy="5373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3933333" imgH="5495238" progId="Paint.Picture">
                  <p:embed/>
                </p:oleObj>
              </mc:Choice>
              <mc:Fallback>
                <p:oleObj name="Bitmap Image" r:id="rId2" imgW="3933333" imgH="54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1368425"/>
                        <a:ext cx="3933825" cy="5373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87088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2" name="Picture 4" descr="C:\AnatCD\Media\Images\ch25\screen\ha5lf2505_a.jpg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"/>
            <a:ext cx="8955088" cy="6805613"/>
          </a:xfrm>
        </p:spPr>
      </p:pic>
    </p:spTree>
    <p:extLst>
      <p:ext uri="{BB962C8B-B14F-4D97-AF65-F5344CB8AC3E}">
        <p14:creationId xmlns:p14="http://schemas.microsoft.com/office/powerpoint/2010/main" val="15810660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Metabolic processes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altLang="en-US" sz="2400"/>
              <a:t>Catabolic = Breakdown: </a:t>
            </a:r>
          </a:p>
          <a:p>
            <a:pPr lvl="1">
              <a:buFontTx/>
              <a:buChar char="•"/>
            </a:pPr>
            <a:r>
              <a:rPr lang="en-US" altLang="en-US" sz="2000"/>
              <a:t>generation of energy and reducing power from complex molecules</a:t>
            </a:r>
          </a:p>
          <a:p>
            <a:pPr lvl="2">
              <a:buFontTx/>
              <a:buChar char="•"/>
            </a:pPr>
            <a:r>
              <a:rPr lang="en-US" altLang="en-US" sz="1800"/>
              <a:t>produces small molecules (CO</a:t>
            </a:r>
            <a:r>
              <a:rPr lang="en-US" altLang="en-US" sz="1800" baseline="-25000"/>
              <a:t>2</a:t>
            </a:r>
            <a:r>
              <a:rPr lang="en-US" altLang="en-US" sz="1800"/>
              <a:t>, NH</a:t>
            </a:r>
            <a:r>
              <a:rPr lang="en-US" altLang="en-US" sz="1800" baseline="-25000"/>
              <a:t>3</a:t>
            </a:r>
            <a:r>
              <a:rPr lang="en-US" altLang="en-US" sz="1800"/>
              <a:t>) for use and as waste products</a:t>
            </a:r>
          </a:p>
          <a:p>
            <a:pPr>
              <a:buFontTx/>
              <a:buChar char="•"/>
            </a:pPr>
            <a:r>
              <a:rPr lang="en-US" altLang="en-US" sz="2400"/>
              <a:t>Anabolic = Biosynthesis: </a:t>
            </a:r>
          </a:p>
          <a:p>
            <a:pPr lvl="1">
              <a:buFontTx/>
              <a:buChar char="•"/>
            </a:pPr>
            <a:r>
              <a:rPr lang="en-US" altLang="en-US" sz="2000"/>
              <a:t>construction of large molecules to serve as cellular components such as</a:t>
            </a:r>
          </a:p>
          <a:p>
            <a:pPr lvl="2">
              <a:buFontTx/>
              <a:buChar char="•"/>
            </a:pPr>
            <a:r>
              <a:rPr lang="en-US" altLang="en-US" sz="1800"/>
              <a:t>amino acids for proteins, nucleic acids, fats and cholesterol</a:t>
            </a:r>
          </a:p>
          <a:p>
            <a:pPr lvl="2">
              <a:buFontTx/>
              <a:buChar char="•"/>
            </a:pPr>
            <a:r>
              <a:rPr lang="en-US" altLang="en-US" sz="1800"/>
              <a:t>usually consumes energy</a:t>
            </a:r>
          </a:p>
        </p:txBody>
      </p:sp>
    </p:spTree>
    <p:extLst>
      <p:ext uri="{BB962C8B-B14F-4D97-AF65-F5344CB8AC3E}">
        <p14:creationId xmlns:p14="http://schemas.microsoft.com/office/powerpoint/2010/main" val="236301416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33540" cy="41828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3540" y="176878"/>
            <a:ext cx="5153685" cy="38807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588" y="4182807"/>
            <a:ext cx="6804951" cy="259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787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2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Regulating Cellular Respiration</a:t>
            </a:r>
          </a:p>
        </p:txBody>
      </p:sp>
      <p:sp>
        <p:nvSpPr>
          <p:cNvPr id="102402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>
                <a:latin typeface="Arial" panose="020B0604020202020204" pitchFamily="34" charset="0"/>
              </a:rPr>
              <a:t>Enzyme activity is controlled by presence or absence of metabolites that cause conformational changes in enzymes.</a:t>
            </a:r>
          </a:p>
          <a:p>
            <a:pPr lvl="1">
              <a:lnSpc>
                <a:spcPct val="90000"/>
              </a:lnSpc>
            </a:pPr>
            <a:r>
              <a:rPr lang="en-US" altLang="en-US" sz="2600">
                <a:latin typeface="Arial" panose="020B0604020202020204" pitchFamily="34" charset="0"/>
              </a:rPr>
              <a:t>Improves or decreases effectiveness as catalyst.</a:t>
            </a:r>
          </a:p>
        </p:txBody>
      </p:sp>
      <p:pic>
        <p:nvPicPr>
          <p:cNvPr id="102403" name="Picture 5" descr="F:\Powerpoint\MH_DCM\DCM021-Hickman\Final_Files\Lec.ppt\Jpeg\Ch04\hic70049_04_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143376"/>
            <a:ext cx="7927975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13115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6086475" cy="68580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-1"/>
            <a:ext cx="5991225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696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486775" cy="674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063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990601"/>
            <a:ext cx="3733800" cy="449263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Competitive inhibition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41288"/>
            <a:ext cx="8763000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Factors Influencing Enzyme Activity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9220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200" i="0"/>
              <a:t>Figure 5.7a, b</a:t>
            </a:r>
          </a:p>
        </p:txBody>
      </p:sp>
      <p:pic>
        <p:nvPicPr>
          <p:cNvPr id="1434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8"/>
          <a:stretch>
            <a:fillRect/>
          </a:stretch>
        </p:blipFill>
        <p:spPr bwMode="auto">
          <a:xfrm>
            <a:off x="2435225" y="2078039"/>
            <a:ext cx="7291388" cy="352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63"/>
          <a:stretch>
            <a:fillRect/>
          </a:stretch>
        </p:blipFill>
        <p:spPr bwMode="auto">
          <a:xfrm>
            <a:off x="5340351" y="4572000"/>
            <a:ext cx="1781175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708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990601"/>
            <a:ext cx="7435850" cy="449263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Noncompetitive inhibition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41288"/>
            <a:ext cx="8763000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Factors Influencing Enzyme Activity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9220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200" i="0"/>
              <a:t>Figure 5.7a, c</a:t>
            </a:r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8"/>
          <a:stretch>
            <a:fillRect/>
          </a:stretch>
        </p:blipFill>
        <p:spPr bwMode="auto">
          <a:xfrm>
            <a:off x="2381250" y="2105025"/>
            <a:ext cx="7265988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7381876" y="5511801"/>
            <a:ext cx="30321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>ATP, pyruvate, end amino acid</a:t>
            </a:r>
          </a:p>
        </p:txBody>
      </p:sp>
    </p:spTree>
    <p:extLst>
      <p:ext uri="{BB962C8B-B14F-4D97-AF65-F5344CB8AC3E}">
        <p14:creationId xmlns:p14="http://schemas.microsoft.com/office/powerpoint/2010/main" val="1896859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1" y="990600"/>
            <a:ext cx="2625725" cy="806450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Feedback inhibition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41288"/>
            <a:ext cx="8763000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Factors Influencing Enzyme Activity</a:t>
            </a: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42"/>
          <a:stretch>
            <a:fillRect/>
          </a:stretch>
        </p:blipFill>
        <p:spPr bwMode="auto">
          <a:xfrm>
            <a:off x="5389563" y="835026"/>
            <a:ext cx="404495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508815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923926"/>
            <a:ext cx="8610600" cy="1838325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Oxidation is the removal of electrons.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Reduction is the gain of electrons.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Redox reaction is an oxidation reaction paired with a reduction reaction.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41288"/>
            <a:ext cx="8763000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Oxidation-Reduction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9220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200" i="0"/>
              <a:t>Figure 5.9</a:t>
            </a: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2"/>
          <a:stretch>
            <a:fillRect/>
          </a:stretch>
        </p:blipFill>
        <p:spPr bwMode="auto">
          <a:xfrm>
            <a:off x="1876425" y="3097214"/>
            <a:ext cx="829310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9686" name="Text Box 6"/>
          <p:cNvSpPr txBox="1">
            <a:spLocks noChangeArrowheads="1"/>
          </p:cNvSpPr>
          <p:nvPr/>
        </p:nvSpPr>
        <p:spPr bwMode="auto">
          <a:xfrm>
            <a:off x="1779588" y="6321425"/>
            <a:ext cx="775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i="0"/>
              <a:t>OIL RIG: </a:t>
            </a:r>
            <a:r>
              <a:rPr lang="en-US" altLang="en-US" b="1"/>
              <a:t>O</a:t>
            </a:r>
            <a:r>
              <a:rPr lang="en-US" altLang="en-US"/>
              <a:t>xidation </a:t>
            </a:r>
            <a:r>
              <a:rPr lang="en-US" altLang="en-US" b="1"/>
              <a:t>i</a:t>
            </a:r>
            <a:r>
              <a:rPr lang="en-US" altLang="en-US"/>
              <a:t>s </a:t>
            </a:r>
            <a:r>
              <a:rPr lang="en-US" altLang="en-US" b="1"/>
              <a:t>l</a:t>
            </a:r>
            <a:r>
              <a:rPr lang="en-US" altLang="en-US"/>
              <a:t>oss of e-, </a:t>
            </a:r>
            <a:r>
              <a:rPr lang="en-US" altLang="en-US" b="1"/>
              <a:t>r</a:t>
            </a:r>
            <a:r>
              <a:rPr lang="en-US" altLang="en-US"/>
              <a:t>eduction </a:t>
            </a:r>
            <a:r>
              <a:rPr lang="en-US" altLang="en-US" b="1"/>
              <a:t>i</a:t>
            </a:r>
            <a:r>
              <a:rPr lang="en-US" altLang="en-US"/>
              <a:t>s </a:t>
            </a:r>
            <a:r>
              <a:rPr lang="en-US" altLang="en-US" b="1"/>
              <a:t>g</a:t>
            </a:r>
            <a:r>
              <a:rPr lang="en-US" altLang="en-US"/>
              <a:t>ain of e-</a:t>
            </a:r>
          </a:p>
        </p:txBody>
      </p:sp>
    </p:spTree>
    <p:extLst>
      <p:ext uri="{BB962C8B-B14F-4D97-AF65-F5344CB8AC3E}">
        <p14:creationId xmlns:p14="http://schemas.microsoft.com/office/powerpoint/2010/main" val="125334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828800" y="923925"/>
            <a:ext cx="8610600" cy="1163638"/>
          </a:xfrm>
        </p:spPr>
        <p:txBody>
          <a:bodyPr anchor="t">
            <a:normAutofit lnSpcReduction="1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In biological systems, the electrons are often associated with hydrogen atoms. Biological oxidations are often dehydrogenations.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1752600" y="141288"/>
            <a:ext cx="8763000" cy="544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Oxidation-Reduction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9220200" y="6477000"/>
            <a:ext cx="12192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algn="r"/>
            <a:r>
              <a:rPr lang="en-US" altLang="en-US" sz="1200" i="0"/>
              <a:t>Figure 5.10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83"/>
          <a:stretch>
            <a:fillRect/>
          </a:stretch>
        </p:blipFill>
        <p:spPr bwMode="auto">
          <a:xfrm>
            <a:off x="1595439" y="3151189"/>
            <a:ext cx="8880475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2443164" y="5895976"/>
            <a:ext cx="2154237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i="0"/>
              <a:t>Sugars, amino acids, fatty acids</a:t>
            </a:r>
            <a:endParaRPr lang="en-US" altLang="en-US"/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459288" y="5546725"/>
            <a:ext cx="5834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1600" b="1" i="0"/>
              <a:t>Or FAD</a:t>
            </a:r>
            <a:r>
              <a:rPr lang="en-US" altLang="en-US" sz="1600" b="1" i="0" baseline="30000"/>
              <a:t>+				                </a:t>
            </a:r>
            <a:r>
              <a:rPr lang="en-US" altLang="en-US" sz="1600" b="1" i="0"/>
              <a:t>FADH</a:t>
            </a:r>
            <a:r>
              <a:rPr lang="en-US" altLang="en-US" sz="1600" b="1" i="0" baseline="-25000"/>
              <a:t>2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73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Chapter 5</a:t>
            </a:r>
          </a:p>
        </p:txBody>
      </p:sp>
      <p:pic>
        <p:nvPicPr>
          <p:cNvPr id="55298" name="Picture 2" descr="C:\My Documents\Gerald_T\table5.1 redo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331789"/>
            <a:ext cx="6607175" cy="628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58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Inputs (cellular nutrients)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7772400" cy="4114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altLang="en-US"/>
              <a:t>Carbon source</a:t>
            </a:r>
          </a:p>
          <a:p>
            <a:pPr lvl="1">
              <a:buFontTx/>
              <a:buChar char="–"/>
            </a:pPr>
            <a:r>
              <a:rPr lang="en-US" altLang="en-US"/>
              <a:t>sugars</a:t>
            </a:r>
          </a:p>
          <a:p>
            <a:pPr lvl="2">
              <a:buFontTx/>
              <a:buChar char="•"/>
            </a:pPr>
            <a:r>
              <a:rPr lang="en-US" altLang="en-US"/>
              <a:t>glucose, sucrose, fructose, maltose</a:t>
            </a:r>
          </a:p>
          <a:p>
            <a:pPr lvl="2">
              <a:buFontTx/>
              <a:buChar char="•"/>
            </a:pPr>
            <a:r>
              <a:rPr lang="en-US" altLang="en-US"/>
              <a:t>polymers of glucose: cellulose, cellobiose</a:t>
            </a:r>
          </a:p>
          <a:p>
            <a:pPr>
              <a:buFontTx/>
              <a:buChar char="•"/>
            </a:pPr>
            <a:r>
              <a:rPr lang="en-US" altLang="en-US"/>
              <a:t>Nitrogen</a:t>
            </a:r>
          </a:p>
          <a:p>
            <a:pPr lvl="1">
              <a:buFontTx/>
              <a:buChar char="–"/>
            </a:pPr>
            <a:r>
              <a:rPr lang="en-US" altLang="en-US"/>
              <a:t>amino acids and ammonia</a:t>
            </a:r>
          </a:p>
          <a:p>
            <a:pPr>
              <a:buFontTx/>
              <a:buChar char="•"/>
            </a:pPr>
            <a:r>
              <a:rPr lang="en-US" altLang="en-US"/>
              <a:t>Energy extraction:</a:t>
            </a:r>
          </a:p>
          <a:p>
            <a:pPr lvl="1">
              <a:buFontTx/>
              <a:buChar char="–"/>
            </a:pPr>
            <a:r>
              <a:rPr lang="en-US" altLang="en-US"/>
              <a:t>oxidized input </a:t>
            </a:r>
            <a:r>
              <a:rPr lang="en-US" altLang="en-US">
                <a:cs typeface="Arial" panose="020B0604020202020204" pitchFamily="34" charset="0"/>
              </a:rPr>
              <a:t>→</a:t>
            </a:r>
            <a:r>
              <a:rPr lang="en-US" altLang="en-US"/>
              <a:t> reduced product</a:t>
            </a:r>
          </a:p>
          <a:p>
            <a:pPr lvl="1">
              <a:buFontTx/>
              <a:buChar char="–"/>
            </a:pPr>
            <a:r>
              <a:rPr lang="en-US" altLang="en-US"/>
              <a:t>reduced input </a:t>
            </a:r>
            <a:r>
              <a:rPr lang="en-US" altLang="en-US">
                <a:cs typeface="Arial" panose="020B0604020202020204" pitchFamily="34" charset="0"/>
              </a:rPr>
              <a:t>→</a:t>
            </a:r>
            <a:r>
              <a:rPr lang="en-US" altLang="en-US"/>
              <a:t> oxidized product</a:t>
            </a:r>
          </a:p>
        </p:txBody>
      </p:sp>
    </p:spTree>
    <p:extLst>
      <p:ext uri="{BB962C8B-B14F-4D97-AF65-F5344CB8AC3E}">
        <p14:creationId xmlns:p14="http://schemas.microsoft.com/office/powerpoint/2010/main" val="15367500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511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585481" cy="66722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5480" y="0"/>
            <a:ext cx="5606520" cy="26580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9922" y="3336131"/>
            <a:ext cx="5452077" cy="3566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11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610076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474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6" name="Rectangle 4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685800"/>
          </a:xfrm>
        </p:spPr>
        <p:txBody>
          <a:bodyPr>
            <a:normAutofit fontScale="90000"/>
          </a:bodyPr>
          <a:lstStyle/>
          <a:p>
            <a:r>
              <a:rPr lang="en-US" altLang="en-US" sz="4000"/>
              <a:t>Products of anaerobic metabolism of pyruvate</a:t>
            </a:r>
          </a:p>
        </p:txBody>
      </p:sp>
      <p:sp>
        <p:nvSpPr>
          <p:cNvPr id="125957" name="Text Box 5"/>
          <p:cNvSpPr txBox="1">
            <a:spLocks noChangeArrowheads="1"/>
          </p:cNvSpPr>
          <p:nvPr/>
        </p:nvSpPr>
        <p:spPr bwMode="auto">
          <a:xfrm>
            <a:off x="5410201" y="3276600"/>
            <a:ext cx="103400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Pyruvate</a:t>
            </a:r>
          </a:p>
        </p:txBody>
      </p:sp>
      <p:sp>
        <p:nvSpPr>
          <p:cNvPr id="125958" name="Text Box 6"/>
          <p:cNvSpPr txBox="1">
            <a:spLocks noChangeArrowheads="1"/>
          </p:cNvSpPr>
          <p:nvPr/>
        </p:nvSpPr>
        <p:spPr bwMode="auto">
          <a:xfrm>
            <a:off x="5470526" y="2478088"/>
            <a:ext cx="86331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Lactate</a:t>
            </a:r>
          </a:p>
        </p:txBody>
      </p:sp>
      <p:sp>
        <p:nvSpPr>
          <p:cNvPr id="125959" name="Text Box 7"/>
          <p:cNvSpPr txBox="1">
            <a:spLocks noChangeArrowheads="1"/>
          </p:cNvSpPr>
          <p:nvPr/>
        </p:nvSpPr>
        <p:spPr bwMode="auto">
          <a:xfrm>
            <a:off x="9215438" y="2366963"/>
            <a:ext cx="9021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Acetate</a:t>
            </a:r>
          </a:p>
        </p:txBody>
      </p:sp>
      <p:sp>
        <p:nvSpPr>
          <p:cNvPr id="125960" name="Text Box 8"/>
          <p:cNvSpPr txBox="1">
            <a:spLocks noChangeArrowheads="1"/>
          </p:cNvSpPr>
          <p:nvPr/>
        </p:nvSpPr>
        <p:spPr bwMode="auto">
          <a:xfrm>
            <a:off x="7092950" y="3705225"/>
            <a:ext cx="151374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Acetaldehyde </a:t>
            </a:r>
          </a:p>
        </p:txBody>
      </p:sp>
      <p:sp>
        <p:nvSpPr>
          <p:cNvPr id="125961" name="Text Box 9"/>
          <p:cNvSpPr txBox="1">
            <a:spLocks noChangeArrowheads="1"/>
          </p:cNvSpPr>
          <p:nvPr/>
        </p:nvSpPr>
        <p:spPr bwMode="auto">
          <a:xfrm>
            <a:off x="9220200" y="3200400"/>
            <a:ext cx="90011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Ethanol</a:t>
            </a:r>
          </a:p>
        </p:txBody>
      </p:sp>
      <p:sp>
        <p:nvSpPr>
          <p:cNvPr id="125962" name="Text Box 10"/>
          <p:cNvSpPr txBox="1">
            <a:spLocks noChangeArrowheads="1"/>
          </p:cNvSpPr>
          <p:nvPr/>
        </p:nvSpPr>
        <p:spPr bwMode="auto">
          <a:xfrm>
            <a:off x="7315201" y="4800600"/>
            <a:ext cx="9719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Formate</a:t>
            </a:r>
          </a:p>
        </p:txBody>
      </p:sp>
      <p:sp>
        <p:nvSpPr>
          <p:cNvPr id="125963" name="Text Box 11"/>
          <p:cNvSpPr txBox="1">
            <a:spLocks noChangeArrowheads="1"/>
          </p:cNvSpPr>
          <p:nvPr/>
        </p:nvSpPr>
        <p:spPr bwMode="auto">
          <a:xfrm>
            <a:off x="5006975" y="4324350"/>
            <a:ext cx="13599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Acetolactate</a:t>
            </a:r>
          </a:p>
        </p:txBody>
      </p:sp>
      <p:sp>
        <p:nvSpPr>
          <p:cNvPr id="125964" name="Text Box 12"/>
          <p:cNvSpPr txBox="1">
            <a:spLocks noChangeArrowheads="1"/>
          </p:cNvSpPr>
          <p:nvPr/>
        </p:nvSpPr>
        <p:spPr bwMode="auto">
          <a:xfrm>
            <a:off x="5284788" y="4949825"/>
            <a:ext cx="90095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Acetoin</a:t>
            </a:r>
          </a:p>
        </p:txBody>
      </p:sp>
      <p:sp>
        <p:nvSpPr>
          <p:cNvPr id="125965" name="Text Box 13"/>
          <p:cNvSpPr txBox="1">
            <a:spLocks noChangeArrowheads="1"/>
          </p:cNvSpPr>
          <p:nvPr/>
        </p:nvSpPr>
        <p:spPr bwMode="auto">
          <a:xfrm>
            <a:off x="5013326" y="5678488"/>
            <a:ext cx="16048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Butylene glycol</a:t>
            </a:r>
          </a:p>
        </p:txBody>
      </p:sp>
      <p:sp>
        <p:nvSpPr>
          <p:cNvPr id="125966" name="Text Box 14"/>
          <p:cNvSpPr txBox="1">
            <a:spLocks noChangeArrowheads="1"/>
          </p:cNvSpPr>
          <p:nvPr/>
        </p:nvSpPr>
        <p:spPr bwMode="auto">
          <a:xfrm>
            <a:off x="2286001" y="4419600"/>
            <a:ext cx="171405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Acetoacetyl CoA</a:t>
            </a:r>
          </a:p>
        </p:txBody>
      </p:sp>
      <p:sp>
        <p:nvSpPr>
          <p:cNvPr id="125967" name="Text Box 15"/>
          <p:cNvSpPr txBox="1">
            <a:spLocks noChangeArrowheads="1"/>
          </p:cNvSpPr>
          <p:nvPr/>
        </p:nvSpPr>
        <p:spPr bwMode="auto">
          <a:xfrm>
            <a:off x="2057400" y="5181600"/>
            <a:ext cx="91281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Butanol</a:t>
            </a:r>
          </a:p>
        </p:txBody>
      </p:sp>
      <p:sp>
        <p:nvSpPr>
          <p:cNvPr id="125968" name="Text Box 16"/>
          <p:cNvSpPr txBox="1">
            <a:spLocks noChangeArrowheads="1"/>
          </p:cNvSpPr>
          <p:nvPr/>
        </p:nvSpPr>
        <p:spPr bwMode="auto">
          <a:xfrm>
            <a:off x="3276600" y="5715000"/>
            <a:ext cx="9864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Butyrate</a:t>
            </a:r>
          </a:p>
        </p:txBody>
      </p:sp>
      <p:sp>
        <p:nvSpPr>
          <p:cNvPr id="125969" name="Text Box 17"/>
          <p:cNvSpPr txBox="1">
            <a:spLocks noChangeArrowheads="1"/>
          </p:cNvSpPr>
          <p:nvPr/>
        </p:nvSpPr>
        <p:spPr bwMode="auto">
          <a:xfrm>
            <a:off x="3032125" y="3286125"/>
            <a:ext cx="141122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Oxaloacetate</a:t>
            </a:r>
          </a:p>
        </p:txBody>
      </p:sp>
      <p:sp>
        <p:nvSpPr>
          <p:cNvPr id="125970" name="Text Box 18"/>
          <p:cNvSpPr txBox="1">
            <a:spLocks noChangeArrowheads="1"/>
          </p:cNvSpPr>
          <p:nvPr/>
        </p:nvSpPr>
        <p:spPr bwMode="auto">
          <a:xfrm>
            <a:off x="3032126" y="2554288"/>
            <a:ext cx="8436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Malate</a:t>
            </a:r>
          </a:p>
        </p:txBody>
      </p:sp>
      <p:sp>
        <p:nvSpPr>
          <p:cNvPr id="125971" name="Text Box 19"/>
          <p:cNvSpPr txBox="1">
            <a:spLocks noChangeArrowheads="1"/>
          </p:cNvSpPr>
          <p:nvPr/>
        </p:nvSpPr>
        <p:spPr bwMode="auto">
          <a:xfrm>
            <a:off x="3032126" y="1824038"/>
            <a:ext cx="108093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Succinate</a:t>
            </a:r>
          </a:p>
        </p:txBody>
      </p:sp>
      <p:sp>
        <p:nvSpPr>
          <p:cNvPr id="125972" name="Line 20"/>
          <p:cNvSpPr>
            <a:spLocks noChangeShapeType="1"/>
          </p:cNvSpPr>
          <p:nvPr/>
        </p:nvSpPr>
        <p:spPr bwMode="auto">
          <a:xfrm flipH="1">
            <a:off x="4960938" y="3505200"/>
            <a:ext cx="525462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4" name="Line 22"/>
          <p:cNvSpPr>
            <a:spLocks noChangeShapeType="1"/>
          </p:cNvSpPr>
          <p:nvPr/>
        </p:nvSpPr>
        <p:spPr bwMode="auto">
          <a:xfrm flipV="1">
            <a:off x="3549650" y="2997201"/>
            <a:ext cx="0" cy="371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5" name="Line 23"/>
          <p:cNvSpPr>
            <a:spLocks noChangeShapeType="1"/>
          </p:cNvSpPr>
          <p:nvPr/>
        </p:nvSpPr>
        <p:spPr bwMode="auto">
          <a:xfrm flipV="1">
            <a:off x="3540126" y="2222500"/>
            <a:ext cx="9525" cy="368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6" name="Line 24"/>
          <p:cNvSpPr>
            <a:spLocks noChangeShapeType="1"/>
          </p:cNvSpPr>
          <p:nvPr/>
        </p:nvSpPr>
        <p:spPr bwMode="auto">
          <a:xfrm flipV="1">
            <a:off x="6096000" y="2916238"/>
            <a:ext cx="0" cy="4365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7" name="Text Box 25"/>
          <p:cNvSpPr txBox="1">
            <a:spLocks noChangeArrowheads="1"/>
          </p:cNvSpPr>
          <p:nvPr/>
        </p:nvSpPr>
        <p:spPr bwMode="auto">
          <a:xfrm>
            <a:off x="7010401" y="2363788"/>
            <a:ext cx="119494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Acetyl CoA</a:t>
            </a:r>
          </a:p>
        </p:txBody>
      </p:sp>
      <p:sp>
        <p:nvSpPr>
          <p:cNvPr id="125978" name="Line 26"/>
          <p:cNvSpPr>
            <a:spLocks noChangeShapeType="1"/>
          </p:cNvSpPr>
          <p:nvPr/>
        </p:nvSpPr>
        <p:spPr bwMode="auto">
          <a:xfrm flipV="1">
            <a:off x="6705600" y="2895600"/>
            <a:ext cx="5334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79" name="Line 27"/>
          <p:cNvSpPr>
            <a:spLocks noChangeShapeType="1"/>
          </p:cNvSpPr>
          <p:nvPr/>
        </p:nvSpPr>
        <p:spPr bwMode="auto">
          <a:xfrm>
            <a:off x="6858000" y="3581400"/>
            <a:ext cx="381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0" name="Line 28"/>
          <p:cNvSpPr>
            <a:spLocks noChangeShapeType="1"/>
          </p:cNvSpPr>
          <p:nvPr/>
        </p:nvSpPr>
        <p:spPr bwMode="auto">
          <a:xfrm>
            <a:off x="8610600" y="25908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1" name="Line 29"/>
          <p:cNvSpPr>
            <a:spLocks noChangeShapeType="1"/>
          </p:cNvSpPr>
          <p:nvPr/>
        </p:nvSpPr>
        <p:spPr bwMode="auto">
          <a:xfrm flipV="1">
            <a:off x="8839200" y="3519488"/>
            <a:ext cx="439738" cy="25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2" name="Line 30"/>
          <p:cNvSpPr>
            <a:spLocks noChangeShapeType="1"/>
          </p:cNvSpPr>
          <p:nvPr/>
        </p:nvSpPr>
        <p:spPr bwMode="auto">
          <a:xfrm>
            <a:off x="8248651" y="2859088"/>
            <a:ext cx="892175" cy="393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3" name="Line 31"/>
          <p:cNvSpPr>
            <a:spLocks noChangeShapeType="1"/>
          </p:cNvSpPr>
          <p:nvPr/>
        </p:nvSpPr>
        <p:spPr bwMode="auto">
          <a:xfrm>
            <a:off x="6553200" y="3810000"/>
            <a:ext cx="1066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4" name="Text Box 32"/>
          <p:cNvSpPr txBox="1">
            <a:spLocks noChangeArrowheads="1"/>
          </p:cNvSpPr>
          <p:nvPr/>
        </p:nvSpPr>
        <p:spPr bwMode="auto">
          <a:xfrm>
            <a:off x="9301163" y="4800600"/>
            <a:ext cx="53687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CO</a:t>
            </a:r>
            <a:r>
              <a:rPr lang="en-US" altLang="en-US" baseline="-25000"/>
              <a:t>2</a:t>
            </a:r>
          </a:p>
        </p:txBody>
      </p:sp>
      <p:sp>
        <p:nvSpPr>
          <p:cNvPr id="125985" name="Text Box 33"/>
          <p:cNvSpPr txBox="1">
            <a:spLocks noChangeArrowheads="1"/>
          </p:cNvSpPr>
          <p:nvPr/>
        </p:nvSpPr>
        <p:spPr bwMode="auto">
          <a:xfrm>
            <a:off x="8923338" y="5526088"/>
            <a:ext cx="4074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H</a:t>
            </a:r>
            <a:r>
              <a:rPr lang="en-US" altLang="en-US" baseline="-25000"/>
              <a:t>2</a:t>
            </a:r>
          </a:p>
        </p:txBody>
      </p:sp>
      <p:sp>
        <p:nvSpPr>
          <p:cNvPr id="125986" name="Line 34"/>
          <p:cNvSpPr>
            <a:spLocks noChangeShapeType="1"/>
          </p:cNvSpPr>
          <p:nvPr/>
        </p:nvSpPr>
        <p:spPr bwMode="auto">
          <a:xfrm>
            <a:off x="8686800" y="5029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7" name="Line 35"/>
          <p:cNvSpPr>
            <a:spLocks noChangeShapeType="1"/>
          </p:cNvSpPr>
          <p:nvPr/>
        </p:nvSpPr>
        <p:spPr bwMode="auto">
          <a:xfrm>
            <a:off x="8305800" y="52578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8" name="Line 36"/>
          <p:cNvSpPr>
            <a:spLocks noChangeShapeType="1"/>
          </p:cNvSpPr>
          <p:nvPr/>
        </p:nvSpPr>
        <p:spPr bwMode="auto">
          <a:xfrm>
            <a:off x="6172200" y="3733800"/>
            <a:ext cx="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89" name="Line 37"/>
          <p:cNvSpPr>
            <a:spLocks noChangeShapeType="1"/>
          </p:cNvSpPr>
          <p:nvPr/>
        </p:nvSpPr>
        <p:spPr bwMode="auto">
          <a:xfrm>
            <a:off x="6172200" y="48006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90" name="Line 38"/>
          <p:cNvSpPr>
            <a:spLocks noChangeShapeType="1"/>
          </p:cNvSpPr>
          <p:nvPr/>
        </p:nvSpPr>
        <p:spPr bwMode="auto">
          <a:xfrm>
            <a:off x="6096000" y="5410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91" name="Line 39"/>
          <p:cNvSpPr>
            <a:spLocks noChangeShapeType="1"/>
          </p:cNvSpPr>
          <p:nvPr/>
        </p:nvSpPr>
        <p:spPr bwMode="auto">
          <a:xfrm flipH="1">
            <a:off x="4267200" y="3733800"/>
            <a:ext cx="1219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92" name="Line 40"/>
          <p:cNvSpPr>
            <a:spLocks noChangeShapeType="1"/>
          </p:cNvSpPr>
          <p:nvPr/>
        </p:nvSpPr>
        <p:spPr bwMode="auto">
          <a:xfrm flipH="1">
            <a:off x="2895600" y="4876800"/>
            <a:ext cx="3048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5993" name="Line 41"/>
          <p:cNvSpPr>
            <a:spLocks noChangeShapeType="1"/>
          </p:cNvSpPr>
          <p:nvPr/>
        </p:nvSpPr>
        <p:spPr bwMode="auto">
          <a:xfrm>
            <a:off x="3505200" y="4876800"/>
            <a:ext cx="381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37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2133601" y="609600"/>
            <a:ext cx="495103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Sand" charset="0"/>
              </a:rPr>
              <a:t>Conversion Efficiency:  Food to Usable Energy</a:t>
            </a:r>
          </a:p>
          <a:p>
            <a:endParaRPr lang="en-US" altLang="en-US">
              <a:latin typeface="Sand" charset="0"/>
            </a:endParaRPr>
          </a:p>
          <a:p>
            <a:endParaRPr lang="en-US" altLang="en-US">
              <a:latin typeface="Sand" charset="0"/>
            </a:endParaRPr>
          </a:p>
        </p:txBody>
      </p:sp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2133600" y="1524000"/>
            <a:ext cx="3276600" cy="2590800"/>
          </a:xfrm>
          <a:prstGeom prst="star24">
            <a:avLst>
              <a:gd name="adj" fmla="val 375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791200" y="2514600"/>
            <a:ext cx="1447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299325" y="1870075"/>
            <a:ext cx="236673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40% used to make</a:t>
            </a:r>
          </a:p>
          <a:p>
            <a:r>
              <a:rPr lang="en-US" altLang="en-US" b="1"/>
              <a:t>high energy phosphate</a:t>
            </a:r>
          </a:p>
          <a:p>
            <a:r>
              <a:rPr lang="en-US" altLang="en-US" b="1"/>
              <a:t>bonds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4495800" y="4191000"/>
            <a:ext cx="2590800" cy="609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299325" y="4156076"/>
            <a:ext cx="175926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60% “lost” (?) as</a:t>
            </a:r>
          </a:p>
          <a:p>
            <a:r>
              <a:rPr lang="en-US" altLang="en-US" b="1">
                <a:effectLst>
                  <a:outerShdw blurRad="38100" dist="38100" dir="2700000" algn="tl">
                    <a:srgbClr val="000000"/>
                  </a:outerShdw>
                </a:effectLst>
              </a:rPr>
              <a:t>heat</a:t>
            </a:r>
          </a:p>
        </p:txBody>
      </p:sp>
    </p:spTree>
    <p:extLst>
      <p:ext uri="{BB962C8B-B14F-4D97-AF65-F5344CB8AC3E}">
        <p14:creationId xmlns:p14="http://schemas.microsoft.com/office/powerpoint/2010/main" val="3256602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5" name="Text Box 3"/>
          <p:cNvSpPr txBox="1">
            <a:spLocks noChangeArrowheads="1"/>
          </p:cNvSpPr>
          <p:nvPr/>
        </p:nvSpPr>
        <p:spPr bwMode="auto">
          <a:xfrm>
            <a:off x="2590800" y="1066800"/>
            <a:ext cx="7239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 b="1">
                <a:latin typeface="Tahoma" panose="020B0604030504040204" pitchFamily="34" charset="0"/>
              </a:rPr>
              <a:t>Measurement of Energy Intake</a:t>
            </a:r>
            <a:endParaRPr lang="en-GB" altLang="en-US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title"/>
          </p:nvPr>
        </p:nvSpPr>
        <p:spPr>
          <a:xfrm>
            <a:off x="2743200" y="0"/>
            <a:ext cx="7772400" cy="1143000"/>
          </a:xfrm>
          <a:noFill/>
          <a:ln/>
        </p:spPr>
        <p:txBody>
          <a:bodyPr/>
          <a:lstStyle/>
          <a:p>
            <a:r>
              <a:rPr lang="en-GB" altLang="en-US" sz="4800">
                <a:latin typeface="Tahoma" panose="020B0604030504040204" pitchFamily="34" charset="0"/>
              </a:rPr>
              <a:t>Energy needs</a:t>
            </a:r>
            <a:endParaRPr lang="en-GB" altLang="en-US"/>
          </a:p>
        </p:txBody>
      </p:sp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2590800" y="1752600"/>
            <a:ext cx="4572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3200">
                <a:latin typeface="Tahoma" panose="020B0604030504040204" pitchFamily="34" charset="0"/>
              </a:rPr>
              <a:t>Metabolic Energy Yields</a:t>
            </a:r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>
            <p:ph type="tbl" idx="1"/>
          </p:nvPr>
        </p:nvGraphicFramePr>
        <p:xfrm>
          <a:off x="1014413" y="2263775"/>
          <a:ext cx="8843962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7779442" imgH="3984768" progId="Word.Document.8">
                  <p:embed/>
                </p:oleObj>
              </mc:Choice>
              <mc:Fallback>
                <p:oleObj name="Document" r:id="rId2" imgW="7779442" imgH="398476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2263775"/>
                        <a:ext cx="8843962" cy="4530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720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Energy Out: Basal Metabolism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981200"/>
            <a:ext cx="7772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dirty="0"/>
              <a:t>Largest daily energy output</a:t>
            </a:r>
          </a:p>
          <a:p>
            <a:pPr>
              <a:lnSpc>
                <a:spcPct val="90000"/>
              </a:lnSpc>
            </a:pPr>
            <a:r>
              <a:rPr lang="en-GB" altLang="en-US" dirty="0"/>
              <a:t>Definition: “the sum total of minimal activity of all tissue cells of the body under steady state conditions”</a:t>
            </a: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/>
              <a:t>Men estimate: </a:t>
            </a:r>
            <a:r>
              <a:rPr lang="en-US" altLang="en-US" dirty="0" err="1"/>
              <a:t>lbs</a:t>
            </a:r>
            <a:r>
              <a:rPr lang="en-US" altLang="en-US" dirty="0"/>
              <a:t> body weight X 11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Women estimate: </a:t>
            </a:r>
            <a:r>
              <a:rPr lang="en-US" altLang="en-US" dirty="0" err="1"/>
              <a:t>lbs</a:t>
            </a:r>
            <a:r>
              <a:rPr lang="en-US" altLang="en-US" dirty="0"/>
              <a:t> body weight X 10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affected by 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Muscle &gt; Fat             Male &gt; Female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Young &gt; Old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Temperature:   body and environment</a:t>
            </a:r>
          </a:p>
        </p:txBody>
      </p:sp>
    </p:spTree>
    <p:extLst>
      <p:ext uri="{BB962C8B-B14F-4D97-AF65-F5344CB8AC3E}">
        <p14:creationId xmlns:p14="http://schemas.microsoft.com/office/powerpoint/2010/main" val="1337640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027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027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27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26" name="Picture 1026" descr="Parts of Energy Expendi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1"/>
            <a:ext cx="4675188" cy="4251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827" name="Text Box 1027"/>
          <p:cNvSpPr txBox="1">
            <a:spLocks noChangeArrowheads="1"/>
          </p:cNvSpPr>
          <p:nvPr/>
        </p:nvSpPr>
        <p:spPr bwMode="auto">
          <a:xfrm>
            <a:off x="1828800" y="914400"/>
            <a:ext cx="8229600" cy="1000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altLang="en-US">
                <a:latin typeface="Arial" panose="020B0604020202020204" pitchFamily="34" charset="0"/>
              </a:rPr>
              <a:t>        </a:t>
            </a:r>
            <a:r>
              <a:rPr lang="en-US" altLang="en-US" sz="3200">
                <a:latin typeface="Arial" panose="020B0604020202020204" pitchFamily="34" charset="0"/>
              </a:rPr>
              <a:t>BMR &gt; Activity &gt; Dietary Thermogenesis</a:t>
            </a:r>
            <a:endParaRPr lang="en-US" altLang="en-US" sz="3600">
              <a:latin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2119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2165</TotalTime>
  <Words>1398</Words>
  <Application>Microsoft Office PowerPoint</Application>
  <PresentationFormat>Widescreen</PresentationFormat>
  <Paragraphs>257</Paragraphs>
  <Slides>42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3" baseType="lpstr">
      <vt:lpstr>Arial</vt:lpstr>
      <vt:lpstr>Calibri</vt:lpstr>
      <vt:lpstr>Calibri Light</vt:lpstr>
      <vt:lpstr>Sand</vt:lpstr>
      <vt:lpstr>Tahoma</vt:lpstr>
      <vt:lpstr>Times</vt:lpstr>
      <vt:lpstr>Times New Roman</vt:lpstr>
      <vt:lpstr>Wingdings</vt:lpstr>
      <vt:lpstr>Office Theme</vt:lpstr>
      <vt:lpstr>Document</vt:lpstr>
      <vt:lpstr>Bitmap Image</vt:lpstr>
      <vt:lpstr>Introduction to Nutrition Metabolism</vt:lpstr>
      <vt:lpstr>Metabolic Pathways</vt:lpstr>
      <vt:lpstr>Metabolic processes</vt:lpstr>
      <vt:lpstr>Inputs (cellular nutrients)</vt:lpstr>
      <vt:lpstr>Products of anaerobic metabolism of pyruvate</vt:lpstr>
      <vt:lpstr>PowerPoint Presentation</vt:lpstr>
      <vt:lpstr>Energy needs</vt:lpstr>
      <vt:lpstr>Energy Out: Basal Metabolism</vt:lpstr>
      <vt:lpstr>PowerPoint Presentation</vt:lpstr>
      <vt:lpstr>Factors affecting BMR</vt:lpstr>
      <vt:lpstr>Factors affecting BMR</vt:lpstr>
      <vt:lpstr>Energy Balance</vt:lpstr>
      <vt:lpstr>Energy Balance</vt:lpstr>
      <vt:lpstr>Basal Metabolic Rate</vt:lpstr>
      <vt:lpstr>PowerPoint Presentation</vt:lpstr>
      <vt:lpstr>Coenzymes</vt:lpstr>
      <vt:lpstr>PowerPoint Presentation</vt:lpstr>
      <vt:lpstr>Activation Energy</vt:lpstr>
      <vt:lpstr>Cellular Reactions Either Use or Liberate Energy</vt:lpstr>
      <vt:lpstr>Both Breakdown and Buildup Reactions Have Activation Energies</vt:lpstr>
      <vt:lpstr>Enzymes Are Biological Catalysts</vt:lpstr>
      <vt:lpstr>PowerPoint Presentation</vt:lpstr>
      <vt:lpstr>Enzyme Substrate Complex</vt:lpstr>
      <vt:lpstr>Factors Affecting Enzymatic Speed</vt:lpstr>
      <vt:lpstr>Oxidation-Reduction</vt:lpstr>
      <vt:lpstr>Metabolic Pathways &amp; Enzymes</vt:lpstr>
      <vt:lpstr>PowerPoint Presentation</vt:lpstr>
      <vt:lpstr>Photosynthesis and cellular respiration permit a Flow of Energy from the sun through all living things</vt:lpstr>
      <vt:lpstr>PowerPoint Presentation</vt:lpstr>
      <vt:lpstr>PowerPoint Presentation</vt:lpstr>
      <vt:lpstr>Regulating Cellular Respiration</vt:lpstr>
      <vt:lpstr>PowerPoint Presentation</vt:lpstr>
      <vt:lpstr>PowerPoint Presentation</vt:lpstr>
      <vt:lpstr>Factors Influencing Enzyme Activity</vt:lpstr>
      <vt:lpstr>Factors Influencing Enzyme Activity</vt:lpstr>
      <vt:lpstr>Factors Influencing Enzyme Activity</vt:lpstr>
      <vt:lpstr>Oxidation-Reduction</vt:lpstr>
      <vt:lpstr>Oxidation-Reduction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Nutrition Metabolism</dc:title>
  <dc:creator>Asif</dc:creator>
  <cp:lastModifiedBy>Ahmad</cp:lastModifiedBy>
  <cp:revision>6</cp:revision>
  <dcterms:created xsi:type="dcterms:W3CDTF">2016-03-09T09:05:55Z</dcterms:created>
  <dcterms:modified xsi:type="dcterms:W3CDTF">2021-04-03T16:49:49Z</dcterms:modified>
</cp:coreProperties>
</file>