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864235" cy="5690870"/>
          </a:xfrm>
          <a:custGeom>
            <a:avLst/>
            <a:gdLst/>
            <a:ahLst/>
            <a:cxnLst/>
            <a:rect l="l" t="t" r="r" b="b"/>
            <a:pathLst>
              <a:path w="864235" h="5690870">
                <a:moveTo>
                  <a:pt x="864108" y="0"/>
                </a:moveTo>
                <a:lnTo>
                  <a:pt x="90279" y="0"/>
                </a:lnTo>
                <a:lnTo>
                  <a:pt x="0" y="889"/>
                </a:lnTo>
                <a:lnTo>
                  <a:pt x="0" y="5690616"/>
                </a:lnTo>
                <a:lnTo>
                  <a:pt x="864108" y="9271"/>
                </a:lnTo>
                <a:lnTo>
                  <a:pt x="864108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22619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059685" y="2857576"/>
            <a:ext cx="8072628" cy="848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rgbClr val="40404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5FCA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5FCAE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5FCAEE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17AFE3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2D83C3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226192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17AFE3">
              <a:alpha val="65881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5FCAEE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630682"/>
            <a:ext cx="1391920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06FC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310" y="1104751"/>
            <a:ext cx="8067040" cy="4768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40404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9685" y="2857576"/>
            <a:ext cx="8151115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0300" algn="l"/>
              </a:tabLst>
            </a:pPr>
            <a:r>
              <a:rPr lang="en-US" sz="5400" spc="-5" dirty="0" smtClean="0">
                <a:solidFill>
                  <a:srgbClr val="183692"/>
                </a:solidFill>
                <a:latin typeface="Arial MT"/>
                <a:cs typeface="Arial MT"/>
              </a:rPr>
              <a:t>HND 607 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0300" algn="l"/>
              </a:tabLst>
            </a:pPr>
            <a:r>
              <a:rPr lang="en-US" sz="5400" spc="-5" dirty="0" smtClean="0">
                <a:solidFill>
                  <a:srgbClr val="183692"/>
                </a:solidFill>
                <a:latin typeface="Arial MT"/>
                <a:cs typeface="Arial MT"/>
              </a:rPr>
              <a:t>C</a:t>
            </a:r>
            <a:r>
              <a:rPr sz="5400" spc="-5" dirty="0" smtClean="0">
                <a:solidFill>
                  <a:srgbClr val="183692"/>
                </a:solidFill>
                <a:latin typeface="Arial MT"/>
                <a:cs typeface="Arial MT"/>
              </a:rPr>
              <a:t>linical</a:t>
            </a:r>
            <a:r>
              <a:rPr sz="5400" spc="-65" dirty="0" smtClean="0">
                <a:solidFill>
                  <a:srgbClr val="183692"/>
                </a:solidFill>
                <a:latin typeface="Arial MT"/>
                <a:cs typeface="Arial MT"/>
              </a:rPr>
              <a:t> </a:t>
            </a:r>
            <a:r>
              <a:rPr lang="en-US" sz="5400" dirty="0" smtClean="0">
                <a:solidFill>
                  <a:srgbClr val="183692"/>
                </a:solidFill>
                <a:latin typeface="Arial MT"/>
                <a:cs typeface="Arial MT"/>
              </a:rPr>
              <a:t>T</a:t>
            </a:r>
            <a:r>
              <a:rPr sz="5400" dirty="0" smtClean="0">
                <a:solidFill>
                  <a:srgbClr val="183692"/>
                </a:solidFill>
                <a:latin typeface="Arial MT"/>
                <a:cs typeface="Arial MT"/>
              </a:rPr>
              <a:t>rials</a:t>
            </a:r>
            <a:r>
              <a:rPr lang="en-US" sz="5400" dirty="0" smtClean="0">
                <a:solidFill>
                  <a:srgbClr val="183692"/>
                </a:solidFill>
                <a:latin typeface="Arial MT"/>
                <a:cs typeface="Arial MT"/>
              </a:rPr>
              <a:t> in Nutrition</a:t>
            </a:r>
            <a:endParaRPr sz="5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635253"/>
            <a:ext cx="1837689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5FCAEE"/>
                </a:solidFill>
                <a:latin typeface="Trebuchet MS"/>
                <a:cs typeface="Trebuchet MS"/>
              </a:rPr>
              <a:t>Contd….phase</a:t>
            </a:r>
            <a:r>
              <a:rPr sz="2000" spc="-90" dirty="0">
                <a:solidFill>
                  <a:srgbClr val="5FCAEE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FCAEE"/>
                </a:solidFill>
                <a:latin typeface="Trebuchet MS"/>
                <a:cs typeface="Trebuchet MS"/>
              </a:rPr>
              <a:t>1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1090041"/>
            <a:ext cx="51403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Fi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st in a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all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g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20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spc="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25.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310" y="1644472"/>
            <a:ext cx="8050530" cy="3647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64769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But before starting with that,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an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‘</a:t>
            </a:r>
            <a:r>
              <a:rPr sz="28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informed </a:t>
            </a:r>
            <a:r>
              <a:rPr sz="28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consent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’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is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must.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Star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ed with a s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all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se.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Slowly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increase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dose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find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safe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tolerated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dose.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1868805" algn="l"/>
              </a:tabLst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If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safe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Wingdings"/>
                <a:cs typeface="Wingdings"/>
              </a:rPr>
              <a:t>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	in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larger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group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up to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about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50</a:t>
            </a:r>
            <a:r>
              <a:rPr sz="28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–75.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These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are performed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by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pharmacologist.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204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akes 3-6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(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7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0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% succ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ss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rate).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343027"/>
            <a:ext cx="8335009" cy="5952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b="1" u="heavy" spc="-1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PHASE </a:t>
            </a:r>
            <a:r>
              <a:rPr sz="2800" b="1" u="heavy" spc="-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2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: The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drug or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 is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given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 patients to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see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if it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is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effective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and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further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evaluate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its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safety</a:t>
            </a:r>
            <a:endParaRPr sz="2800" dirty="0">
              <a:latin typeface="Times New Roman"/>
              <a:cs typeface="Times New Roman"/>
            </a:endParaRPr>
          </a:p>
          <a:p>
            <a:pPr marL="355600" marR="773430" indent="-342900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120" dirty="0">
                <a:solidFill>
                  <a:srgbClr val="404040"/>
                </a:solidFill>
                <a:latin typeface="Times New Roman"/>
                <a:cs typeface="Times New Roman"/>
              </a:rPr>
              <a:t>We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test whether the patient has desired therapeutic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effects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at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doses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that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tolerated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by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sick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patient.</a:t>
            </a:r>
            <a:endParaRPr sz="2800" dirty="0">
              <a:latin typeface="Times New Roman"/>
              <a:cs typeface="Times New Roman"/>
            </a:endParaRPr>
          </a:p>
          <a:p>
            <a:pPr marL="355600" marR="10795" indent="-3429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Compares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effectiveness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and safety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of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new drug with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standard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existing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drug.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Early</a:t>
            </a:r>
            <a:r>
              <a:rPr sz="28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phase: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(20-200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patient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with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relevant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disease).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Therapeutics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benefits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spc="-1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ADR</a:t>
            </a:r>
            <a:r>
              <a:rPr lang="en-US"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(</a:t>
            </a:r>
            <a:r>
              <a:rPr lang="en-US" sz="2800" dirty="0"/>
              <a:t>adverse drug reaction</a:t>
            </a:r>
            <a:r>
              <a:rPr lang="en-US"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)</a:t>
            </a:r>
            <a:r>
              <a:rPr sz="2800" spc="1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evaluated.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Establish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dose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range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used in late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phase.</a:t>
            </a:r>
            <a:endParaRPr sz="2800" dirty="0">
              <a:latin typeface="Times New Roman"/>
              <a:cs typeface="Times New Roman"/>
            </a:endParaRPr>
          </a:p>
          <a:p>
            <a:pPr marL="355600" marR="401955" indent="-342900">
              <a:lnSpc>
                <a:spcPct val="100400"/>
              </a:lnSpc>
              <a:spcBef>
                <a:spcPts val="98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Si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g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ded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(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ly</a:t>
            </a:r>
            <a:r>
              <a:rPr sz="28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patient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k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ows)</a:t>
            </a:r>
            <a:r>
              <a:rPr sz="2800" spc="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co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pari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 with  standard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drug.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489331"/>
            <a:ext cx="182562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10" dirty="0">
                <a:solidFill>
                  <a:srgbClr val="5FCAEE"/>
                </a:solidFill>
                <a:latin typeface="Trebuchet MS"/>
                <a:cs typeface="Trebuchet MS"/>
              </a:rPr>
              <a:t>Contd….Phase</a:t>
            </a:r>
            <a:r>
              <a:rPr sz="2000" spc="-120" dirty="0">
                <a:solidFill>
                  <a:srgbClr val="5FCAEE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5FCAEE"/>
                </a:solidFill>
                <a:latin typeface="Trebuchet MS"/>
                <a:cs typeface="Trebuchet MS"/>
              </a:rPr>
              <a:t>2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1143127"/>
            <a:ext cx="3733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-17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Late</a:t>
            </a:r>
            <a:r>
              <a:rPr sz="24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phase:</a:t>
            </a:r>
            <a:r>
              <a:rPr sz="24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double</a:t>
            </a:r>
            <a:r>
              <a:rPr sz="24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blinded.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6310" y="1506736"/>
            <a:ext cx="7963534" cy="2858770"/>
          </a:xfrm>
          <a:prstGeom prst="rect">
            <a:avLst/>
          </a:prstGeom>
        </p:spPr>
        <p:txBody>
          <a:bodyPr vert="horz" wrap="square" lIns="0" tIns="140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10"/>
              </a:spcBef>
              <a:tabLst>
                <a:tab pos="354965" algn="l"/>
              </a:tabLst>
            </a:pPr>
            <a:r>
              <a:rPr sz="1900" spc="-17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Compared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with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placebo</a:t>
            </a:r>
            <a:r>
              <a:rPr sz="24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standard</a:t>
            </a:r>
            <a:r>
              <a:rPr sz="24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drug.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900" spc="-17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Outcomes:</a:t>
            </a:r>
            <a:r>
              <a:rPr sz="2400" spc="-1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Assesses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efficacy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against</a:t>
            </a:r>
            <a:r>
              <a:rPr sz="24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defined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therapeutic</a:t>
            </a:r>
            <a:r>
              <a:rPr sz="24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end </a:t>
            </a:r>
            <a:r>
              <a:rPr sz="2400" spc="-5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point.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900" spc="-17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Detailed</a:t>
            </a:r>
            <a:r>
              <a:rPr sz="24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pharmacokinetics</a:t>
            </a:r>
            <a:r>
              <a:rPr sz="24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pharmacodynamic</a:t>
            </a:r>
            <a:r>
              <a:rPr sz="24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data.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900" spc="-17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Establishes</a:t>
            </a:r>
            <a:r>
              <a:rPr sz="24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dose</a:t>
            </a:r>
            <a:r>
              <a:rPr sz="24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dosage</a:t>
            </a:r>
            <a:r>
              <a:rPr sz="24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form</a:t>
            </a:r>
            <a:r>
              <a:rPr sz="24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future</a:t>
            </a:r>
            <a:r>
              <a:rPr sz="24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trials.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900" spc="-17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400" spc="-35" dirty="0">
                <a:solidFill>
                  <a:srgbClr val="404040"/>
                </a:solidFill>
                <a:latin typeface="Times New Roman"/>
                <a:cs typeface="Times New Roman"/>
              </a:rPr>
              <a:t>Takes</a:t>
            </a:r>
            <a:r>
              <a:rPr sz="24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6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months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 to</a:t>
            </a:r>
            <a:r>
              <a:rPr sz="24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2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years.(35%</a:t>
            </a:r>
            <a:r>
              <a:rPr sz="24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success</a:t>
            </a:r>
            <a:r>
              <a:rPr sz="24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rate)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Phase</a:t>
            </a:r>
            <a:r>
              <a:rPr spc="-95" dirty="0"/>
              <a:t> </a:t>
            </a:r>
            <a:r>
              <a:rPr dirty="0"/>
              <a:t>3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pc="-10" dirty="0"/>
              <a:t>Large</a:t>
            </a:r>
            <a:r>
              <a:rPr spc="-30" dirty="0"/>
              <a:t> </a:t>
            </a:r>
            <a:r>
              <a:rPr spc="-5" dirty="0"/>
              <a:t>scale, </a:t>
            </a:r>
            <a:r>
              <a:rPr dirty="0"/>
              <a:t>Randomised,</a:t>
            </a:r>
            <a:r>
              <a:rPr spc="-20" dirty="0"/>
              <a:t> </a:t>
            </a:r>
            <a:r>
              <a:rPr dirty="0"/>
              <a:t>Controlled</a:t>
            </a:r>
            <a:r>
              <a:rPr spc="-35" dirty="0"/>
              <a:t> </a:t>
            </a:r>
            <a:r>
              <a:rPr spc="-5" dirty="0"/>
              <a:t>trials</a:t>
            </a:r>
            <a:endParaRPr sz="2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pc="-40" dirty="0"/>
              <a:t>Target</a:t>
            </a:r>
            <a:r>
              <a:rPr spc="-25" dirty="0"/>
              <a:t> </a:t>
            </a:r>
            <a:r>
              <a:rPr dirty="0"/>
              <a:t>population:</a:t>
            </a:r>
            <a:r>
              <a:rPr spc="-50" dirty="0"/>
              <a:t> </a:t>
            </a:r>
            <a:r>
              <a:rPr dirty="0"/>
              <a:t>250 –</a:t>
            </a:r>
            <a:r>
              <a:rPr spc="-10" dirty="0"/>
              <a:t> </a:t>
            </a:r>
            <a:r>
              <a:rPr dirty="0"/>
              <a:t>1000</a:t>
            </a:r>
            <a:r>
              <a:rPr spc="-25" dirty="0"/>
              <a:t> </a:t>
            </a:r>
            <a:r>
              <a:rPr dirty="0"/>
              <a:t>patients</a:t>
            </a:r>
            <a:endParaRPr sz="2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dirty="0"/>
              <a:t>Performed</a:t>
            </a:r>
            <a:r>
              <a:rPr spc="-25" dirty="0"/>
              <a:t> </a:t>
            </a:r>
            <a:r>
              <a:rPr dirty="0"/>
              <a:t>by</a:t>
            </a:r>
            <a:r>
              <a:rPr spc="-15" dirty="0"/>
              <a:t> </a:t>
            </a:r>
            <a:r>
              <a:rPr dirty="0"/>
              <a:t>Clinicians</a:t>
            </a:r>
            <a:r>
              <a:rPr spc="-10" dirty="0"/>
              <a:t> in</a:t>
            </a:r>
            <a:r>
              <a:rPr spc="-1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hospital</a:t>
            </a:r>
            <a:endParaRPr sz="2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pc="-5" dirty="0"/>
              <a:t>Minimises</a:t>
            </a:r>
            <a:r>
              <a:rPr dirty="0"/>
              <a:t> </a:t>
            </a:r>
            <a:r>
              <a:rPr spc="-5" dirty="0"/>
              <a:t>errors</a:t>
            </a:r>
            <a:r>
              <a:rPr spc="-20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phases</a:t>
            </a:r>
            <a:r>
              <a:rPr spc="-25" dirty="0"/>
              <a:t> </a:t>
            </a:r>
            <a:r>
              <a:rPr dirty="0"/>
              <a:t>I</a:t>
            </a:r>
            <a:r>
              <a:rPr spc="-5" dirty="0"/>
              <a:t> and</a:t>
            </a:r>
            <a:r>
              <a:rPr dirty="0"/>
              <a:t> </a:t>
            </a:r>
            <a:r>
              <a:rPr spc="-5" dirty="0"/>
              <a:t>II</a:t>
            </a:r>
            <a:endParaRPr sz="2050">
              <a:latin typeface="Lucida Sans Unicode"/>
              <a:cs typeface="Lucida Sans Unicode"/>
            </a:endParaRPr>
          </a:p>
          <a:p>
            <a:pPr marL="355600" marR="5080" indent="-342900">
              <a:lnSpc>
                <a:spcPts val="2810"/>
              </a:lnSpc>
              <a:spcBef>
                <a:spcPts val="104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17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dirty="0"/>
              <a:t>Here it is </a:t>
            </a:r>
            <a:r>
              <a:rPr spc="-5" dirty="0"/>
              <a:t>confirmed </a:t>
            </a:r>
            <a:r>
              <a:rPr dirty="0"/>
              <a:t>if the drug works in manner proposed </a:t>
            </a:r>
            <a:r>
              <a:rPr spc="-635" dirty="0"/>
              <a:t> </a:t>
            </a:r>
            <a:r>
              <a:rPr dirty="0"/>
              <a:t>for</a:t>
            </a:r>
            <a:r>
              <a:rPr spc="-25" dirty="0"/>
              <a:t> </a:t>
            </a:r>
            <a:r>
              <a:rPr spc="-5" dirty="0"/>
              <a:t>its</a:t>
            </a:r>
            <a:r>
              <a:rPr spc="10" dirty="0"/>
              <a:t> </a:t>
            </a:r>
            <a:r>
              <a:rPr spc="-5" dirty="0"/>
              <a:t>ultimate</a:t>
            </a:r>
            <a:r>
              <a:rPr dirty="0"/>
              <a:t> general</a:t>
            </a:r>
            <a:r>
              <a:rPr spc="-25" dirty="0"/>
              <a:t> </a:t>
            </a:r>
            <a:r>
              <a:rPr dirty="0"/>
              <a:t>use.</a:t>
            </a:r>
            <a:endParaRPr sz="2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95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dirty="0"/>
              <a:t>It</a:t>
            </a:r>
            <a:r>
              <a:rPr spc="-10" dirty="0"/>
              <a:t> </a:t>
            </a:r>
            <a:r>
              <a:rPr spc="-5" dirty="0"/>
              <a:t>also</a:t>
            </a:r>
            <a:r>
              <a:rPr spc="5" dirty="0"/>
              <a:t> </a:t>
            </a:r>
            <a:r>
              <a:rPr dirty="0"/>
              <a:t>looks</a:t>
            </a:r>
            <a:r>
              <a:rPr spc="-15" dirty="0"/>
              <a:t> </a:t>
            </a:r>
            <a:r>
              <a:rPr dirty="0"/>
              <a:t>for</a:t>
            </a:r>
            <a:r>
              <a:rPr spc="-15" dirty="0"/>
              <a:t> </a:t>
            </a:r>
            <a:r>
              <a:rPr dirty="0"/>
              <a:t>further</a:t>
            </a:r>
            <a:r>
              <a:rPr spc="-20" dirty="0"/>
              <a:t> </a:t>
            </a:r>
            <a:r>
              <a:rPr spc="-5" dirty="0"/>
              <a:t>beneficial</a:t>
            </a:r>
            <a:r>
              <a:rPr spc="-10" dirty="0"/>
              <a:t> </a:t>
            </a:r>
            <a:r>
              <a:rPr dirty="0"/>
              <a:t>action.</a:t>
            </a:r>
            <a:endParaRPr sz="2050">
              <a:latin typeface="Lucida Sans Unicode"/>
              <a:cs typeface="Lucida Sans Unicode"/>
            </a:endParaRPr>
          </a:p>
          <a:p>
            <a:pPr marL="355600" marR="203835" indent="-342900">
              <a:lnSpc>
                <a:spcPct val="100000"/>
              </a:lnSpc>
              <a:spcBef>
                <a:spcPts val="994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17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pc="-90" dirty="0"/>
              <a:t>To </a:t>
            </a:r>
            <a:r>
              <a:rPr dirty="0"/>
              <a:t>compare </a:t>
            </a:r>
            <a:r>
              <a:rPr spc="-5" dirty="0"/>
              <a:t>experimental </a:t>
            </a:r>
            <a:r>
              <a:rPr dirty="0"/>
              <a:t>or new </a:t>
            </a:r>
            <a:r>
              <a:rPr spc="-5" dirty="0"/>
              <a:t>therapies </a:t>
            </a:r>
            <a:r>
              <a:rPr dirty="0"/>
              <a:t>with standard </a:t>
            </a:r>
            <a:r>
              <a:rPr spc="-635" dirty="0"/>
              <a:t> </a:t>
            </a:r>
            <a:r>
              <a:rPr dirty="0"/>
              <a:t>therapy</a:t>
            </a:r>
            <a:r>
              <a:rPr spc="-25" dirty="0"/>
              <a:t> </a:t>
            </a:r>
            <a:r>
              <a:rPr dirty="0"/>
              <a:t>or</a:t>
            </a:r>
            <a:r>
              <a:rPr spc="-15" dirty="0"/>
              <a:t> </a:t>
            </a:r>
            <a:r>
              <a:rPr spc="-5" dirty="0"/>
              <a:t>competitive</a:t>
            </a:r>
            <a:r>
              <a:rPr spc="5" dirty="0"/>
              <a:t> </a:t>
            </a:r>
            <a:r>
              <a:rPr spc="-5" dirty="0"/>
              <a:t>therapies.</a:t>
            </a:r>
            <a:endParaRPr sz="2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04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pc="-70" dirty="0"/>
              <a:t>Very</a:t>
            </a:r>
            <a:r>
              <a:rPr spc="-45" dirty="0"/>
              <a:t> </a:t>
            </a:r>
            <a:r>
              <a:rPr spc="-10" dirty="0"/>
              <a:t>large,</a:t>
            </a:r>
            <a:r>
              <a:rPr spc="-15" dirty="0"/>
              <a:t> </a:t>
            </a:r>
            <a:r>
              <a:rPr dirty="0"/>
              <a:t>expensive</a:t>
            </a:r>
            <a:r>
              <a:rPr spc="-45" dirty="0"/>
              <a:t> </a:t>
            </a:r>
            <a:r>
              <a:rPr dirty="0"/>
              <a:t>studies</a:t>
            </a:r>
            <a:endParaRPr sz="2050">
              <a:latin typeface="Lucida Sans Unicode"/>
              <a:cs typeface="Lucida Sans Unicode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420810"/>
            <a:ext cx="8255000" cy="475678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There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is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comparision with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older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therapies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x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icity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gs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tc.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are st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died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180" dirty="0">
                <a:solidFill>
                  <a:srgbClr val="404040"/>
                </a:solidFill>
                <a:latin typeface="Times New Roman"/>
                <a:cs typeface="Times New Roman"/>
              </a:rPr>
              <a:t>V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g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ilant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recor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g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ll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ata.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Statistical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evaluation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all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data.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All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these details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required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by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FDA</a:t>
            </a:r>
            <a:r>
              <a:rPr sz="2800" spc="-1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drug approval</a:t>
            </a:r>
            <a:endParaRPr sz="2800">
              <a:latin typeface="Times New Roman"/>
              <a:cs typeface="Times New Roman"/>
            </a:endParaRPr>
          </a:p>
          <a:p>
            <a:pPr marL="355600" marR="140335" indent="-3429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114" dirty="0">
                <a:solidFill>
                  <a:srgbClr val="404040"/>
                </a:solidFill>
                <a:latin typeface="Times New Roman"/>
                <a:cs typeface="Times New Roman"/>
              </a:rPr>
              <a:t>W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ith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all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ation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A(New</a:t>
            </a:r>
            <a:r>
              <a:rPr sz="28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Drug  Application),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FDA</a:t>
            </a:r>
            <a:r>
              <a:rPr sz="2800" spc="-1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evaluates a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drug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takes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decision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approval.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It takes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ut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5 years. (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2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5% 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u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ess)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32205"/>
            <a:ext cx="1595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u="heavy" spc="-10" dirty="0">
                <a:solidFill>
                  <a:srgbClr val="0E7697"/>
                </a:solidFill>
                <a:uFill>
                  <a:solidFill>
                    <a:srgbClr val="0E7697"/>
                  </a:solidFill>
                </a:uFill>
                <a:latin typeface="Times New Roman"/>
                <a:cs typeface="Times New Roman"/>
              </a:rPr>
              <a:t>PHASE</a:t>
            </a:r>
            <a:r>
              <a:rPr sz="2800" b="1" u="heavy" spc="-50" dirty="0">
                <a:solidFill>
                  <a:srgbClr val="0E7697"/>
                </a:solidFill>
                <a:uFill>
                  <a:solidFill>
                    <a:srgbClr val="0E7697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0E7697"/>
                </a:solidFill>
                <a:uFill>
                  <a:solidFill>
                    <a:srgbClr val="0E7697"/>
                  </a:solidFill>
                </a:uFill>
                <a:latin typeface="Times New Roman"/>
                <a:cs typeface="Times New Roman"/>
              </a:rPr>
              <a:t>4: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297660"/>
            <a:ext cx="8213725" cy="435311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29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It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is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also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called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as POST</a:t>
            </a:r>
            <a:r>
              <a:rPr sz="26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MARKETING</a:t>
            </a:r>
            <a:r>
              <a:rPr sz="26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SURVEILLANCE</a:t>
            </a:r>
            <a:endParaRPr sz="2600" dirty="0">
              <a:latin typeface="Times New Roman"/>
              <a:cs typeface="Times New Roman"/>
            </a:endParaRPr>
          </a:p>
          <a:p>
            <a:pPr marL="355600" marR="763905" indent="-342900">
              <a:lnSpc>
                <a:spcPct val="100000"/>
              </a:lnSpc>
              <a:spcBef>
                <a:spcPts val="101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17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Studies are done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after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 drug or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has been 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marketed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gather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information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drug’s 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effect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in </a:t>
            </a:r>
            <a:r>
              <a:rPr sz="2600" spc="-6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various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populations.</a:t>
            </a:r>
            <a:endParaRPr sz="2600" dirty="0">
              <a:latin typeface="Times New Roman"/>
              <a:cs typeface="Times New Roman"/>
            </a:endParaRPr>
          </a:p>
          <a:p>
            <a:pPr marL="355600" marR="244475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900" spc="-17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Studies</a:t>
            </a:r>
            <a:r>
              <a:rPr sz="24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4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also</a:t>
            </a:r>
            <a:r>
              <a:rPr sz="24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done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on side</a:t>
            </a:r>
            <a:r>
              <a:rPr sz="24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effects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associated</a:t>
            </a:r>
            <a:r>
              <a:rPr sz="24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with</a:t>
            </a:r>
            <a:r>
              <a:rPr sz="24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long</a:t>
            </a:r>
            <a:r>
              <a:rPr sz="24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term </a:t>
            </a:r>
            <a:r>
              <a:rPr sz="2400" spc="-5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404040"/>
                </a:solidFill>
                <a:latin typeface="Times New Roman"/>
                <a:cs typeface="Times New Roman"/>
              </a:rPr>
              <a:t>use.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2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Helps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to dete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 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he r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</a:t>
            </a:r>
            <a:r>
              <a:rPr sz="2600" spc="-1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spc="5" dirty="0" smtClean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6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lang="en-US" sz="26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(</a:t>
            </a:r>
            <a:r>
              <a:rPr lang="en-US" sz="2800" dirty="0"/>
              <a:t>adverse drug reaction</a:t>
            </a:r>
            <a:r>
              <a:rPr lang="en-US" sz="26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)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drug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interaction.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437515" algn="l"/>
              </a:tabLst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	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new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uses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drugs.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6938" y="677925"/>
            <a:ext cx="8340090" cy="272574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Phase 4 studies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may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 require by regulatory authorities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or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may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 undertaken by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sponsoring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company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for 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competitive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other reasons.</a:t>
            </a:r>
            <a:endParaRPr sz="2800" dirty="0">
              <a:latin typeface="Times New Roman"/>
              <a:cs typeface="Times New Roman"/>
            </a:endParaRPr>
          </a:p>
          <a:p>
            <a:pPr marL="355600" marR="132080" indent="-343535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Harmful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effects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discovered by phase 4 trials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may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result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in a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drug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being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no longer sold,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or restricted to certain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uses</a:t>
            </a:r>
            <a:r>
              <a:rPr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5250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Elements</a:t>
            </a:r>
            <a:r>
              <a:rPr sz="3600" spc="-30" dirty="0"/>
              <a:t> </a:t>
            </a:r>
            <a:r>
              <a:rPr sz="3600" dirty="0"/>
              <a:t>of</a:t>
            </a:r>
            <a:r>
              <a:rPr sz="3600" spc="-30" dirty="0"/>
              <a:t> </a:t>
            </a:r>
            <a:r>
              <a:rPr sz="3600" spc="-5" dirty="0"/>
              <a:t>clinical</a:t>
            </a:r>
            <a:r>
              <a:rPr sz="3600" spc="-30" dirty="0"/>
              <a:t> </a:t>
            </a:r>
            <a:r>
              <a:rPr sz="3600" spc="-5" dirty="0"/>
              <a:t>trials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1252829"/>
            <a:ext cx="6656070" cy="438023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19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Aim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objective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Protocol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study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design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Ethics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committee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clearance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Regulatory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approval</a:t>
            </a:r>
            <a:r>
              <a:rPr sz="2600" spc="-5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whenever</a:t>
            </a:r>
            <a:r>
              <a:rPr sz="26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required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18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Informed</a:t>
            </a:r>
            <a:r>
              <a:rPr sz="2600" spc="-5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consent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Implementation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of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protocol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Collection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data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3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Compilation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data,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 analysis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and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interpretation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0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Report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writing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30682"/>
            <a:ext cx="43465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Informed</a:t>
            </a:r>
            <a:r>
              <a:rPr spc="-25" dirty="0"/>
              <a:t> </a:t>
            </a:r>
            <a:r>
              <a:rPr spc="-5" dirty="0"/>
              <a:t>consent</a:t>
            </a:r>
            <a:r>
              <a:rPr spc="-25" dirty="0"/>
              <a:t> </a:t>
            </a:r>
            <a:r>
              <a:rPr dirty="0"/>
              <a:t>form: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3510" y="1151360"/>
            <a:ext cx="6601459" cy="486346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335" dirty="0">
                <a:solidFill>
                  <a:srgbClr val="404040"/>
                </a:solidFill>
                <a:latin typeface="Times New Roman"/>
                <a:cs typeface="Times New Roman"/>
              </a:rPr>
              <a:t>V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ol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u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ntary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x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pla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ned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 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ple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nte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hni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al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g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uage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Translated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 the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native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language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subject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prehensive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infor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ion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rega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di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g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Bene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it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new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apy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v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er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exi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ng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Alt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rnat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ve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tr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ents avai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able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All poss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ble 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v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er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io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22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Fre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to wi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w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om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endParaRPr sz="26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85"/>
              </a:spcBef>
            </a:pPr>
            <a:r>
              <a:rPr sz="2050" spc="-6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600" spc="-65" dirty="0">
                <a:solidFill>
                  <a:srgbClr val="404040"/>
                </a:solidFill>
                <a:latin typeface="Times New Roman"/>
                <a:cs typeface="Times New Roman"/>
              </a:rPr>
              <a:t>at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time,</a:t>
            </a:r>
            <a:endParaRPr sz="26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685"/>
              </a:spcBef>
            </a:pPr>
            <a:r>
              <a:rPr sz="2050" spc="-2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without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giving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reason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30682"/>
            <a:ext cx="876869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293186"/>
                </a:solidFill>
              </a:rPr>
              <a:t>Institutional</a:t>
            </a:r>
            <a:r>
              <a:rPr spc="-10" dirty="0">
                <a:solidFill>
                  <a:srgbClr val="293186"/>
                </a:solidFill>
              </a:rPr>
              <a:t> </a:t>
            </a:r>
            <a:r>
              <a:rPr dirty="0">
                <a:solidFill>
                  <a:srgbClr val="293186"/>
                </a:solidFill>
              </a:rPr>
              <a:t>Ethical</a:t>
            </a:r>
            <a:r>
              <a:rPr spc="-5" dirty="0">
                <a:solidFill>
                  <a:srgbClr val="293186"/>
                </a:solidFill>
              </a:rPr>
              <a:t> </a:t>
            </a:r>
            <a:r>
              <a:rPr spc="-5" dirty="0" smtClean="0">
                <a:solidFill>
                  <a:srgbClr val="293186"/>
                </a:solidFill>
              </a:rPr>
              <a:t>Committe</a:t>
            </a:r>
            <a:r>
              <a:rPr lang="en-US" spc="-5" dirty="0" smtClean="0">
                <a:solidFill>
                  <a:srgbClr val="293186"/>
                </a:solidFill>
              </a:rPr>
              <a:t>e (IEC)</a:t>
            </a:r>
            <a:endParaRPr spc="-5" dirty="0">
              <a:solidFill>
                <a:srgbClr val="293186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380236"/>
            <a:ext cx="8206105" cy="42284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280035" indent="-342900">
              <a:lnSpc>
                <a:spcPct val="100000"/>
              </a:lnSpc>
              <a:spcBef>
                <a:spcPts val="10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17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It is the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committee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that has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been formally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designated to 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approve,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monitor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and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review biomedical and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behavioural </a:t>
            </a:r>
            <a:r>
              <a:rPr sz="2600" spc="-6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research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involving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humans.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19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Resposibilities:</a:t>
            </a:r>
            <a:endParaRPr sz="2600" dirty="0">
              <a:latin typeface="Times New Roman"/>
              <a:cs typeface="Times New Roman"/>
            </a:endParaRPr>
          </a:p>
          <a:p>
            <a:pPr marL="1002665" marR="5080" indent="-533400">
              <a:lnSpc>
                <a:spcPct val="100000"/>
              </a:lnSpc>
              <a:spcBef>
                <a:spcPts val="1000"/>
              </a:spcBef>
              <a:buClr>
                <a:srgbClr val="5FCAEE"/>
              </a:buClr>
              <a:buSzPct val="78846"/>
              <a:buAutoNum type="arabicPeriod"/>
              <a:tabLst>
                <a:tab pos="1002665" algn="l"/>
                <a:tab pos="1003300" algn="l"/>
              </a:tabLst>
            </a:pPr>
            <a:r>
              <a:rPr sz="2600" spc="-90" dirty="0">
                <a:solidFill>
                  <a:srgbClr val="404040"/>
                </a:solidFill>
                <a:latin typeface="Times New Roman"/>
                <a:cs typeface="Times New Roman"/>
              </a:rPr>
              <a:t>To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protect the 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dignity,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rights &amp; well being of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patients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/ </a:t>
            </a:r>
            <a:r>
              <a:rPr sz="2600" spc="-6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volunteers</a:t>
            </a:r>
            <a:endParaRPr sz="2600" dirty="0">
              <a:latin typeface="Times New Roman"/>
              <a:cs typeface="Times New Roman"/>
            </a:endParaRPr>
          </a:p>
          <a:p>
            <a:pPr marL="1002665" indent="-5334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78846"/>
              <a:buAutoNum type="arabicPeriod"/>
              <a:tabLst>
                <a:tab pos="1002665" algn="l"/>
                <a:tab pos="10033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Ensure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competent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review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 the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protocol</a:t>
            </a:r>
            <a:endParaRPr sz="2600" dirty="0">
              <a:latin typeface="Times New Roman"/>
              <a:cs typeface="Times New Roman"/>
            </a:endParaRPr>
          </a:p>
          <a:p>
            <a:pPr marL="1002665" indent="-533400">
              <a:lnSpc>
                <a:spcPct val="100000"/>
              </a:lnSpc>
              <a:spcBef>
                <a:spcPts val="1010"/>
              </a:spcBef>
              <a:buClr>
                <a:srgbClr val="5FCAEE"/>
              </a:buClr>
              <a:buSzPct val="78846"/>
              <a:buAutoNum type="arabicPeriod"/>
              <a:tabLst>
                <a:tab pos="1002665" algn="l"/>
                <a:tab pos="10033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Advise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all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aspects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of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welfare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&amp;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safety</a:t>
            </a:r>
            <a:endParaRPr sz="2600" dirty="0">
              <a:latin typeface="Times New Roman"/>
              <a:cs typeface="Times New Roman"/>
            </a:endParaRPr>
          </a:p>
          <a:p>
            <a:pPr marL="1002665" indent="-533400">
              <a:lnSpc>
                <a:spcPct val="100000"/>
              </a:lnSpc>
              <a:spcBef>
                <a:spcPts val="994"/>
              </a:spcBef>
              <a:buClr>
                <a:srgbClr val="5FCAEE"/>
              </a:buClr>
              <a:buSzPct val="78846"/>
              <a:buAutoNum type="arabicPeriod"/>
              <a:tabLst>
                <a:tab pos="1002665" algn="l"/>
                <a:tab pos="10033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Ensure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scientific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soundness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proposal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20085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5FCAEE"/>
                </a:solidFill>
              </a:rPr>
              <a:t>Contents: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1452604"/>
            <a:ext cx="5013960" cy="438023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What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trials?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Who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involved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trials?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Why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trials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performed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?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Phases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04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Elements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19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Informed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consent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form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Institutional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 Ethical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Committee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19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Recent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scenario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18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Conclusion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325882"/>
            <a:ext cx="345312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183692"/>
                </a:solidFill>
              </a:rPr>
              <a:t>Composition</a:t>
            </a:r>
            <a:r>
              <a:rPr spc="-55" dirty="0">
                <a:solidFill>
                  <a:srgbClr val="183692"/>
                </a:solidFill>
              </a:rPr>
              <a:t> </a:t>
            </a:r>
            <a:r>
              <a:rPr dirty="0">
                <a:solidFill>
                  <a:srgbClr val="183692"/>
                </a:solidFill>
              </a:rPr>
              <a:t>of</a:t>
            </a:r>
            <a:r>
              <a:rPr spc="-30" dirty="0">
                <a:solidFill>
                  <a:srgbClr val="183692"/>
                </a:solidFill>
              </a:rPr>
              <a:t> </a:t>
            </a:r>
            <a:r>
              <a:rPr spc="-5" dirty="0">
                <a:solidFill>
                  <a:srgbClr val="183692"/>
                </a:solidFill>
              </a:rPr>
              <a:t>IEC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037060"/>
            <a:ext cx="6915784" cy="5352876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426084" indent="-413384">
              <a:lnSpc>
                <a:spcPct val="100000"/>
              </a:lnSpc>
              <a:spcBef>
                <a:spcPts val="790"/>
              </a:spcBef>
              <a:buAutoNum type="arabicPeriod"/>
              <a:tabLst>
                <a:tab pos="425450" algn="l"/>
                <a:tab pos="426084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Chairperson</a:t>
            </a:r>
            <a:endParaRPr sz="2600" dirty="0">
              <a:latin typeface="Times New Roman"/>
              <a:cs typeface="Times New Roman"/>
            </a:endParaRPr>
          </a:p>
          <a:p>
            <a:pPr marL="426084" indent="-414020">
              <a:lnSpc>
                <a:spcPct val="100000"/>
              </a:lnSpc>
              <a:spcBef>
                <a:spcPts val="695"/>
              </a:spcBef>
              <a:buAutoNum type="arabicPeriod"/>
              <a:tabLst>
                <a:tab pos="426084" algn="l"/>
                <a:tab pos="426720" algn="l"/>
              </a:tabLst>
            </a:pP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1-2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basic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medical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scientists</a:t>
            </a:r>
            <a:r>
              <a:rPr lang="en-US" sz="26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/ Health Experts</a:t>
            </a:r>
            <a:r>
              <a:rPr sz="26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endParaRPr sz="2600" dirty="0">
              <a:latin typeface="Times New Roman"/>
              <a:cs typeface="Times New Roman"/>
            </a:endParaRPr>
          </a:p>
          <a:p>
            <a:pPr marL="426084" indent="-413384">
              <a:lnSpc>
                <a:spcPct val="100000"/>
              </a:lnSpc>
              <a:spcBef>
                <a:spcPts val="690"/>
              </a:spcBef>
              <a:buAutoNum type="arabicPeriod"/>
              <a:tabLst>
                <a:tab pos="425450" algn="l"/>
                <a:tab pos="426084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1-2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clinicians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from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various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Institutes</a:t>
            </a:r>
            <a:endParaRPr lang="en-US" sz="2600" spc="-5" dirty="0" smtClean="0">
              <a:solidFill>
                <a:srgbClr val="404040"/>
              </a:solidFill>
              <a:latin typeface="Times New Roman"/>
              <a:cs typeface="Times New Roman"/>
            </a:endParaRPr>
          </a:p>
          <a:p>
            <a:pPr marL="426084" indent="-413384">
              <a:lnSpc>
                <a:spcPct val="100000"/>
              </a:lnSpc>
              <a:spcBef>
                <a:spcPts val="690"/>
              </a:spcBef>
              <a:buAutoNum type="arabicPeriod"/>
              <a:tabLst>
                <a:tab pos="425450" algn="l"/>
                <a:tab pos="426084" algn="l"/>
              </a:tabLst>
            </a:pPr>
            <a:r>
              <a:rPr lang="en-US" sz="26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Nutrition Scientists/Pharmacist</a:t>
            </a:r>
            <a:endParaRPr sz="2600" dirty="0">
              <a:latin typeface="Times New Roman"/>
              <a:cs typeface="Times New Roman"/>
            </a:endParaRPr>
          </a:p>
          <a:p>
            <a:pPr marL="508634" indent="-49657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508634" algn="l"/>
                <a:tab pos="50927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One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legal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expert</a:t>
            </a:r>
            <a:r>
              <a:rPr sz="26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 retired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judge</a:t>
            </a:r>
            <a:endParaRPr sz="2600" dirty="0">
              <a:latin typeface="Times New Roman"/>
              <a:cs typeface="Times New Roman"/>
            </a:endParaRPr>
          </a:p>
          <a:p>
            <a:pPr marL="507365" indent="-495300">
              <a:lnSpc>
                <a:spcPct val="100000"/>
              </a:lnSpc>
              <a:spcBef>
                <a:spcPts val="695"/>
              </a:spcBef>
              <a:buAutoNum type="arabicPeriod"/>
              <a:tabLst>
                <a:tab pos="507365" algn="l"/>
                <a:tab pos="5080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One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social scientist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/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representative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NGO</a:t>
            </a:r>
            <a:endParaRPr sz="2600" dirty="0">
              <a:latin typeface="Times New Roman"/>
              <a:cs typeface="Times New Roman"/>
            </a:endParaRPr>
          </a:p>
          <a:p>
            <a:pPr marL="508634" indent="-49657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508634" algn="l"/>
                <a:tab pos="50927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One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philosopher</a:t>
            </a:r>
            <a:r>
              <a:rPr sz="26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/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 ethicist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/ theologian</a:t>
            </a:r>
            <a:endParaRPr sz="2600" dirty="0">
              <a:latin typeface="Times New Roman"/>
              <a:cs typeface="Times New Roman"/>
            </a:endParaRPr>
          </a:p>
          <a:p>
            <a:pPr marL="508634" indent="-496570">
              <a:lnSpc>
                <a:spcPct val="100000"/>
              </a:lnSpc>
              <a:spcBef>
                <a:spcPts val="685"/>
              </a:spcBef>
              <a:buAutoNum type="arabicPeriod"/>
              <a:tabLst>
                <a:tab pos="508634" algn="l"/>
                <a:tab pos="50927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One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lay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person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from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community</a:t>
            </a:r>
            <a:endParaRPr sz="2600" dirty="0">
              <a:latin typeface="Times New Roman"/>
              <a:cs typeface="Times New Roman"/>
            </a:endParaRPr>
          </a:p>
          <a:p>
            <a:pPr marL="426084" indent="-414020">
              <a:lnSpc>
                <a:spcPct val="100000"/>
              </a:lnSpc>
              <a:spcBef>
                <a:spcPts val="695"/>
              </a:spcBef>
              <a:buAutoNum type="arabicPeriod"/>
              <a:tabLst>
                <a:tab pos="426084" algn="l"/>
                <a:tab pos="426720" algn="l"/>
              </a:tabLst>
            </a:pP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Member</a:t>
            </a:r>
            <a:r>
              <a:rPr sz="26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Secretary</a:t>
            </a: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ct val="121900"/>
              </a:lnSpc>
              <a:spcBef>
                <a:spcPts val="5"/>
              </a:spcBef>
              <a:tabLst>
                <a:tab pos="470027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Individuals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from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other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institutions	if required 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Adequate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representation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of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age,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gender,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community,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29317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Recent</a:t>
            </a:r>
            <a:r>
              <a:rPr sz="3600" spc="-100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scenario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5032" y="1616709"/>
            <a:ext cx="8283575" cy="322460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</a:pPr>
            <a:r>
              <a:rPr sz="2550" spc="-245" dirty="0">
                <a:solidFill>
                  <a:srgbClr val="5FCAEE"/>
                </a:solidFill>
                <a:latin typeface="Lucida Sans Unicode"/>
                <a:cs typeface="Lucida Sans Unicode"/>
              </a:rPr>
              <a:t>▶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In recent years, </a:t>
            </a:r>
            <a:r>
              <a:rPr lang="en-US" sz="32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Pakistan</a:t>
            </a:r>
            <a:r>
              <a:rPr sz="32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has positioned itself as </a:t>
            </a:r>
            <a:r>
              <a:rPr lang="en-US" sz="32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a start up player</a:t>
            </a:r>
            <a:r>
              <a:rPr sz="3200" spc="-2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in</a:t>
            </a:r>
            <a:r>
              <a:rPr sz="32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the clinical</a:t>
            </a:r>
            <a:r>
              <a:rPr sz="32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r>
              <a:rPr sz="32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arena.</a:t>
            </a:r>
            <a:endParaRPr sz="3200" dirty="0">
              <a:latin typeface="Times New Roman"/>
              <a:cs typeface="Times New Roman"/>
            </a:endParaRPr>
          </a:p>
          <a:p>
            <a:pPr marL="355600" marR="319405" indent="-342900">
              <a:lnSpc>
                <a:spcPct val="100000"/>
              </a:lnSpc>
              <a:spcBef>
                <a:spcPts val="994"/>
              </a:spcBef>
            </a:pPr>
            <a:r>
              <a:rPr sz="2550" spc="-245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550" spc="-35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32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trials con</a:t>
            </a:r>
            <a:r>
              <a:rPr sz="3200" spc="5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titutes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3200" spc="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arly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7</a:t>
            </a:r>
            <a:r>
              <a:rPr sz="3200" spc="5" dirty="0">
                <a:solidFill>
                  <a:srgbClr val="404040"/>
                </a:solidFill>
                <a:latin typeface="Times New Roman"/>
                <a:cs typeface="Times New Roman"/>
              </a:rPr>
              <a:t>0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%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Res</a:t>
            </a:r>
            <a:r>
              <a:rPr sz="3200" spc="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ar</a:t>
            </a:r>
            <a:r>
              <a:rPr sz="3200" spc="5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h  and</a:t>
            </a:r>
            <a:r>
              <a:rPr sz="32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Development</a:t>
            </a:r>
            <a:r>
              <a:rPr sz="3200" spc="-4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costs.</a:t>
            </a:r>
            <a:endParaRPr sz="3200" dirty="0">
              <a:latin typeface="Times New Roman"/>
              <a:cs typeface="Times New Roman"/>
            </a:endParaRPr>
          </a:p>
          <a:p>
            <a:pPr marL="355600" marR="285115" indent="-342900">
              <a:lnSpc>
                <a:spcPct val="100000"/>
              </a:lnSpc>
              <a:spcBef>
                <a:spcPts val="1000"/>
              </a:spcBef>
            </a:pPr>
            <a:r>
              <a:rPr sz="2550" spc="-24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550" spc="-23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And the total time taken for drug development </a:t>
            </a:r>
            <a:r>
              <a:rPr sz="3200" spc="-7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404040"/>
                </a:solidFill>
                <a:latin typeface="Times New Roman"/>
                <a:cs typeface="Times New Roman"/>
              </a:rPr>
              <a:t>constitutes</a:t>
            </a:r>
            <a:r>
              <a:rPr sz="32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imes New Roman"/>
                <a:cs typeface="Times New Roman"/>
              </a:rPr>
              <a:t>7-10</a:t>
            </a:r>
            <a:r>
              <a:rPr sz="3200" b="1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404040"/>
                </a:solidFill>
                <a:latin typeface="Times New Roman"/>
                <a:cs typeface="Times New Roman"/>
              </a:rPr>
              <a:t>years</a:t>
            </a:r>
            <a:r>
              <a:rPr sz="1800" b="1" dirty="0">
                <a:solidFill>
                  <a:srgbClr val="404040"/>
                </a:solidFill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768223"/>
            <a:ext cx="8388985" cy="31566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20345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Ac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c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ng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latest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esti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ates 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m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ade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y 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800" spc="-6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1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u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ts  Centre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for the Study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 Drug Development, while total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research cost have increased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by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7.4%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per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year,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the cost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human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being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has risen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over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12%.</a:t>
            </a:r>
            <a:endParaRPr sz="28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Considering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relative cost of </a:t>
            </a:r>
            <a:r>
              <a:rPr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R&amp;D</a:t>
            </a:r>
            <a:r>
              <a:rPr lang="en-US"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(in Nutrition and Pharma products</a:t>
            </a:r>
            <a:r>
              <a:rPr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in </a:t>
            </a:r>
            <a:r>
              <a:rPr lang="en-US" sz="28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Pakistan</a:t>
            </a:r>
            <a:r>
              <a:rPr sz="28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,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several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lang="en-US"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International</a:t>
            </a:r>
            <a:r>
              <a:rPr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companies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, </a:t>
            </a:r>
            <a:r>
              <a:rPr lang="en-US" sz="2800" spc="-10" dirty="0" smtClean="0">
                <a:solidFill>
                  <a:srgbClr val="404040"/>
                </a:solidFill>
                <a:latin typeface="Times New Roman"/>
                <a:cs typeface="Times New Roman"/>
              </a:rPr>
              <a:t>may sponsor</a:t>
            </a:r>
            <a:r>
              <a:rPr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</a:t>
            </a:r>
            <a:r>
              <a:rPr sz="28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research.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7"/>
            <a:ext cx="20396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226192"/>
                </a:solidFill>
                <a:latin typeface="Times New Roman"/>
                <a:cs typeface="Times New Roman"/>
              </a:rPr>
              <a:t>C</a:t>
            </a:r>
            <a:r>
              <a:rPr dirty="0">
                <a:solidFill>
                  <a:srgbClr val="226192"/>
                </a:solidFill>
                <a:latin typeface="Times New Roman"/>
                <a:cs typeface="Times New Roman"/>
              </a:rPr>
              <a:t>o</a:t>
            </a:r>
            <a:r>
              <a:rPr spc="5" dirty="0">
                <a:solidFill>
                  <a:srgbClr val="226192"/>
                </a:solidFill>
                <a:latin typeface="Times New Roman"/>
                <a:cs typeface="Times New Roman"/>
              </a:rPr>
              <a:t>n</a:t>
            </a:r>
            <a:r>
              <a:rPr dirty="0">
                <a:solidFill>
                  <a:srgbClr val="226192"/>
                </a:solidFill>
                <a:latin typeface="Times New Roman"/>
                <a:cs typeface="Times New Roman"/>
              </a:rPr>
              <a:t>clu</a:t>
            </a:r>
            <a:r>
              <a:rPr spc="5" dirty="0">
                <a:solidFill>
                  <a:srgbClr val="226192"/>
                </a:solidFill>
                <a:latin typeface="Times New Roman"/>
                <a:cs typeface="Times New Roman"/>
              </a:rPr>
              <a:t>s</a:t>
            </a:r>
            <a:r>
              <a:rPr dirty="0">
                <a:solidFill>
                  <a:srgbClr val="226192"/>
                </a:solidFill>
                <a:latin typeface="Times New Roman"/>
                <a:cs typeface="Times New Roman"/>
              </a:rPr>
              <a:t>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310" y="1360678"/>
            <a:ext cx="7901940" cy="1986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trials often yield important results that 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affect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health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and well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being.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Must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ll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w gui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elines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col.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Must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ensure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well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being of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participants.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14776" y="2476881"/>
            <a:ext cx="29406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000000"/>
                </a:solidFill>
              </a:rPr>
              <a:t>THANK</a:t>
            </a:r>
            <a:r>
              <a:rPr sz="4400" spc="-170" dirty="0">
                <a:solidFill>
                  <a:srgbClr val="000000"/>
                </a:solidFill>
              </a:rPr>
              <a:t> </a:t>
            </a:r>
            <a:r>
              <a:rPr sz="4400" spc="-5" dirty="0">
                <a:solidFill>
                  <a:srgbClr val="000000"/>
                </a:solidFill>
              </a:rPr>
              <a:t>YOU</a:t>
            </a:r>
            <a:endParaRPr sz="4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4378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What</a:t>
            </a:r>
            <a:r>
              <a:rPr sz="3600" spc="-20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are</a:t>
            </a:r>
            <a:r>
              <a:rPr sz="3600" spc="-15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226192"/>
                </a:solidFill>
                <a:latin typeface="Times New Roman"/>
                <a:cs typeface="Times New Roman"/>
              </a:rPr>
              <a:t>clinical</a:t>
            </a:r>
            <a:r>
              <a:rPr sz="3600" spc="-10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226192"/>
                </a:solidFill>
                <a:latin typeface="Times New Roman"/>
                <a:cs typeface="Times New Roman"/>
              </a:rPr>
              <a:t>trials?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450289"/>
            <a:ext cx="8428355" cy="4248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1590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trials are research studies that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explore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whether a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medical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strategy,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treatment, or device is safe and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effective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humans.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01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 Code of Federal Regulations (CFR)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defined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it as the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investigation of the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drug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that is administered or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dispensed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one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more human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subjects</a:t>
            </a:r>
            <a:endParaRPr sz="2800">
              <a:latin typeface="Times New Roman"/>
              <a:cs typeface="Times New Roman"/>
            </a:endParaRPr>
          </a:p>
          <a:p>
            <a:pPr marL="355600" marR="88265" indent="-3429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These studies also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may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show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which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medical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approaches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work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best for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certain illness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groups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people.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It helps in advancing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patients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care.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664540"/>
            <a:ext cx="8357234" cy="4375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trial is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main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stay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for bringing out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new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drugs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 the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market.</a:t>
            </a:r>
            <a:endParaRPr sz="2800">
              <a:latin typeface="Times New Roman"/>
              <a:cs typeface="Times New Roman"/>
            </a:endParaRPr>
          </a:p>
          <a:p>
            <a:pPr marL="355600" marR="575945" indent="-342900">
              <a:lnSpc>
                <a:spcPct val="100000"/>
              </a:lnSpc>
              <a:spcBef>
                <a:spcPts val="101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For every 10,000 to 30,000 drug molecule screened,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only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one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reaches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market.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four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possible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outcomes of clinical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are:</a:t>
            </a:r>
            <a:endParaRPr sz="2800">
              <a:latin typeface="Times New Roman"/>
              <a:cs typeface="Times New Roman"/>
            </a:endParaRPr>
          </a:p>
          <a:p>
            <a:pPr marL="355600" marR="261620" indent="-342900">
              <a:lnSpc>
                <a:spcPct val="100000"/>
              </a:lnSpc>
              <a:spcBef>
                <a:spcPts val="994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Positive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trial: shows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that the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new treatment has a 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large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beneficial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effect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is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superior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to standard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treatment.</a:t>
            </a:r>
            <a:endParaRPr sz="2800">
              <a:latin typeface="Times New Roman"/>
              <a:cs typeface="Times New Roman"/>
            </a:endParaRPr>
          </a:p>
          <a:p>
            <a:pPr marL="355600" marR="824230" indent="-342900">
              <a:lnSpc>
                <a:spcPct val="100000"/>
              </a:lnSpc>
              <a:spcBef>
                <a:spcPts val="1010"/>
              </a:spcBef>
              <a:tabLst>
                <a:tab pos="4036695" algn="l"/>
              </a:tabLst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2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Non</a:t>
            </a:r>
            <a:r>
              <a:rPr sz="28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inferior</a:t>
            </a:r>
            <a:r>
              <a:rPr sz="2800" spc="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trial: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shows	that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new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is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equivalent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standard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884047"/>
            <a:ext cx="809117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tabLst>
                <a:tab pos="3105150" algn="l"/>
              </a:tabLst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4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Inconclusive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trial:	shows that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new treatment is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neither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clearly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superior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nor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clearly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inferior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 standard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2292476"/>
            <a:ext cx="8119109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Negative trial: shows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that the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new treatment is inferior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to standard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treatment.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30682"/>
            <a:ext cx="62712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Who</a:t>
            </a:r>
            <a:r>
              <a:rPr spc="-20" dirty="0"/>
              <a:t> </a:t>
            </a:r>
            <a:r>
              <a:rPr spc="-5" dirty="0"/>
              <a:t>are</a:t>
            </a:r>
            <a:r>
              <a:rPr spc="5" dirty="0"/>
              <a:t> </a:t>
            </a:r>
            <a:r>
              <a:rPr spc="-5" dirty="0"/>
              <a:t>involved</a:t>
            </a:r>
            <a:r>
              <a:rPr spc="-35" dirty="0"/>
              <a:t> </a:t>
            </a:r>
            <a:r>
              <a:rPr spc="-5" dirty="0"/>
              <a:t>in clinical</a:t>
            </a:r>
            <a:r>
              <a:rPr spc="10" dirty="0"/>
              <a:t> </a:t>
            </a:r>
            <a:r>
              <a:rPr spc="-5" dirty="0"/>
              <a:t>trials?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3510" y="1264894"/>
            <a:ext cx="7688580" cy="364299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795"/>
              </a:spcBef>
              <a:buClr>
                <a:srgbClr val="5FCAEE"/>
              </a:buClr>
              <a:buSzPct val="78846"/>
              <a:buAutoNum type="arabicPeriod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Patient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/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Healthy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volunteer</a:t>
            </a:r>
            <a:endParaRPr sz="2600" dirty="0">
              <a:latin typeface="Times New Roman"/>
              <a:cs typeface="Times New Roman"/>
            </a:endParaRPr>
          </a:p>
          <a:p>
            <a:pPr marL="469265" marR="5080" indent="-457200">
              <a:lnSpc>
                <a:spcPts val="2810"/>
              </a:lnSpc>
              <a:spcBef>
                <a:spcPts val="1055"/>
              </a:spcBef>
              <a:buClr>
                <a:srgbClr val="5FCAEE"/>
              </a:buClr>
              <a:buSzPct val="78846"/>
              <a:buAutoNum type="arabicPeriod"/>
              <a:tabLst>
                <a:tab pos="469265" algn="l"/>
                <a:tab pos="469900" algn="l"/>
              </a:tabLst>
            </a:pP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Pharmacologist, </a:t>
            </a:r>
            <a:r>
              <a:rPr lang="en-US" sz="26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Clinical </a:t>
            </a:r>
            <a:r>
              <a:rPr lang="en-US" sz="2600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lang="en-US" sz="2600" dirty="0" smtClean="0">
                <a:solidFill>
                  <a:srgbClr val="404040"/>
                </a:solidFill>
                <a:latin typeface="Times New Roman"/>
                <a:cs typeface="Times New Roman"/>
              </a:rPr>
              <a:t>utritionist, </a:t>
            </a:r>
            <a:r>
              <a:rPr sz="2600" spc="-5" dirty="0" smtClean="0">
                <a:solidFill>
                  <a:srgbClr val="404040"/>
                </a:solidFill>
                <a:latin typeface="Times New Roman"/>
                <a:cs typeface="Times New Roman"/>
              </a:rPr>
              <a:t>Clinical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Investigator &amp;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team: </a:t>
            </a:r>
            <a:r>
              <a:rPr sz="2600" spc="-6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[Qualified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competent]</a:t>
            </a:r>
            <a:endParaRPr sz="2600" dirty="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640"/>
              </a:spcBef>
              <a:buClr>
                <a:srgbClr val="5FCAEE"/>
              </a:buClr>
              <a:buSzPct val="78846"/>
              <a:buAutoNum type="arabicPeriod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Institution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where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</a:t>
            </a:r>
            <a:r>
              <a:rPr sz="26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held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: [</a:t>
            </a:r>
            <a:r>
              <a:rPr sz="26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Approval</a:t>
            </a:r>
            <a:r>
              <a:rPr sz="2600" u="heavy" spc="-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required]</a:t>
            </a:r>
            <a:endParaRPr sz="2600" dirty="0">
              <a:latin typeface="Times New Roman"/>
              <a:cs typeface="Times New Roman"/>
            </a:endParaRPr>
          </a:p>
          <a:p>
            <a:pPr marL="469265" marR="1241425" indent="-457200">
              <a:lnSpc>
                <a:spcPts val="2810"/>
              </a:lnSpc>
              <a:spcBef>
                <a:spcPts val="1035"/>
              </a:spcBef>
              <a:buClr>
                <a:srgbClr val="5FCAEE"/>
              </a:buClr>
              <a:buSzPct val="78846"/>
              <a:buAutoNum type="arabicPeriod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Ethical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Review</a:t>
            </a:r>
            <a:r>
              <a:rPr sz="2600" spc="-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Board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or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Institutional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Ethical </a:t>
            </a:r>
            <a:r>
              <a:rPr sz="2600" spc="-6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Committee:</a:t>
            </a:r>
            <a:endParaRPr sz="2600" dirty="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655"/>
              </a:spcBef>
              <a:buClr>
                <a:srgbClr val="5FCAEE"/>
              </a:buClr>
              <a:buSzPct val="78846"/>
              <a:buAutoNum type="arabicPeriod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Sponsor</a:t>
            </a:r>
            <a:endParaRPr sz="2600" dirty="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680"/>
              </a:spcBef>
              <a:buClr>
                <a:srgbClr val="5FCAEE"/>
              </a:buClr>
              <a:buSzPct val="78846"/>
              <a:buAutoNum type="arabicPeriod"/>
              <a:tabLst>
                <a:tab pos="469265" algn="l"/>
                <a:tab pos="469900" algn="l"/>
              </a:tabLst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Regula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ory</a:t>
            </a:r>
            <a:r>
              <a:rPr sz="2600" spc="-17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Auth</a:t>
            </a:r>
            <a:r>
              <a:rPr sz="2600" spc="1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s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7634"/>
            <a:ext cx="6411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Why</a:t>
            </a:r>
            <a:r>
              <a:rPr sz="3600" spc="-15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are</a:t>
            </a:r>
            <a:r>
              <a:rPr sz="3600" spc="-10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226192"/>
                </a:solidFill>
                <a:latin typeface="Times New Roman"/>
                <a:cs typeface="Times New Roman"/>
              </a:rPr>
              <a:t>clinical</a:t>
            </a: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226192"/>
                </a:solidFill>
                <a:latin typeface="Times New Roman"/>
                <a:cs typeface="Times New Roman"/>
              </a:rPr>
              <a:t>trials</a:t>
            </a:r>
            <a:r>
              <a:rPr sz="3600" spc="-10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performed</a:t>
            </a:r>
            <a:r>
              <a:rPr sz="3600" spc="-10" dirty="0">
                <a:solidFill>
                  <a:srgbClr val="226192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226192"/>
                </a:solidFill>
                <a:latin typeface="Times New Roman"/>
                <a:cs typeface="Times New Roman"/>
              </a:rPr>
              <a:t>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6310" y="1669795"/>
            <a:ext cx="8060055" cy="3267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105" dirty="0">
                <a:solidFill>
                  <a:srgbClr val="404040"/>
                </a:solidFill>
                <a:latin typeface="Times New Roman"/>
                <a:cs typeface="Times New Roman"/>
              </a:rPr>
              <a:t>To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provide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evidence that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drug that has been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discovered is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safe</a:t>
            </a:r>
            <a:r>
              <a:rPr sz="2800" b="1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and</a:t>
            </a:r>
            <a:r>
              <a:rPr sz="2800" b="1" u="heavy" spc="2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effective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,and</a:t>
            </a:r>
            <a:r>
              <a:rPr sz="2800" spc="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this evidence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can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given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through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trials.</a:t>
            </a:r>
            <a:endParaRPr sz="2800">
              <a:latin typeface="Times New Roman"/>
              <a:cs typeface="Times New Roman"/>
            </a:endParaRPr>
          </a:p>
          <a:p>
            <a:pPr marL="355600" marR="46355" indent="-342900">
              <a:lnSpc>
                <a:spcPct val="100000"/>
              </a:lnSpc>
              <a:spcBef>
                <a:spcPts val="101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Before clinical trials, preclinical trials are done.(i.e.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testing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on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animals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before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human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testing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permitted</a:t>
            </a:r>
            <a:r>
              <a:rPr sz="2800" spc="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  <a:p>
            <a:pPr marL="355600" marR="156845" indent="-3429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Acute, sub-acute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and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chronic toxicities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are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studied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in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pre-clinical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trials.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6310" y="523493"/>
            <a:ext cx="8406130" cy="5100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Through preclinical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studies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we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can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know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 therapeutic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action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and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the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pharmacokinetic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action.</a:t>
            </a:r>
            <a:endParaRPr sz="2800">
              <a:latin typeface="Times New Roman"/>
              <a:cs typeface="Times New Roman"/>
            </a:endParaRPr>
          </a:p>
          <a:p>
            <a:pPr marL="355600" marR="255270" indent="-342900">
              <a:lnSpc>
                <a:spcPct val="100000"/>
              </a:lnSpc>
              <a:spcBef>
                <a:spcPts val="1005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It takes about </a:t>
            </a:r>
            <a:r>
              <a:rPr sz="28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2 years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on average to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get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data on 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Safety,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solidFill>
                  <a:srgbClr val="404040"/>
                </a:solidFill>
                <a:latin typeface="Times New Roman"/>
                <a:cs typeface="Times New Roman"/>
              </a:rPr>
              <a:t>Efficacy, </a:t>
            </a:r>
            <a:r>
              <a:rPr sz="2800" spc="-45" dirty="0">
                <a:solidFill>
                  <a:srgbClr val="404040"/>
                </a:solidFill>
                <a:latin typeface="Times New Roman"/>
                <a:cs typeface="Times New Roman"/>
              </a:rPr>
              <a:t>Toxicity,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Pharmacokinetics and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pharmacodynamics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studies.</a:t>
            </a:r>
            <a:endParaRPr sz="2800">
              <a:latin typeface="Times New Roman"/>
              <a:cs typeface="Times New Roman"/>
            </a:endParaRPr>
          </a:p>
          <a:p>
            <a:pPr marL="355600" marR="36830" indent="-3429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1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fter</a:t>
            </a:r>
            <a:r>
              <a:rPr sz="2800" spc="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h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is </a:t>
            </a:r>
            <a:r>
              <a:rPr sz="2800" spc="-20" dirty="0">
                <a:solidFill>
                  <a:srgbClr val="404040"/>
                </a:solidFill>
                <a:latin typeface="Times New Roman"/>
                <a:cs typeface="Times New Roman"/>
              </a:rPr>
              <a:t>w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e can file f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1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IND</a:t>
            </a:r>
            <a:r>
              <a:rPr sz="2800" b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(</a:t>
            </a:r>
            <a:r>
              <a:rPr sz="2800" b="1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rgbClr val="404040"/>
                </a:solidFill>
                <a:latin typeface="Times New Roman"/>
                <a:cs typeface="Times New Roman"/>
              </a:rPr>
              <a:t>v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esti</a:t>
            </a:r>
            <a:r>
              <a:rPr sz="2800" b="1" dirty="0">
                <a:solidFill>
                  <a:srgbClr val="404040"/>
                </a:solidFill>
                <a:latin typeface="Times New Roman"/>
                <a:cs typeface="Times New Roman"/>
              </a:rPr>
              <a:t>g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b="1" dirty="0">
                <a:solidFill>
                  <a:srgbClr val="404040"/>
                </a:solidFill>
                <a:latin typeface="Times New Roman"/>
                <a:cs typeface="Times New Roman"/>
              </a:rPr>
              <a:t>t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i</a:t>
            </a:r>
            <a:r>
              <a:rPr sz="2800" b="1" dirty="0">
                <a:solidFill>
                  <a:srgbClr val="404040"/>
                </a:solidFill>
                <a:latin typeface="Times New Roman"/>
                <a:cs typeface="Times New Roman"/>
              </a:rPr>
              <a:t>o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n</a:t>
            </a:r>
            <a:r>
              <a:rPr sz="2800" b="1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l</a:t>
            </a:r>
            <a:r>
              <a:rPr sz="2800" b="1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404040"/>
                </a:solidFill>
                <a:latin typeface="Times New Roman"/>
                <a:cs typeface="Times New Roman"/>
              </a:rPr>
              <a:t>new  drug)</a:t>
            </a:r>
            <a:r>
              <a:rPr sz="2800" b="1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can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now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start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with clinical</a:t>
            </a:r>
            <a:r>
              <a:rPr sz="28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trial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studies.</a:t>
            </a:r>
            <a:endParaRPr sz="2800">
              <a:latin typeface="Times New Roman"/>
              <a:cs typeface="Times New Roman"/>
            </a:endParaRPr>
          </a:p>
          <a:p>
            <a:pPr marL="355600" marR="221615" indent="-342900">
              <a:lnSpc>
                <a:spcPct val="100000"/>
              </a:lnSpc>
              <a:spcBef>
                <a:spcPts val="1000"/>
              </a:spcBef>
            </a:pPr>
            <a:r>
              <a:rPr sz="2250" spc="-22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250" spc="-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trials are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organized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into </a:t>
            </a:r>
            <a:r>
              <a:rPr sz="2800" spc="-10" dirty="0">
                <a:solidFill>
                  <a:srgbClr val="404040"/>
                </a:solidFill>
                <a:latin typeface="Times New Roman"/>
                <a:cs typeface="Times New Roman"/>
              </a:rPr>
              <a:t>different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phases of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research in order to build up a greater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understanding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of </a:t>
            </a:r>
            <a:r>
              <a:rPr sz="2800" spc="-68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the new treatment, before it is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approved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or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recommended</a:t>
            </a:r>
            <a:r>
              <a:rPr sz="2800" spc="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for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404040"/>
                </a:solidFill>
                <a:latin typeface="Times New Roman"/>
                <a:cs typeface="Times New Roman"/>
              </a:rPr>
              <a:t>routine</a:t>
            </a:r>
            <a:r>
              <a:rPr sz="28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Times New Roman"/>
                <a:cs typeface="Times New Roman"/>
              </a:rPr>
              <a:t>use.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7180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5" dirty="0">
                <a:solidFill>
                  <a:srgbClr val="5FCAEE"/>
                </a:solidFill>
              </a:rPr>
              <a:t>Phases</a:t>
            </a:r>
            <a:r>
              <a:rPr sz="3600" spc="-20" dirty="0">
                <a:solidFill>
                  <a:srgbClr val="5FCAEE"/>
                </a:solidFill>
              </a:rPr>
              <a:t> </a:t>
            </a:r>
            <a:r>
              <a:rPr sz="3600" dirty="0">
                <a:solidFill>
                  <a:srgbClr val="5FCAEE"/>
                </a:solidFill>
              </a:rPr>
              <a:t>of</a:t>
            </a:r>
            <a:r>
              <a:rPr sz="3600" spc="-20" dirty="0">
                <a:solidFill>
                  <a:srgbClr val="5FCAEE"/>
                </a:solidFill>
              </a:rPr>
              <a:t> </a:t>
            </a:r>
            <a:r>
              <a:rPr sz="3600" dirty="0">
                <a:solidFill>
                  <a:srgbClr val="5FCAEE"/>
                </a:solidFill>
              </a:rPr>
              <a:t>clinical</a:t>
            </a:r>
            <a:r>
              <a:rPr sz="3600" spc="-40" dirty="0">
                <a:solidFill>
                  <a:srgbClr val="5FCAEE"/>
                </a:solidFill>
              </a:rPr>
              <a:t> </a:t>
            </a:r>
            <a:r>
              <a:rPr sz="3600" spc="-5" dirty="0">
                <a:solidFill>
                  <a:srgbClr val="5FCAEE"/>
                </a:solidFill>
              </a:rPr>
              <a:t>trials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756310" y="1464538"/>
            <a:ext cx="7802880" cy="421513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There</a:t>
            </a:r>
            <a:r>
              <a:rPr sz="2600" spc="-4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are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4 phases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clinical trials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600" b="1" u="heavy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PHASE</a:t>
            </a:r>
            <a:r>
              <a:rPr sz="2600" b="1" u="heavy" spc="-100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b="1" u="heavy" spc="5" dirty="0">
                <a:solidFill>
                  <a:srgbClr val="006FC0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2600" b="1" u="heavy" spc="5" dirty="0">
                <a:solidFill>
                  <a:srgbClr val="293186"/>
                </a:solidFill>
                <a:uFill>
                  <a:solidFill>
                    <a:srgbClr val="006FC0"/>
                  </a:solidFill>
                </a:uFill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Objective</a:t>
            </a:r>
            <a:r>
              <a:rPr sz="2600" spc="-1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: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9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assess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safe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and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tolerated</a:t>
            </a:r>
            <a:r>
              <a:rPr sz="2600" u="heavy" spc="-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Times New Roman"/>
                <a:cs typeface="Times New Roman"/>
              </a:rPr>
              <a:t>dose.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1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90" dirty="0">
                <a:solidFill>
                  <a:srgbClr val="404040"/>
                </a:solidFill>
                <a:latin typeface="Times New Roman"/>
                <a:cs typeface="Times New Roman"/>
              </a:rPr>
              <a:t>To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detect</a:t>
            </a:r>
            <a:r>
              <a:rPr sz="2600" spc="-3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predictable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toxicity.</a:t>
            </a:r>
            <a:endParaRPr sz="2600">
              <a:latin typeface="Times New Roman"/>
              <a:cs typeface="Times New Roman"/>
            </a:endParaRPr>
          </a:p>
          <a:p>
            <a:pPr marL="355600" marR="88265" indent="-342900">
              <a:lnSpc>
                <a:spcPct val="80000"/>
              </a:lnSpc>
              <a:spcBef>
                <a:spcPts val="100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17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90" dirty="0">
                <a:solidFill>
                  <a:srgbClr val="404040"/>
                </a:solidFill>
                <a:latin typeface="Times New Roman"/>
                <a:cs typeface="Times New Roman"/>
              </a:rPr>
              <a:t>To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assess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safe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and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tolerated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dose, pharmacokinetics is </a:t>
            </a:r>
            <a:r>
              <a:rPr sz="2600" spc="-6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studied.</a:t>
            </a:r>
            <a:endParaRPr sz="26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500"/>
              </a:lnSpc>
              <a:spcBef>
                <a:spcPts val="969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-175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Collect data on : dose response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relationship, safe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dosage </a:t>
            </a:r>
            <a:r>
              <a:rPr sz="2600" spc="-63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range,</a:t>
            </a:r>
            <a:r>
              <a:rPr sz="2600" spc="-2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side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effects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50" spc="-180" dirty="0">
                <a:solidFill>
                  <a:srgbClr val="5FCAEE"/>
                </a:solidFill>
                <a:latin typeface="Lucida Sans Unicode"/>
                <a:cs typeface="Lucida Sans Unicode"/>
              </a:rPr>
              <a:t>▶</a:t>
            </a:r>
            <a:r>
              <a:rPr sz="2050" spc="220" dirty="0">
                <a:solidFill>
                  <a:srgbClr val="5FCAEE"/>
                </a:solidFill>
                <a:latin typeface="Lucida Sans Unicode"/>
                <a:cs typeface="Lucida Sans Unicode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Detection</a:t>
            </a:r>
            <a:r>
              <a:rPr sz="2600" spc="-1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of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any</a:t>
            </a:r>
            <a:r>
              <a:rPr sz="2600" spc="-15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404040"/>
                </a:solidFill>
                <a:latin typeface="Times New Roman"/>
                <a:cs typeface="Times New Roman"/>
              </a:rPr>
              <a:t>predictable</a:t>
            </a:r>
            <a:r>
              <a:rPr sz="2600" spc="-20" dirty="0">
                <a:solidFill>
                  <a:srgbClr val="404040"/>
                </a:solidFill>
                <a:latin typeface="Times New Roman"/>
                <a:cs typeface="Times New Roman"/>
              </a:rPr>
              <a:t> </a:t>
            </a:r>
            <a:r>
              <a:rPr sz="2600" spc="-5" dirty="0">
                <a:solidFill>
                  <a:srgbClr val="404040"/>
                </a:solidFill>
                <a:latin typeface="Times New Roman"/>
                <a:cs typeface="Times New Roman"/>
              </a:rPr>
              <a:t>toxicity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1272</Words>
  <Application>Microsoft Office PowerPoint</Application>
  <PresentationFormat>Widescreen</PresentationFormat>
  <Paragraphs>145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 MT</vt:lpstr>
      <vt:lpstr>Calibri</vt:lpstr>
      <vt:lpstr>Lucida Sans Unicode</vt:lpstr>
      <vt:lpstr>Times New Roman</vt:lpstr>
      <vt:lpstr>Trebuchet MS</vt:lpstr>
      <vt:lpstr>Wingdings</vt:lpstr>
      <vt:lpstr>Office Theme</vt:lpstr>
      <vt:lpstr>PowerPoint Presentation</vt:lpstr>
      <vt:lpstr>Contents:</vt:lpstr>
      <vt:lpstr>What are clinical trials?</vt:lpstr>
      <vt:lpstr>PowerPoint Presentation</vt:lpstr>
      <vt:lpstr>▶ Inconclusive trial: shows that the new treatment is  neither clearly superior nor clearly inferior to standard  treatment.</vt:lpstr>
      <vt:lpstr>Who are involved in clinical trials?</vt:lpstr>
      <vt:lpstr>Why are clinical trials performed ?</vt:lpstr>
      <vt:lpstr>PowerPoint Presentation</vt:lpstr>
      <vt:lpstr>Phases of clinical trials</vt:lpstr>
      <vt:lpstr>▶ First in a small group of 20 to 25.</vt:lpstr>
      <vt:lpstr>PowerPoint Presentation</vt:lpstr>
      <vt:lpstr>▶ Late phase: double blinded.</vt:lpstr>
      <vt:lpstr>Phase 3</vt:lpstr>
      <vt:lpstr>PowerPoint Presentation</vt:lpstr>
      <vt:lpstr>PHASE 4:</vt:lpstr>
      <vt:lpstr>PowerPoint Presentation</vt:lpstr>
      <vt:lpstr>Elements of clinical trials</vt:lpstr>
      <vt:lpstr>Informed consent form:</vt:lpstr>
      <vt:lpstr>Institutional Ethical Committee (IEC)</vt:lpstr>
      <vt:lpstr>Composition of IEC</vt:lpstr>
      <vt:lpstr>Recent scenario</vt:lpstr>
      <vt:lpstr>PowerPoint Presentation</vt:lpstr>
      <vt:lpstr>Conclusions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Dr. Asif Ahmad</cp:lastModifiedBy>
  <cp:revision>6</cp:revision>
  <dcterms:created xsi:type="dcterms:W3CDTF">2022-11-10T05:03:57Z</dcterms:created>
  <dcterms:modified xsi:type="dcterms:W3CDTF">2022-11-10T08:28:43Z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2022-11-10T00:00:00Z</vt:filetime>
  </property>
</Properties>
</file>