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5" r:id="rId4"/>
    <p:sldId id="259" r:id="rId5"/>
    <p:sldId id="260" r:id="rId6"/>
    <p:sldId id="276" r:id="rId7"/>
    <p:sldId id="280" r:id="rId8"/>
    <p:sldId id="277" r:id="rId9"/>
    <p:sldId id="278" r:id="rId10"/>
    <p:sldId id="279" r:id="rId11"/>
    <p:sldId id="270" r:id="rId12"/>
    <p:sldId id="269" r:id="rId13"/>
    <p:sldId id="271" r:id="rId14"/>
    <p:sldId id="272" r:id="rId15"/>
    <p:sldId id="262" r:id="rId16"/>
    <p:sldId id="263" r:id="rId17"/>
    <p:sldId id="264" r:id="rId18"/>
    <p:sldId id="265" r:id="rId19"/>
    <p:sldId id="266" r:id="rId20"/>
    <p:sldId id="267" r:id="rId21"/>
    <p:sldId id="268" r:id="rId22"/>
    <p:sldId id="273" r:id="rId23"/>
    <p:sldId id="261" r:id="rId24"/>
    <p:sldId id="2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svg"/><Relationship Id="rId1" Type="http://schemas.openxmlformats.org/officeDocument/2006/relationships/image" Target="../media/image14.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E39659-EE01-4D3F-A671-48021B21D311}"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2576896-56D1-4394-88CF-15BA98D9999E}">
      <dgm:prSet custT="1"/>
      <dgm:spPr/>
      <dgm:t>
        <a:bodyPr/>
        <a:lstStyle/>
        <a:p>
          <a:pPr algn="just">
            <a:defRPr cap="all"/>
          </a:pPr>
          <a:r>
            <a:rPr lang="en-US" sz="1400" b="0" i="0" dirty="0"/>
            <a:t>The main principle behind capillary electrophoresis is that the ions or charged particles move towards the opposite pole under the influence of an electric current and separate from each other based on their sizes when certain filters are placed in the path of their movement.</a:t>
          </a:r>
          <a:endParaRPr lang="en-US" sz="1400" dirty="0"/>
        </a:p>
      </dgm:t>
    </dgm:pt>
    <dgm:pt modelId="{43CCE57B-4B5B-47AB-A737-E750B7BA02E2}" type="parTrans" cxnId="{E4E889F4-87ED-4199-9A1B-36E3CF1DC5BE}">
      <dgm:prSet/>
      <dgm:spPr/>
      <dgm:t>
        <a:bodyPr/>
        <a:lstStyle/>
        <a:p>
          <a:endParaRPr lang="en-US"/>
        </a:p>
      </dgm:t>
    </dgm:pt>
    <dgm:pt modelId="{827400B0-8FF8-4B53-A9C1-2452CE129EC6}" type="sibTrans" cxnId="{E4E889F4-87ED-4199-9A1B-36E3CF1DC5BE}">
      <dgm:prSet/>
      <dgm:spPr/>
      <dgm:t>
        <a:bodyPr/>
        <a:lstStyle/>
        <a:p>
          <a:endParaRPr lang="en-US"/>
        </a:p>
      </dgm:t>
    </dgm:pt>
    <dgm:pt modelId="{03DB2668-D586-49B1-9473-789117370DAC}">
      <dgm:prSet/>
      <dgm:spPr/>
      <dgm:t>
        <a:bodyPr/>
        <a:lstStyle/>
        <a:p>
          <a:pPr algn="just">
            <a:defRPr cap="all"/>
          </a:pPr>
          <a:r>
            <a:rPr lang="en-US" dirty="0"/>
            <a:t>It works such that the </a:t>
          </a:r>
          <a:r>
            <a:rPr lang="en-US" b="0" i="0" dirty="0"/>
            <a:t>existence of charge separation between the surface of a particle and the fluid immediately surrounding it. An applied electric field acts on the resulting charge density, causing the particle to migrate and the fluid around the particle to flow.</a:t>
          </a:r>
          <a:endParaRPr lang="en-US" dirty="0"/>
        </a:p>
      </dgm:t>
    </dgm:pt>
    <dgm:pt modelId="{75070190-C02E-447F-9714-83A6EF4E4A89}" type="parTrans" cxnId="{67C8D0F5-2DE6-4AD0-B0D1-709F1865AC7A}">
      <dgm:prSet/>
      <dgm:spPr/>
      <dgm:t>
        <a:bodyPr/>
        <a:lstStyle/>
        <a:p>
          <a:endParaRPr lang="en-US"/>
        </a:p>
      </dgm:t>
    </dgm:pt>
    <dgm:pt modelId="{773AF26C-6C16-47F0-BAD8-FA223E3D9E28}" type="sibTrans" cxnId="{67C8D0F5-2DE6-4AD0-B0D1-709F1865AC7A}">
      <dgm:prSet/>
      <dgm:spPr/>
      <dgm:t>
        <a:bodyPr/>
        <a:lstStyle/>
        <a:p>
          <a:endParaRPr lang="en-US"/>
        </a:p>
      </dgm:t>
    </dgm:pt>
    <dgm:pt modelId="{4AC4D34B-59A1-47AE-BB34-7A01F1447039}" type="pres">
      <dgm:prSet presAssocID="{B4E39659-EE01-4D3F-A671-48021B21D311}" presName="root" presStyleCnt="0">
        <dgm:presLayoutVars>
          <dgm:dir/>
          <dgm:resizeHandles val="exact"/>
        </dgm:presLayoutVars>
      </dgm:prSet>
      <dgm:spPr/>
      <dgm:t>
        <a:bodyPr/>
        <a:lstStyle/>
        <a:p>
          <a:endParaRPr lang="en-US"/>
        </a:p>
      </dgm:t>
    </dgm:pt>
    <dgm:pt modelId="{22D9BE11-7BD1-480E-B8AC-B408292BF0C9}" type="pres">
      <dgm:prSet presAssocID="{B2576896-56D1-4394-88CF-15BA98D9999E}" presName="compNode" presStyleCnt="0"/>
      <dgm:spPr/>
    </dgm:pt>
    <dgm:pt modelId="{5A3A0723-FC04-455E-AD4F-CC60B9BABBA5}" type="pres">
      <dgm:prSet presAssocID="{B2576896-56D1-4394-88CF-15BA98D9999E}" presName="iconBgRect" presStyleLbl="bgShp" presStyleIdx="0" presStyleCnt="2" custLinFactX="-105804" custLinFactNeighborX="-200000" custLinFactNeighborY="25597"/>
      <dgm:spPr/>
    </dgm:pt>
    <dgm:pt modelId="{4751026D-734C-4D0E-93CF-E205D39CAE8D}" type="pres">
      <dgm:prSet presAssocID="{B2576896-56D1-4394-88CF-15BA98D9999E}" presName="iconRect" presStyleLbl="node1" presStyleIdx="0" presStyleCnt="2" custLinFactX="-100000" custLinFactNeighborX="-189709" custLinFactNeighborY="3422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Atom"/>
        </a:ext>
      </dgm:extLst>
    </dgm:pt>
    <dgm:pt modelId="{1790D36E-3CA1-41F6-A798-98DDC13F95D3}" type="pres">
      <dgm:prSet presAssocID="{B2576896-56D1-4394-88CF-15BA98D9999E}" presName="spaceRect" presStyleCnt="0"/>
      <dgm:spPr/>
    </dgm:pt>
    <dgm:pt modelId="{EC5BEA3A-30A5-478C-9E13-733EA4009F84}" type="pres">
      <dgm:prSet presAssocID="{B2576896-56D1-4394-88CF-15BA98D9999E}" presName="textRect" presStyleLbl="revTx" presStyleIdx="0" presStyleCnt="2" custScaleX="122326" custScaleY="148809" custLinFactNeighborX="-6250" custLinFactNeighborY="-81335">
        <dgm:presLayoutVars>
          <dgm:chMax val="1"/>
          <dgm:chPref val="1"/>
        </dgm:presLayoutVars>
      </dgm:prSet>
      <dgm:spPr/>
      <dgm:t>
        <a:bodyPr/>
        <a:lstStyle/>
        <a:p>
          <a:endParaRPr lang="en-US"/>
        </a:p>
      </dgm:t>
    </dgm:pt>
    <dgm:pt modelId="{D7612D7C-BDC4-4791-81B0-1D34D836317C}" type="pres">
      <dgm:prSet presAssocID="{827400B0-8FF8-4B53-A9C1-2452CE129EC6}" presName="sibTrans" presStyleCnt="0"/>
      <dgm:spPr/>
    </dgm:pt>
    <dgm:pt modelId="{A345F930-383A-40ED-B9E9-97E80FA59F2B}" type="pres">
      <dgm:prSet presAssocID="{03DB2668-D586-49B1-9473-789117370DAC}" presName="compNode" presStyleCnt="0"/>
      <dgm:spPr/>
    </dgm:pt>
    <dgm:pt modelId="{E9EFF282-3CF2-43A1-811A-7B2F5D08A4AD}" type="pres">
      <dgm:prSet presAssocID="{03DB2668-D586-49B1-9473-789117370DAC}" presName="iconBgRect" presStyleLbl="bgShp" presStyleIdx="1" presStyleCnt="2" custLinFactX="-15323" custLinFactY="9560" custLinFactNeighborX="-100000" custLinFactNeighborY="100000"/>
      <dgm:spPr/>
    </dgm:pt>
    <dgm:pt modelId="{33DB4742-C876-4465-BCD2-6ACE52E52B0A}" type="pres">
      <dgm:prSet presAssocID="{03DB2668-D586-49B1-9473-789117370DAC}" presName="iconRect" presStyleLbl="node1" presStyleIdx="1" presStyleCnt="2" custLinFactX="-100000" custLinFactY="86827" custLinFactNeighborX="-100992"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cientist"/>
        </a:ext>
      </dgm:extLst>
    </dgm:pt>
    <dgm:pt modelId="{48BB2754-70FD-441E-8544-FF3FA08BE848}" type="pres">
      <dgm:prSet presAssocID="{03DB2668-D586-49B1-9473-789117370DAC}" presName="spaceRect" presStyleCnt="0"/>
      <dgm:spPr/>
    </dgm:pt>
    <dgm:pt modelId="{AE42A6D3-E61C-47C4-A748-E9145C3F7B85}" type="pres">
      <dgm:prSet presAssocID="{03DB2668-D586-49B1-9473-789117370DAC}" presName="textRect" presStyleLbl="revTx" presStyleIdx="1" presStyleCnt="2" custScaleX="123386" custScaleY="128442" custLinFactNeighborX="32214" custLinFactNeighborY="-11582">
        <dgm:presLayoutVars>
          <dgm:chMax val="1"/>
          <dgm:chPref val="1"/>
        </dgm:presLayoutVars>
      </dgm:prSet>
      <dgm:spPr/>
      <dgm:t>
        <a:bodyPr/>
        <a:lstStyle/>
        <a:p>
          <a:endParaRPr lang="en-US"/>
        </a:p>
      </dgm:t>
    </dgm:pt>
  </dgm:ptLst>
  <dgm:cxnLst>
    <dgm:cxn modelId="{E4E889F4-87ED-4199-9A1B-36E3CF1DC5BE}" srcId="{B4E39659-EE01-4D3F-A671-48021B21D311}" destId="{B2576896-56D1-4394-88CF-15BA98D9999E}" srcOrd="0" destOrd="0" parTransId="{43CCE57B-4B5B-47AB-A737-E750B7BA02E2}" sibTransId="{827400B0-8FF8-4B53-A9C1-2452CE129EC6}"/>
    <dgm:cxn modelId="{67C8D0F5-2DE6-4AD0-B0D1-709F1865AC7A}" srcId="{B4E39659-EE01-4D3F-A671-48021B21D311}" destId="{03DB2668-D586-49B1-9473-789117370DAC}" srcOrd="1" destOrd="0" parTransId="{75070190-C02E-447F-9714-83A6EF4E4A89}" sibTransId="{773AF26C-6C16-47F0-BAD8-FA223E3D9E28}"/>
    <dgm:cxn modelId="{38EC065D-4EA9-4CE4-9287-616C7D722637}" type="presOf" srcId="{03DB2668-D586-49B1-9473-789117370DAC}" destId="{AE42A6D3-E61C-47C4-A748-E9145C3F7B85}" srcOrd="0" destOrd="0" presId="urn:microsoft.com/office/officeart/2018/5/layout/IconCircleLabelList"/>
    <dgm:cxn modelId="{810264EA-3993-4484-9F19-73FDABFA4520}" type="presOf" srcId="{B4E39659-EE01-4D3F-A671-48021B21D311}" destId="{4AC4D34B-59A1-47AE-BB34-7A01F1447039}" srcOrd="0" destOrd="0" presId="urn:microsoft.com/office/officeart/2018/5/layout/IconCircleLabelList"/>
    <dgm:cxn modelId="{929717A9-D883-49C0-97AB-6211C430634E}" type="presOf" srcId="{B2576896-56D1-4394-88CF-15BA98D9999E}" destId="{EC5BEA3A-30A5-478C-9E13-733EA4009F84}" srcOrd="0" destOrd="0" presId="urn:microsoft.com/office/officeart/2018/5/layout/IconCircleLabelList"/>
    <dgm:cxn modelId="{5B22A09F-A820-4900-B517-E26117200531}" type="presParOf" srcId="{4AC4D34B-59A1-47AE-BB34-7A01F1447039}" destId="{22D9BE11-7BD1-480E-B8AC-B408292BF0C9}" srcOrd="0" destOrd="0" presId="urn:microsoft.com/office/officeart/2018/5/layout/IconCircleLabelList"/>
    <dgm:cxn modelId="{8F9D16EE-2B24-4738-A248-E2BEBD20A4FA}" type="presParOf" srcId="{22D9BE11-7BD1-480E-B8AC-B408292BF0C9}" destId="{5A3A0723-FC04-455E-AD4F-CC60B9BABBA5}" srcOrd="0" destOrd="0" presId="urn:microsoft.com/office/officeart/2018/5/layout/IconCircleLabelList"/>
    <dgm:cxn modelId="{09073BEB-E8C0-4E9A-834E-24AEFCE00F50}" type="presParOf" srcId="{22D9BE11-7BD1-480E-B8AC-B408292BF0C9}" destId="{4751026D-734C-4D0E-93CF-E205D39CAE8D}" srcOrd="1" destOrd="0" presId="urn:microsoft.com/office/officeart/2018/5/layout/IconCircleLabelList"/>
    <dgm:cxn modelId="{669E2A43-84B7-4F97-A3F2-F3255046C3F4}" type="presParOf" srcId="{22D9BE11-7BD1-480E-B8AC-B408292BF0C9}" destId="{1790D36E-3CA1-41F6-A798-98DDC13F95D3}" srcOrd="2" destOrd="0" presId="urn:microsoft.com/office/officeart/2018/5/layout/IconCircleLabelList"/>
    <dgm:cxn modelId="{0C8A2BF3-93DC-48E6-8FA0-B92B96EB2868}" type="presParOf" srcId="{22D9BE11-7BD1-480E-B8AC-B408292BF0C9}" destId="{EC5BEA3A-30A5-478C-9E13-733EA4009F84}" srcOrd="3" destOrd="0" presId="urn:microsoft.com/office/officeart/2018/5/layout/IconCircleLabelList"/>
    <dgm:cxn modelId="{066B3594-0550-40E3-82D3-68424525E676}" type="presParOf" srcId="{4AC4D34B-59A1-47AE-BB34-7A01F1447039}" destId="{D7612D7C-BDC4-4791-81B0-1D34D836317C}" srcOrd="1" destOrd="0" presId="urn:microsoft.com/office/officeart/2018/5/layout/IconCircleLabelList"/>
    <dgm:cxn modelId="{EB08F005-7B9F-4181-9003-D689046DBFC3}" type="presParOf" srcId="{4AC4D34B-59A1-47AE-BB34-7A01F1447039}" destId="{A345F930-383A-40ED-B9E9-97E80FA59F2B}" srcOrd="2" destOrd="0" presId="urn:microsoft.com/office/officeart/2018/5/layout/IconCircleLabelList"/>
    <dgm:cxn modelId="{E4830428-97D9-4F2E-ACFB-5FFD7CD4C1BC}" type="presParOf" srcId="{A345F930-383A-40ED-B9E9-97E80FA59F2B}" destId="{E9EFF282-3CF2-43A1-811A-7B2F5D08A4AD}" srcOrd="0" destOrd="0" presId="urn:microsoft.com/office/officeart/2018/5/layout/IconCircleLabelList"/>
    <dgm:cxn modelId="{2ED88E9A-BAB7-4904-B8FA-5AF43A0102CA}" type="presParOf" srcId="{A345F930-383A-40ED-B9E9-97E80FA59F2B}" destId="{33DB4742-C876-4465-BCD2-6ACE52E52B0A}" srcOrd="1" destOrd="0" presId="urn:microsoft.com/office/officeart/2018/5/layout/IconCircleLabelList"/>
    <dgm:cxn modelId="{13FC0579-622D-4371-8858-C8AD3EC38889}" type="presParOf" srcId="{A345F930-383A-40ED-B9E9-97E80FA59F2B}" destId="{48BB2754-70FD-441E-8544-FF3FA08BE848}" srcOrd="2" destOrd="0" presId="urn:microsoft.com/office/officeart/2018/5/layout/IconCircleLabelList"/>
    <dgm:cxn modelId="{47B74ACD-782D-4A45-880C-FABFFB677158}" type="presParOf" srcId="{A345F930-383A-40ED-B9E9-97E80FA59F2B}" destId="{AE42A6D3-E61C-47C4-A748-E9145C3F7B8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25EA9D-EB92-450D-91E5-6528D3F97A8D}"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3B01C0F7-862C-4636-BFC0-C29E705B5DCA}">
      <dgm:prSet custT="1"/>
      <dgm:spPr/>
      <dgm:t>
        <a:bodyPr/>
        <a:lstStyle/>
        <a:p>
          <a:pPr>
            <a:lnSpc>
              <a:spcPct val="100000"/>
            </a:lnSpc>
          </a:pPr>
          <a:r>
            <a:rPr lang="en-US" sz="1600" b="0" i="0" dirty="0"/>
            <a:t>Capillary electrophoresis offers several advantages over traditional gel electrophoresis, including higher separation efficiency, faster analysis times, lower sample and reagent consumption, and compatibility with small sample volumes. It finds applications in various fields such as pharmaceutical analysis, environmental analysis, forensic science, biotechnology, and DNA sequencing, among others.</a:t>
          </a:r>
          <a:endParaRPr lang="en-US" sz="1600" dirty="0"/>
        </a:p>
      </dgm:t>
    </dgm:pt>
    <dgm:pt modelId="{391778EF-7304-4E0E-96AE-3E08542567D1}" type="parTrans" cxnId="{46B75628-C3BF-4967-80D9-BBC84DC354F0}">
      <dgm:prSet/>
      <dgm:spPr/>
      <dgm:t>
        <a:bodyPr/>
        <a:lstStyle/>
        <a:p>
          <a:endParaRPr lang="en-US"/>
        </a:p>
      </dgm:t>
    </dgm:pt>
    <dgm:pt modelId="{E0890E87-3977-46C8-8465-3192F2EAECEF}" type="sibTrans" cxnId="{46B75628-C3BF-4967-80D9-BBC84DC354F0}">
      <dgm:prSet/>
      <dgm:spPr/>
      <dgm:t>
        <a:bodyPr/>
        <a:lstStyle/>
        <a:p>
          <a:endParaRPr lang="en-US"/>
        </a:p>
      </dgm:t>
    </dgm:pt>
    <dgm:pt modelId="{98E6D9E8-4236-4345-A892-1AF7DD06317C}">
      <dgm:prSet/>
      <dgm:spPr/>
      <dgm:t>
        <a:bodyPr/>
        <a:lstStyle/>
        <a:p>
          <a:pPr>
            <a:lnSpc>
              <a:spcPct val="100000"/>
            </a:lnSpc>
          </a:pPr>
          <a:r>
            <a:rPr lang="en-US" b="0" i="0" dirty="0"/>
            <a:t>Overall, capillary electrophoresis is a versatile and powerful technique for the separation and analysis of charged molecules, providing valuable insights into the composition and characteristics of complex mixtures.</a:t>
          </a:r>
          <a:endParaRPr lang="en-US" dirty="0"/>
        </a:p>
      </dgm:t>
    </dgm:pt>
    <dgm:pt modelId="{F78099AB-F296-4B54-A3A8-2F30ABBA8D46}" type="parTrans" cxnId="{CA461583-95AB-44D9-92B1-621DFF287DAC}">
      <dgm:prSet/>
      <dgm:spPr/>
      <dgm:t>
        <a:bodyPr/>
        <a:lstStyle/>
        <a:p>
          <a:endParaRPr lang="en-US"/>
        </a:p>
      </dgm:t>
    </dgm:pt>
    <dgm:pt modelId="{B538AB31-58DC-45EF-8594-7A4C0A89D6CA}" type="sibTrans" cxnId="{CA461583-95AB-44D9-92B1-621DFF287DAC}">
      <dgm:prSet/>
      <dgm:spPr/>
      <dgm:t>
        <a:bodyPr/>
        <a:lstStyle/>
        <a:p>
          <a:endParaRPr lang="en-US"/>
        </a:p>
      </dgm:t>
    </dgm:pt>
    <dgm:pt modelId="{AE6E89AB-81BD-4C87-8140-AB7C4AF68EAF}" type="pres">
      <dgm:prSet presAssocID="{AA25EA9D-EB92-450D-91E5-6528D3F97A8D}" presName="root" presStyleCnt="0">
        <dgm:presLayoutVars>
          <dgm:dir/>
          <dgm:resizeHandles val="exact"/>
        </dgm:presLayoutVars>
      </dgm:prSet>
      <dgm:spPr/>
      <dgm:t>
        <a:bodyPr/>
        <a:lstStyle/>
        <a:p>
          <a:endParaRPr lang="en-US"/>
        </a:p>
      </dgm:t>
    </dgm:pt>
    <dgm:pt modelId="{978D1180-242B-4C70-91B5-3437115B1C8D}" type="pres">
      <dgm:prSet presAssocID="{3B01C0F7-862C-4636-BFC0-C29E705B5DCA}" presName="compNode" presStyleCnt="0"/>
      <dgm:spPr/>
    </dgm:pt>
    <dgm:pt modelId="{629967F1-8AD0-4693-8016-43E1B0698226}" type="pres">
      <dgm:prSet presAssocID="{3B01C0F7-862C-4636-BFC0-C29E705B5DCA}" presName="iconRect" presStyleLbl="node1" presStyleIdx="0" presStyleCnt="2" custScaleX="59329" custScaleY="5741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Finger Print"/>
        </a:ext>
      </dgm:extLst>
    </dgm:pt>
    <dgm:pt modelId="{346C9A3A-8B01-4C00-AFCC-29D96E067353}" type="pres">
      <dgm:prSet presAssocID="{3B01C0F7-862C-4636-BFC0-C29E705B5DCA}" presName="spaceRect" presStyleCnt="0"/>
      <dgm:spPr/>
    </dgm:pt>
    <dgm:pt modelId="{E4CED98D-2831-4F66-8F4D-E8EFF3A6F175}" type="pres">
      <dgm:prSet presAssocID="{3B01C0F7-862C-4636-BFC0-C29E705B5DCA}" presName="textRect" presStyleLbl="revTx" presStyleIdx="0" presStyleCnt="2">
        <dgm:presLayoutVars>
          <dgm:chMax val="1"/>
          <dgm:chPref val="1"/>
        </dgm:presLayoutVars>
      </dgm:prSet>
      <dgm:spPr/>
      <dgm:t>
        <a:bodyPr/>
        <a:lstStyle/>
        <a:p>
          <a:endParaRPr lang="en-US"/>
        </a:p>
      </dgm:t>
    </dgm:pt>
    <dgm:pt modelId="{C0E52FB6-1799-4361-B945-1434BBEE1CAC}" type="pres">
      <dgm:prSet presAssocID="{E0890E87-3977-46C8-8465-3192F2EAECEF}" presName="sibTrans" presStyleCnt="0"/>
      <dgm:spPr/>
    </dgm:pt>
    <dgm:pt modelId="{845F2016-1507-48D7-BF7A-2E5D921D1F13}" type="pres">
      <dgm:prSet presAssocID="{98E6D9E8-4236-4345-A892-1AF7DD06317C}" presName="compNode" presStyleCnt="0"/>
      <dgm:spPr/>
    </dgm:pt>
    <dgm:pt modelId="{792CC92B-AAF6-4539-B2A7-17987BCFE4D4}" type="pres">
      <dgm:prSet presAssocID="{98E6D9E8-4236-4345-A892-1AF7DD06317C}" presName="iconRect" presStyleLbl="node1" presStyleIdx="1" presStyleCnt="2" custScaleX="38878" custScaleY="4076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Microscope"/>
        </a:ext>
      </dgm:extLst>
    </dgm:pt>
    <dgm:pt modelId="{C5CCFC88-4E2F-4423-9E60-9F07DA96D35F}" type="pres">
      <dgm:prSet presAssocID="{98E6D9E8-4236-4345-A892-1AF7DD06317C}" presName="spaceRect" presStyleCnt="0"/>
      <dgm:spPr/>
    </dgm:pt>
    <dgm:pt modelId="{60608114-E76F-4D07-924E-AEAA6B4F8297}" type="pres">
      <dgm:prSet presAssocID="{98E6D9E8-4236-4345-A892-1AF7DD06317C}" presName="textRect" presStyleLbl="revTx" presStyleIdx="1" presStyleCnt="2" custLinFactNeighborY="-10471">
        <dgm:presLayoutVars>
          <dgm:chMax val="1"/>
          <dgm:chPref val="1"/>
        </dgm:presLayoutVars>
      </dgm:prSet>
      <dgm:spPr/>
      <dgm:t>
        <a:bodyPr/>
        <a:lstStyle/>
        <a:p>
          <a:endParaRPr lang="en-US"/>
        </a:p>
      </dgm:t>
    </dgm:pt>
  </dgm:ptLst>
  <dgm:cxnLst>
    <dgm:cxn modelId="{6DFD0A48-30F5-4117-9724-C23FD15D813B}" type="presOf" srcId="{AA25EA9D-EB92-450D-91E5-6528D3F97A8D}" destId="{AE6E89AB-81BD-4C87-8140-AB7C4AF68EAF}" srcOrd="0" destOrd="0" presId="urn:microsoft.com/office/officeart/2018/2/layout/IconLabelList"/>
    <dgm:cxn modelId="{5EFD0817-5906-4D70-B58A-7A5311CD39E9}" type="presOf" srcId="{98E6D9E8-4236-4345-A892-1AF7DD06317C}" destId="{60608114-E76F-4D07-924E-AEAA6B4F8297}" srcOrd="0" destOrd="0" presId="urn:microsoft.com/office/officeart/2018/2/layout/IconLabelList"/>
    <dgm:cxn modelId="{CA461583-95AB-44D9-92B1-621DFF287DAC}" srcId="{AA25EA9D-EB92-450D-91E5-6528D3F97A8D}" destId="{98E6D9E8-4236-4345-A892-1AF7DD06317C}" srcOrd="1" destOrd="0" parTransId="{F78099AB-F296-4B54-A3A8-2F30ABBA8D46}" sibTransId="{B538AB31-58DC-45EF-8594-7A4C0A89D6CA}"/>
    <dgm:cxn modelId="{46B75628-C3BF-4967-80D9-BBC84DC354F0}" srcId="{AA25EA9D-EB92-450D-91E5-6528D3F97A8D}" destId="{3B01C0F7-862C-4636-BFC0-C29E705B5DCA}" srcOrd="0" destOrd="0" parTransId="{391778EF-7304-4E0E-96AE-3E08542567D1}" sibTransId="{E0890E87-3977-46C8-8465-3192F2EAECEF}"/>
    <dgm:cxn modelId="{79E4C25C-97EC-453F-84D1-8FDB6692B221}" type="presOf" srcId="{3B01C0F7-862C-4636-BFC0-C29E705B5DCA}" destId="{E4CED98D-2831-4F66-8F4D-E8EFF3A6F175}" srcOrd="0" destOrd="0" presId="urn:microsoft.com/office/officeart/2018/2/layout/IconLabelList"/>
    <dgm:cxn modelId="{AD3A6FE2-2B6D-4D11-B861-9DB40A360C1B}" type="presParOf" srcId="{AE6E89AB-81BD-4C87-8140-AB7C4AF68EAF}" destId="{978D1180-242B-4C70-91B5-3437115B1C8D}" srcOrd="0" destOrd="0" presId="urn:microsoft.com/office/officeart/2018/2/layout/IconLabelList"/>
    <dgm:cxn modelId="{7FFEC70A-C270-4FEB-8A03-710D53F9F231}" type="presParOf" srcId="{978D1180-242B-4C70-91B5-3437115B1C8D}" destId="{629967F1-8AD0-4693-8016-43E1B0698226}" srcOrd="0" destOrd="0" presId="urn:microsoft.com/office/officeart/2018/2/layout/IconLabelList"/>
    <dgm:cxn modelId="{C552CC8C-E31E-48CB-B17C-9F0D218E6F16}" type="presParOf" srcId="{978D1180-242B-4C70-91B5-3437115B1C8D}" destId="{346C9A3A-8B01-4C00-AFCC-29D96E067353}" srcOrd="1" destOrd="0" presId="urn:microsoft.com/office/officeart/2018/2/layout/IconLabelList"/>
    <dgm:cxn modelId="{B1B70A3C-292B-4394-A036-B9BE77486831}" type="presParOf" srcId="{978D1180-242B-4C70-91B5-3437115B1C8D}" destId="{E4CED98D-2831-4F66-8F4D-E8EFF3A6F175}" srcOrd="2" destOrd="0" presId="urn:microsoft.com/office/officeart/2018/2/layout/IconLabelList"/>
    <dgm:cxn modelId="{3FE4B613-FBBB-4C2A-90A3-E75456F25326}" type="presParOf" srcId="{AE6E89AB-81BD-4C87-8140-AB7C4AF68EAF}" destId="{C0E52FB6-1799-4361-B945-1434BBEE1CAC}" srcOrd="1" destOrd="0" presId="urn:microsoft.com/office/officeart/2018/2/layout/IconLabelList"/>
    <dgm:cxn modelId="{3704EB8E-2281-4B02-B8E2-B8236D420FD6}" type="presParOf" srcId="{AE6E89AB-81BD-4C87-8140-AB7C4AF68EAF}" destId="{845F2016-1507-48D7-BF7A-2E5D921D1F13}" srcOrd="2" destOrd="0" presId="urn:microsoft.com/office/officeart/2018/2/layout/IconLabelList"/>
    <dgm:cxn modelId="{A168DA32-78EF-4B74-9409-E3E98079F470}" type="presParOf" srcId="{845F2016-1507-48D7-BF7A-2E5D921D1F13}" destId="{792CC92B-AAF6-4539-B2A7-17987BCFE4D4}" srcOrd="0" destOrd="0" presId="urn:microsoft.com/office/officeart/2018/2/layout/IconLabelList"/>
    <dgm:cxn modelId="{5F69048D-7410-400A-A495-873C2BA1BE45}" type="presParOf" srcId="{845F2016-1507-48D7-BF7A-2E5D921D1F13}" destId="{C5CCFC88-4E2F-4423-9E60-9F07DA96D35F}" srcOrd="1" destOrd="0" presId="urn:microsoft.com/office/officeart/2018/2/layout/IconLabelList"/>
    <dgm:cxn modelId="{B1FA3D05-B254-4FD6-92B5-411093196ED5}" type="presParOf" srcId="{845F2016-1507-48D7-BF7A-2E5D921D1F13}" destId="{60608114-E76F-4D07-924E-AEAA6B4F829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A0723-FC04-455E-AD4F-CC60B9BABBA5}">
      <dsp:nvSpPr>
        <dsp:cNvPr id="0" name=""/>
        <dsp:cNvSpPr/>
      </dsp:nvSpPr>
      <dsp:spPr>
        <a:xfrm>
          <a:off x="0" y="448746"/>
          <a:ext cx="1681312" cy="16813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51026D-734C-4D0E-93CF-E205D39CAE8D}">
      <dsp:nvSpPr>
        <dsp:cNvPr id="0" name=""/>
        <dsp:cNvSpPr/>
      </dsp:nvSpPr>
      <dsp:spPr>
        <a:xfrm>
          <a:off x="245199" y="706818"/>
          <a:ext cx="964687" cy="964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5BEA3A-30A5-478C-9E13-733EA4009F84}">
      <dsp:nvSpPr>
        <dsp:cNvPr id="0" name=""/>
        <dsp:cNvSpPr/>
      </dsp:nvSpPr>
      <dsp:spPr>
        <a:xfrm>
          <a:off x="1664258" y="565060"/>
          <a:ext cx="3371610" cy="2333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just" defTabSz="622300">
            <a:lnSpc>
              <a:spcPct val="90000"/>
            </a:lnSpc>
            <a:spcBef>
              <a:spcPct val="0"/>
            </a:spcBef>
            <a:spcAft>
              <a:spcPct val="35000"/>
            </a:spcAft>
            <a:defRPr cap="all"/>
          </a:pPr>
          <a:r>
            <a:rPr lang="en-US" sz="1400" b="0" i="0" kern="1200" dirty="0"/>
            <a:t>The main principle behind capillary electrophoresis is that the ions or charged particles move towards the opposite pole under the influence of an electric current and separate from each other based on their sizes when certain filters are placed in the path of their movement.</a:t>
          </a:r>
          <a:endParaRPr lang="en-US" sz="1400" kern="1200" dirty="0"/>
        </a:p>
      </dsp:txBody>
      <dsp:txXfrm>
        <a:off x="1664258" y="565060"/>
        <a:ext cx="3371610" cy="2333781"/>
      </dsp:txXfrm>
    </dsp:sp>
    <dsp:sp modelId="{E9EFF282-3CF2-43A1-811A-7B2F5D08A4AD}">
      <dsp:nvSpPr>
        <dsp:cNvPr id="0" name=""/>
        <dsp:cNvSpPr/>
      </dsp:nvSpPr>
      <dsp:spPr>
        <a:xfrm>
          <a:off x="4611295" y="1940280"/>
          <a:ext cx="1681312" cy="16813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DB4742-C876-4465-BCD2-6ACE52E52B0A}">
      <dsp:nvSpPr>
        <dsp:cNvPr id="0" name=""/>
        <dsp:cNvSpPr/>
      </dsp:nvSpPr>
      <dsp:spPr>
        <a:xfrm>
          <a:off x="4969603" y="2258843"/>
          <a:ext cx="964687" cy="964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42A6D3-E61C-47C4-A748-E9145C3F7B85}">
      <dsp:nvSpPr>
        <dsp:cNvPr id="0" name=""/>
        <dsp:cNvSpPr/>
      </dsp:nvSpPr>
      <dsp:spPr>
        <a:xfrm>
          <a:off x="6578376" y="1898564"/>
          <a:ext cx="3400826" cy="2014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just" defTabSz="622300">
            <a:lnSpc>
              <a:spcPct val="90000"/>
            </a:lnSpc>
            <a:spcBef>
              <a:spcPct val="0"/>
            </a:spcBef>
            <a:spcAft>
              <a:spcPct val="35000"/>
            </a:spcAft>
            <a:defRPr cap="all"/>
          </a:pPr>
          <a:r>
            <a:rPr lang="en-US" sz="1400" kern="1200" dirty="0"/>
            <a:t>It works such that the </a:t>
          </a:r>
          <a:r>
            <a:rPr lang="en-US" sz="1400" b="0" i="0" kern="1200" dirty="0"/>
            <a:t>existence of charge separation between the surface of a particle and the fluid immediately surrounding it. An applied electric field acts on the resulting charge density, causing the particle to migrate and the fluid around the particle to flow.</a:t>
          </a:r>
          <a:endParaRPr lang="en-US" sz="1400" kern="1200" dirty="0"/>
        </a:p>
      </dsp:txBody>
      <dsp:txXfrm>
        <a:off x="6578376" y="1898564"/>
        <a:ext cx="3400826" cy="20143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456B1E-70B5-59E3-11F8-8007C0D2B9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BC416F3-08D9-2A0C-F4AE-01786887EB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CBF3BB2-95A2-6A6F-CCD0-7B6851B2DF39}"/>
              </a:ext>
            </a:extLst>
          </p:cNvPr>
          <p:cNvSpPr>
            <a:spLocks noGrp="1"/>
          </p:cNvSpPr>
          <p:nvPr>
            <p:ph type="dt" sz="half" idx="10"/>
          </p:nvPr>
        </p:nvSpPr>
        <p:spPr/>
        <p:txBody>
          <a:bodyPr/>
          <a:lstStyle/>
          <a:p>
            <a:fld id="{934DB3F5-05CC-40E5-84CA-FD443FB14599}" type="datetimeFigureOut">
              <a:rPr lang="en-US" smtClean="0"/>
              <a:t>5/28/2023</a:t>
            </a:fld>
            <a:endParaRPr lang="en-US"/>
          </a:p>
        </p:txBody>
      </p:sp>
      <p:sp>
        <p:nvSpPr>
          <p:cNvPr id="5" name="Footer Placeholder 4">
            <a:extLst>
              <a:ext uri="{FF2B5EF4-FFF2-40B4-BE49-F238E27FC236}">
                <a16:creationId xmlns:a16="http://schemas.microsoft.com/office/drawing/2014/main" xmlns="" id="{B23FF8D0-87A2-BF44-C797-8FC205D19C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3CF12F7-F20D-CA0E-D353-07364AB21471}"/>
              </a:ext>
            </a:extLst>
          </p:cNvPr>
          <p:cNvSpPr>
            <a:spLocks noGrp="1"/>
          </p:cNvSpPr>
          <p:nvPr>
            <p:ph type="sldNum" sz="quarter" idx="12"/>
          </p:nvPr>
        </p:nvSpPr>
        <p:spPr/>
        <p:txBody>
          <a:bodyPr/>
          <a:lstStyle/>
          <a:p>
            <a:fld id="{3A09F787-4080-433A-B694-DD43E71F0B35}" type="slidenum">
              <a:rPr lang="en-US" smtClean="0"/>
              <a:t>‹#›</a:t>
            </a:fld>
            <a:endParaRPr lang="en-US"/>
          </a:p>
        </p:txBody>
      </p:sp>
    </p:spTree>
    <p:extLst>
      <p:ext uri="{BB962C8B-B14F-4D97-AF65-F5344CB8AC3E}">
        <p14:creationId xmlns:p14="http://schemas.microsoft.com/office/powerpoint/2010/main" val="3076335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C6C695-4EE6-8400-A8C6-A283F2B3ED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88947B0-690F-EDE9-4C45-05E9357132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9DDEB0-53D2-86C0-7E5E-F8137199C124}"/>
              </a:ext>
            </a:extLst>
          </p:cNvPr>
          <p:cNvSpPr>
            <a:spLocks noGrp="1"/>
          </p:cNvSpPr>
          <p:nvPr>
            <p:ph type="dt" sz="half" idx="10"/>
          </p:nvPr>
        </p:nvSpPr>
        <p:spPr/>
        <p:txBody>
          <a:bodyPr/>
          <a:lstStyle/>
          <a:p>
            <a:fld id="{934DB3F5-05CC-40E5-84CA-FD443FB14599}" type="datetimeFigureOut">
              <a:rPr lang="en-US" smtClean="0"/>
              <a:t>5/28/2023</a:t>
            </a:fld>
            <a:endParaRPr lang="en-US"/>
          </a:p>
        </p:txBody>
      </p:sp>
      <p:sp>
        <p:nvSpPr>
          <p:cNvPr id="5" name="Footer Placeholder 4">
            <a:extLst>
              <a:ext uri="{FF2B5EF4-FFF2-40B4-BE49-F238E27FC236}">
                <a16:creationId xmlns:a16="http://schemas.microsoft.com/office/drawing/2014/main" xmlns="" id="{1CF285BF-AD34-2E26-57C7-78C4682F5D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20DEE7B-8BEB-7433-607C-7876B86FDDD8}"/>
              </a:ext>
            </a:extLst>
          </p:cNvPr>
          <p:cNvSpPr>
            <a:spLocks noGrp="1"/>
          </p:cNvSpPr>
          <p:nvPr>
            <p:ph type="sldNum" sz="quarter" idx="12"/>
          </p:nvPr>
        </p:nvSpPr>
        <p:spPr/>
        <p:txBody>
          <a:bodyPr/>
          <a:lstStyle/>
          <a:p>
            <a:fld id="{3A09F787-4080-433A-B694-DD43E71F0B35}" type="slidenum">
              <a:rPr lang="en-US" smtClean="0"/>
              <a:t>‹#›</a:t>
            </a:fld>
            <a:endParaRPr lang="en-US"/>
          </a:p>
        </p:txBody>
      </p:sp>
    </p:spTree>
    <p:extLst>
      <p:ext uri="{BB962C8B-B14F-4D97-AF65-F5344CB8AC3E}">
        <p14:creationId xmlns:p14="http://schemas.microsoft.com/office/powerpoint/2010/main" val="3390490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4172782-4511-A01A-C3A2-99D379D47C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96C962B-E5A2-637C-A636-599C884164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5EDB389-DA4D-061C-F71E-1F7811D65B8F}"/>
              </a:ext>
            </a:extLst>
          </p:cNvPr>
          <p:cNvSpPr>
            <a:spLocks noGrp="1"/>
          </p:cNvSpPr>
          <p:nvPr>
            <p:ph type="dt" sz="half" idx="10"/>
          </p:nvPr>
        </p:nvSpPr>
        <p:spPr/>
        <p:txBody>
          <a:bodyPr/>
          <a:lstStyle/>
          <a:p>
            <a:fld id="{934DB3F5-05CC-40E5-84CA-FD443FB14599}" type="datetimeFigureOut">
              <a:rPr lang="en-US" smtClean="0"/>
              <a:t>5/28/2023</a:t>
            </a:fld>
            <a:endParaRPr lang="en-US"/>
          </a:p>
        </p:txBody>
      </p:sp>
      <p:sp>
        <p:nvSpPr>
          <p:cNvPr id="5" name="Footer Placeholder 4">
            <a:extLst>
              <a:ext uri="{FF2B5EF4-FFF2-40B4-BE49-F238E27FC236}">
                <a16:creationId xmlns:a16="http://schemas.microsoft.com/office/drawing/2014/main" xmlns="" id="{88E9E07C-BB29-A656-8795-7B8D5EB1E4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67B9BE7-AC01-EE59-000F-B867846A53DD}"/>
              </a:ext>
            </a:extLst>
          </p:cNvPr>
          <p:cNvSpPr>
            <a:spLocks noGrp="1"/>
          </p:cNvSpPr>
          <p:nvPr>
            <p:ph type="sldNum" sz="quarter" idx="12"/>
          </p:nvPr>
        </p:nvSpPr>
        <p:spPr/>
        <p:txBody>
          <a:bodyPr/>
          <a:lstStyle/>
          <a:p>
            <a:fld id="{3A09F787-4080-433A-B694-DD43E71F0B35}" type="slidenum">
              <a:rPr lang="en-US" smtClean="0"/>
              <a:t>‹#›</a:t>
            </a:fld>
            <a:endParaRPr lang="en-US"/>
          </a:p>
        </p:txBody>
      </p:sp>
    </p:spTree>
    <p:extLst>
      <p:ext uri="{BB962C8B-B14F-4D97-AF65-F5344CB8AC3E}">
        <p14:creationId xmlns:p14="http://schemas.microsoft.com/office/powerpoint/2010/main" val="350054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E0FF26-722D-C946-C528-9822651C35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123C307-2D75-204A-B12B-CB8384FB41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217A47C-81E3-6A23-CB7A-6900E9B17F87}"/>
              </a:ext>
            </a:extLst>
          </p:cNvPr>
          <p:cNvSpPr>
            <a:spLocks noGrp="1"/>
          </p:cNvSpPr>
          <p:nvPr>
            <p:ph type="dt" sz="half" idx="10"/>
          </p:nvPr>
        </p:nvSpPr>
        <p:spPr/>
        <p:txBody>
          <a:bodyPr/>
          <a:lstStyle/>
          <a:p>
            <a:fld id="{934DB3F5-05CC-40E5-84CA-FD443FB14599}" type="datetimeFigureOut">
              <a:rPr lang="en-US" smtClean="0"/>
              <a:t>5/28/2023</a:t>
            </a:fld>
            <a:endParaRPr lang="en-US"/>
          </a:p>
        </p:txBody>
      </p:sp>
      <p:sp>
        <p:nvSpPr>
          <p:cNvPr id="5" name="Footer Placeholder 4">
            <a:extLst>
              <a:ext uri="{FF2B5EF4-FFF2-40B4-BE49-F238E27FC236}">
                <a16:creationId xmlns:a16="http://schemas.microsoft.com/office/drawing/2014/main" xmlns="" id="{EB8FF704-29CE-220B-DC32-8189236A6D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311E07E-9F25-F792-1E0E-94CDD756ABE7}"/>
              </a:ext>
            </a:extLst>
          </p:cNvPr>
          <p:cNvSpPr>
            <a:spLocks noGrp="1"/>
          </p:cNvSpPr>
          <p:nvPr>
            <p:ph type="sldNum" sz="quarter" idx="12"/>
          </p:nvPr>
        </p:nvSpPr>
        <p:spPr/>
        <p:txBody>
          <a:bodyPr/>
          <a:lstStyle/>
          <a:p>
            <a:fld id="{3A09F787-4080-433A-B694-DD43E71F0B35}" type="slidenum">
              <a:rPr lang="en-US" smtClean="0"/>
              <a:t>‹#›</a:t>
            </a:fld>
            <a:endParaRPr lang="en-US"/>
          </a:p>
        </p:txBody>
      </p:sp>
    </p:spTree>
    <p:extLst>
      <p:ext uri="{BB962C8B-B14F-4D97-AF65-F5344CB8AC3E}">
        <p14:creationId xmlns:p14="http://schemas.microsoft.com/office/powerpoint/2010/main" val="3005408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DD9089-BB82-D6E8-228C-C58A775ED8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9356C6B-7B0C-1630-0E51-E35AE43C68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144DDA4-564C-4D66-5F60-88A327E485C5}"/>
              </a:ext>
            </a:extLst>
          </p:cNvPr>
          <p:cNvSpPr>
            <a:spLocks noGrp="1"/>
          </p:cNvSpPr>
          <p:nvPr>
            <p:ph type="dt" sz="half" idx="10"/>
          </p:nvPr>
        </p:nvSpPr>
        <p:spPr/>
        <p:txBody>
          <a:bodyPr/>
          <a:lstStyle/>
          <a:p>
            <a:fld id="{934DB3F5-05CC-40E5-84CA-FD443FB14599}" type="datetimeFigureOut">
              <a:rPr lang="en-US" smtClean="0"/>
              <a:t>5/28/2023</a:t>
            </a:fld>
            <a:endParaRPr lang="en-US"/>
          </a:p>
        </p:txBody>
      </p:sp>
      <p:sp>
        <p:nvSpPr>
          <p:cNvPr id="5" name="Footer Placeholder 4">
            <a:extLst>
              <a:ext uri="{FF2B5EF4-FFF2-40B4-BE49-F238E27FC236}">
                <a16:creationId xmlns:a16="http://schemas.microsoft.com/office/drawing/2014/main" xmlns="" id="{B82C1374-FB5F-B12D-3B4C-EC15DF7194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C2CE6D0-8D45-9D0C-4553-B49720E1E4A4}"/>
              </a:ext>
            </a:extLst>
          </p:cNvPr>
          <p:cNvSpPr>
            <a:spLocks noGrp="1"/>
          </p:cNvSpPr>
          <p:nvPr>
            <p:ph type="sldNum" sz="quarter" idx="12"/>
          </p:nvPr>
        </p:nvSpPr>
        <p:spPr/>
        <p:txBody>
          <a:bodyPr/>
          <a:lstStyle/>
          <a:p>
            <a:fld id="{3A09F787-4080-433A-B694-DD43E71F0B35}" type="slidenum">
              <a:rPr lang="en-US" smtClean="0"/>
              <a:t>‹#›</a:t>
            </a:fld>
            <a:endParaRPr lang="en-US"/>
          </a:p>
        </p:txBody>
      </p:sp>
    </p:spTree>
    <p:extLst>
      <p:ext uri="{BB962C8B-B14F-4D97-AF65-F5344CB8AC3E}">
        <p14:creationId xmlns:p14="http://schemas.microsoft.com/office/powerpoint/2010/main" val="771355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5E1ADC-C0BD-9BFE-501E-1A1D20E978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BB2B874-87DB-DDD6-CAC2-14663EF789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FC8BBB7-280A-6DCF-0045-793D1B4708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8F23DC5-229A-784D-BD37-645158DB79DE}"/>
              </a:ext>
            </a:extLst>
          </p:cNvPr>
          <p:cNvSpPr>
            <a:spLocks noGrp="1"/>
          </p:cNvSpPr>
          <p:nvPr>
            <p:ph type="dt" sz="half" idx="10"/>
          </p:nvPr>
        </p:nvSpPr>
        <p:spPr/>
        <p:txBody>
          <a:bodyPr/>
          <a:lstStyle/>
          <a:p>
            <a:fld id="{934DB3F5-05CC-40E5-84CA-FD443FB14599}" type="datetimeFigureOut">
              <a:rPr lang="en-US" smtClean="0"/>
              <a:t>5/28/2023</a:t>
            </a:fld>
            <a:endParaRPr lang="en-US"/>
          </a:p>
        </p:txBody>
      </p:sp>
      <p:sp>
        <p:nvSpPr>
          <p:cNvPr id="6" name="Footer Placeholder 5">
            <a:extLst>
              <a:ext uri="{FF2B5EF4-FFF2-40B4-BE49-F238E27FC236}">
                <a16:creationId xmlns:a16="http://schemas.microsoft.com/office/drawing/2014/main" xmlns="" id="{032402BD-11AC-EB02-D06A-62D28E861D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71CFE8C-E0EE-7C18-6B01-A253B33E88C5}"/>
              </a:ext>
            </a:extLst>
          </p:cNvPr>
          <p:cNvSpPr>
            <a:spLocks noGrp="1"/>
          </p:cNvSpPr>
          <p:nvPr>
            <p:ph type="sldNum" sz="quarter" idx="12"/>
          </p:nvPr>
        </p:nvSpPr>
        <p:spPr/>
        <p:txBody>
          <a:bodyPr/>
          <a:lstStyle/>
          <a:p>
            <a:fld id="{3A09F787-4080-433A-B694-DD43E71F0B35}" type="slidenum">
              <a:rPr lang="en-US" smtClean="0"/>
              <a:t>‹#›</a:t>
            </a:fld>
            <a:endParaRPr lang="en-US"/>
          </a:p>
        </p:txBody>
      </p:sp>
    </p:spTree>
    <p:extLst>
      <p:ext uri="{BB962C8B-B14F-4D97-AF65-F5344CB8AC3E}">
        <p14:creationId xmlns:p14="http://schemas.microsoft.com/office/powerpoint/2010/main" val="2578381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F5CAFB-A409-3DEF-280D-7593B9838E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CD2B8DC-C782-0654-409B-2263BDA9E8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0E46005-77C6-B179-F4D4-3D2E69EE95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8D7A945-D384-CBCC-F9E7-ABFFD022DB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D8CB171-B243-9797-DCC4-641B0ACFF8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27099DE-292B-2941-3156-4A771E3B76F5}"/>
              </a:ext>
            </a:extLst>
          </p:cNvPr>
          <p:cNvSpPr>
            <a:spLocks noGrp="1"/>
          </p:cNvSpPr>
          <p:nvPr>
            <p:ph type="dt" sz="half" idx="10"/>
          </p:nvPr>
        </p:nvSpPr>
        <p:spPr/>
        <p:txBody>
          <a:bodyPr/>
          <a:lstStyle/>
          <a:p>
            <a:fld id="{934DB3F5-05CC-40E5-84CA-FD443FB14599}" type="datetimeFigureOut">
              <a:rPr lang="en-US" smtClean="0"/>
              <a:t>5/28/2023</a:t>
            </a:fld>
            <a:endParaRPr lang="en-US"/>
          </a:p>
        </p:txBody>
      </p:sp>
      <p:sp>
        <p:nvSpPr>
          <p:cNvPr id="8" name="Footer Placeholder 7">
            <a:extLst>
              <a:ext uri="{FF2B5EF4-FFF2-40B4-BE49-F238E27FC236}">
                <a16:creationId xmlns:a16="http://schemas.microsoft.com/office/drawing/2014/main" xmlns="" id="{A0C0A972-95B1-4069-91A7-3C7EEA2AD4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F786CE0-C555-EE19-D25B-1DD0E133B1C4}"/>
              </a:ext>
            </a:extLst>
          </p:cNvPr>
          <p:cNvSpPr>
            <a:spLocks noGrp="1"/>
          </p:cNvSpPr>
          <p:nvPr>
            <p:ph type="sldNum" sz="quarter" idx="12"/>
          </p:nvPr>
        </p:nvSpPr>
        <p:spPr/>
        <p:txBody>
          <a:bodyPr/>
          <a:lstStyle/>
          <a:p>
            <a:fld id="{3A09F787-4080-433A-B694-DD43E71F0B35}" type="slidenum">
              <a:rPr lang="en-US" smtClean="0"/>
              <a:t>‹#›</a:t>
            </a:fld>
            <a:endParaRPr lang="en-US"/>
          </a:p>
        </p:txBody>
      </p:sp>
    </p:spTree>
    <p:extLst>
      <p:ext uri="{BB962C8B-B14F-4D97-AF65-F5344CB8AC3E}">
        <p14:creationId xmlns:p14="http://schemas.microsoft.com/office/powerpoint/2010/main" val="2924457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3E0B01-A8AB-413E-452A-AE73784FB6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99E3E66-7F62-D8B3-5FA3-2FD0BF930BC7}"/>
              </a:ext>
            </a:extLst>
          </p:cNvPr>
          <p:cNvSpPr>
            <a:spLocks noGrp="1"/>
          </p:cNvSpPr>
          <p:nvPr>
            <p:ph type="dt" sz="half" idx="10"/>
          </p:nvPr>
        </p:nvSpPr>
        <p:spPr/>
        <p:txBody>
          <a:bodyPr/>
          <a:lstStyle/>
          <a:p>
            <a:fld id="{934DB3F5-05CC-40E5-84CA-FD443FB14599}" type="datetimeFigureOut">
              <a:rPr lang="en-US" smtClean="0"/>
              <a:t>5/28/2023</a:t>
            </a:fld>
            <a:endParaRPr lang="en-US"/>
          </a:p>
        </p:txBody>
      </p:sp>
      <p:sp>
        <p:nvSpPr>
          <p:cNvPr id="4" name="Footer Placeholder 3">
            <a:extLst>
              <a:ext uri="{FF2B5EF4-FFF2-40B4-BE49-F238E27FC236}">
                <a16:creationId xmlns:a16="http://schemas.microsoft.com/office/drawing/2014/main" xmlns="" id="{19DC8AD0-38D9-40CF-CF55-219AD62761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0AE5E4E-8E71-078A-A164-27F438815821}"/>
              </a:ext>
            </a:extLst>
          </p:cNvPr>
          <p:cNvSpPr>
            <a:spLocks noGrp="1"/>
          </p:cNvSpPr>
          <p:nvPr>
            <p:ph type="sldNum" sz="quarter" idx="12"/>
          </p:nvPr>
        </p:nvSpPr>
        <p:spPr/>
        <p:txBody>
          <a:bodyPr/>
          <a:lstStyle/>
          <a:p>
            <a:fld id="{3A09F787-4080-433A-B694-DD43E71F0B35}" type="slidenum">
              <a:rPr lang="en-US" smtClean="0"/>
              <a:t>‹#›</a:t>
            </a:fld>
            <a:endParaRPr lang="en-US"/>
          </a:p>
        </p:txBody>
      </p:sp>
    </p:spTree>
    <p:extLst>
      <p:ext uri="{BB962C8B-B14F-4D97-AF65-F5344CB8AC3E}">
        <p14:creationId xmlns:p14="http://schemas.microsoft.com/office/powerpoint/2010/main" val="329190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7AA6670-A9E5-7958-60B5-06B1702604C3}"/>
              </a:ext>
            </a:extLst>
          </p:cNvPr>
          <p:cNvSpPr>
            <a:spLocks noGrp="1"/>
          </p:cNvSpPr>
          <p:nvPr>
            <p:ph type="dt" sz="half" idx="10"/>
          </p:nvPr>
        </p:nvSpPr>
        <p:spPr/>
        <p:txBody>
          <a:bodyPr/>
          <a:lstStyle/>
          <a:p>
            <a:fld id="{934DB3F5-05CC-40E5-84CA-FD443FB14599}" type="datetimeFigureOut">
              <a:rPr lang="en-US" smtClean="0"/>
              <a:t>5/28/2023</a:t>
            </a:fld>
            <a:endParaRPr lang="en-US"/>
          </a:p>
        </p:txBody>
      </p:sp>
      <p:sp>
        <p:nvSpPr>
          <p:cNvPr id="3" name="Footer Placeholder 2">
            <a:extLst>
              <a:ext uri="{FF2B5EF4-FFF2-40B4-BE49-F238E27FC236}">
                <a16:creationId xmlns:a16="http://schemas.microsoft.com/office/drawing/2014/main" xmlns="" id="{8C043433-80DA-4F8E-9BC0-DF8EEA3194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D0A21B7-7CE4-2FE5-0CC3-84A7CA65FF2C}"/>
              </a:ext>
            </a:extLst>
          </p:cNvPr>
          <p:cNvSpPr>
            <a:spLocks noGrp="1"/>
          </p:cNvSpPr>
          <p:nvPr>
            <p:ph type="sldNum" sz="quarter" idx="12"/>
          </p:nvPr>
        </p:nvSpPr>
        <p:spPr/>
        <p:txBody>
          <a:bodyPr/>
          <a:lstStyle/>
          <a:p>
            <a:fld id="{3A09F787-4080-433A-B694-DD43E71F0B35}" type="slidenum">
              <a:rPr lang="en-US" smtClean="0"/>
              <a:t>‹#›</a:t>
            </a:fld>
            <a:endParaRPr lang="en-US"/>
          </a:p>
        </p:txBody>
      </p:sp>
    </p:spTree>
    <p:extLst>
      <p:ext uri="{BB962C8B-B14F-4D97-AF65-F5344CB8AC3E}">
        <p14:creationId xmlns:p14="http://schemas.microsoft.com/office/powerpoint/2010/main" val="343536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C423B8-838D-DFED-805D-B3F8F03BED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EED3991-AD89-915C-9C39-2EABC66324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F98944-56C5-0AAD-B590-C8A027C65A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6EDDF12-50D5-EBAB-E79A-F23D3A0B416E}"/>
              </a:ext>
            </a:extLst>
          </p:cNvPr>
          <p:cNvSpPr>
            <a:spLocks noGrp="1"/>
          </p:cNvSpPr>
          <p:nvPr>
            <p:ph type="dt" sz="half" idx="10"/>
          </p:nvPr>
        </p:nvSpPr>
        <p:spPr/>
        <p:txBody>
          <a:bodyPr/>
          <a:lstStyle/>
          <a:p>
            <a:fld id="{934DB3F5-05CC-40E5-84CA-FD443FB14599}" type="datetimeFigureOut">
              <a:rPr lang="en-US" smtClean="0"/>
              <a:t>5/28/2023</a:t>
            </a:fld>
            <a:endParaRPr lang="en-US"/>
          </a:p>
        </p:txBody>
      </p:sp>
      <p:sp>
        <p:nvSpPr>
          <p:cNvPr id="6" name="Footer Placeholder 5">
            <a:extLst>
              <a:ext uri="{FF2B5EF4-FFF2-40B4-BE49-F238E27FC236}">
                <a16:creationId xmlns:a16="http://schemas.microsoft.com/office/drawing/2014/main" xmlns="" id="{2D3A3180-7828-63D7-6091-B40001DF68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039FDC5-C317-9757-8B9E-C6402F36E7BD}"/>
              </a:ext>
            </a:extLst>
          </p:cNvPr>
          <p:cNvSpPr>
            <a:spLocks noGrp="1"/>
          </p:cNvSpPr>
          <p:nvPr>
            <p:ph type="sldNum" sz="quarter" idx="12"/>
          </p:nvPr>
        </p:nvSpPr>
        <p:spPr/>
        <p:txBody>
          <a:bodyPr/>
          <a:lstStyle/>
          <a:p>
            <a:fld id="{3A09F787-4080-433A-B694-DD43E71F0B35}" type="slidenum">
              <a:rPr lang="en-US" smtClean="0"/>
              <a:t>‹#›</a:t>
            </a:fld>
            <a:endParaRPr lang="en-US"/>
          </a:p>
        </p:txBody>
      </p:sp>
    </p:spTree>
    <p:extLst>
      <p:ext uri="{BB962C8B-B14F-4D97-AF65-F5344CB8AC3E}">
        <p14:creationId xmlns:p14="http://schemas.microsoft.com/office/powerpoint/2010/main" val="782930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AE3693-287C-F6B4-E4E9-A29A6FC499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B44EBD5-01E3-DA37-77CD-896C374B9E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EB9D320-9D28-2980-503F-7C8C1542A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ADB0ACE-993C-7B73-1FC8-32C8A3586C13}"/>
              </a:ext>
            </a:extLst>
          </p:cNvPr>
          <p:cNvSpPr>
            <a:spLocks noGrp="1"/>
          </p:cNvSpPr>
          <p:nvPr>
            <p:ph type="dt" sz="half" idx="10"/>
          </p:nvPr>
        </p:nvSpPr>
        <p:spPr/>
        <p:txBody>
          <a:bodyPr/>
          <a:lstStyle/>
          <a:p>
            <a:fld id="{934DB3F5-05CC-40E5-84CA-FD443FB14599}" type="datetimeFigureOut">
              <a:rPr lang="en-US" smtClean="0"/>
              <a:t>5/28/2023</a:t>
            </a:fld>
            <a:endParaRPr lang="en-US"/>
          </a:p>
        </p:txBody>
      </p:sp>
      <p:sp>
        <p:nvSpPr>
          <p:cNvPr id="6" name="Footer Placeholder 5">
            <a:extLst>
              <a:ext uri="{FF2B5EF4-FFF2-40B4-BE49-F238E27FC236}">
                <a16:creationId xmlns:a16="http://schemas.microsoft.com/office/drawing/2014/main" xmlns="" id="{5C20E495-B149-D83B-DFE1-D9AF068CE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8CD028F-665A-9C25-D540-5B77F0685010}"/>
              </a:ext>
            </a:extLst>
          </p:cNvPr>
          <p:cNvSpPr>
            <a:spLocks noGrp="1"/>
          </p:cNvSpPr>
          <p:nvPr>
            <p:ph type="sldNum" sz="quarter" idx="12"/>
          </p:nvPr>
        </p:nvSpPr>
        <p:spPr/>
        <p:txBody>
          <a:bodyPr/>
          <a:lstStyle/>
          <a:p>
            <a:fld id="{3A09F787-4080-433A-B694-DD43E71F0B35}" type="slidenum">
              <a:rPr lang="en-US" smtClean="0"/>
              <a:t>‹#›</a:t>
            </a:fld>
            <a:endParaRPr lang="en-US"/>
          </a:p>
        </p:txBody>
      </p:sp>
    </p:spTree>
    <p:extLst>
      <p:ext uri="{BB962C8B-B14F-4D97-AF65-F5344CB8AC3E}">
        <p14:creationId xmlns:p14="http://schemas.microsoft.com/office/powerpoint/2010/main" val="2163430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C8CFC14-3387-3CFD-DA0C-0E62521DB0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1E474EF-BE4D-C22B-0E6B-F4501D14C3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1ABE5F3-037B-7BC0-A6B1-2E5BD256E6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DB3F5-05CC-40E5-84CA-FD443FB14599}" type="datetimeFigureOut">
              <a:rPr lang="en-US" smtClean="0"/>
              <a:t>5/28/2023</a:t>
            </a:fld>
            <a:endParaRPr lang="en-US"/>
          </a:p>
        </p:txBody>
      </p:sp>
      <p:sp>
        <p:nvSpPr>
          <p:cNvPr id="5" name="Footer Placeholder 4">
            <a:extLst>
              <a:ext uri="{FF2B5EF4-FFF2-40B4-BE49-F238E27FC236}">
                <a16:creationId xmlns:a16="http://schemas.microsoft.com/office/drawing/2014/main" xmlns="" id="{ED3A1105-308C-BB3B-7E75-81A80FB8A2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34848BB-3817-F14B-45F4-C70B4A04E7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9F787-4080-433A-B694-DD43E71F0B35}" type="slidenum">
              <a:rPr lang="en-US" smtClean="0"/>
              <a:t>‹#›</a:t>
            </a:fld>
            <a:endParaRPr lang="en-US"/>
          </a:p>
        </p:txBody>
      </p:sp>
    </p:spTree>
    <p:extLst>
      <p:ext uri="{BB962C8B-B14F-4D97-AF65-F5344CB8AC3E}">
        <p14:creationId xmlns:p14="http://schemas.microsoft.com/office/powerpoint/2010/main" val="1195906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of an electromagnetic radiation">
            <a:extLst>
              <a:ext uri="{FF2B5EF4-FFF2-40B4-BE49-F238E27FC236}">
                <a16:creationId xmlns:a16="http://schemas.microsoft.com/office/drawing/2014/main" xmlns="" id="{D6328327-6E27-C399-BE6E-1E8BC9E28ACD}"/>
              </a:ext>
            </a:extLst>
          </p:cNvPr>
          <p:cNvPicPr>
            <a:picLocks noChangeAspect="1"/>
          </p:cNvPicPr>
          <p:nvPr/>
        </p:nvPicPr>
        <p:blipFill rotWithShape="1">
          <a:blip r:embed="rId2">
            <a:alphaModFix amt="50000"/>
          </a:blip>
          <a:srcRect t="9753" b="6292"/>
          <a:stretch/>
        </p:blipFill>
        <p:spPr>
          <a:xfrm>
            <a:off x="20" y="1"/>
            <a:ext cx="12191980" cy="6857999"/>
          </a:xfrm>
          <a:prstGeom prst="rect">
            <a:avLst/>
          </a:prstGeom>
        </p:spPr>
      </p:pic>
      <p:sp>
        <p:nvSpPr>
          <p:cNvPr id="2" name="Title 1">
            <a:extLst>
              <a:ext uri="{FF2B5EF4-FFF2-40B4-BE49-F238E27FC236}">
                <a16:creationId xmlns:a16="http://schemas.microsoft.com/office/drawing/2014/main" xmlns="" id="{C58AB90E-EBEF-EFCC-CA45-F996B05B3852}"/>
              </a:ext>
            </a:extLst>
          </p:cNvPr>
          <p:cNvSpPr>
            <a:spLocks noGrp="1"/>
          </p:cNvSpPr>
          <p:nvPr>
            <p:ph type="ctrTitle"/>
          </p:nvPr>
        </p:nvSpPr>
        <p:spPr>
          <a:xfrm>
            <a:off x="1524000" y="1122362"/>
            <a:ext cx="9144000" cy="2900518"/>
          </a:xfrm>
        </p:spPr>
        <p:txBody>
          <a:bodyPr>
            <a:normAutofit/>
          </a:bodyPr>
          <a:lstStyle/>
          <a:p>
            <a:r>
              <a:rPr lang="en-US">
                <a:solidFill>
                  <a:srgbClr val="FFFFFF"/>
                </a:solidFill>
              </a:rPr>
              <a:t>CAPILLARY ELECTROPHORESIS</a:t>
            </a:r>
          </a:p>
        </p:txBody>
      </p:sp>
      <p:sp>
        <p:nvSpPr>
          <p:cNvPr id="3" name="Subtitle 2">
            <a:extLst>
              <a:ext uri="{FF2B5EF4-FFF2-40B4-BE49-F238E27FC236}">
                <a16:creationId xmlns:a16="http://schemas.microsoft.com/office/drawing/2014/main" xmlns="" id="{C6F25054-80AD-90B4-1280-F0C9687BF9C9}"/>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DR ASIF AHMAD</a:t>
            </a:r>
          </a:p>
          <a:p>
            <a:r>
              <a:rPr lang="en-US">
                <a:solidFill>
                  <a:srgbClr val="FFFFFF"/>
                </a:solidFill>
              </a:rPr>
              <a:t>FT 722</a:t>
            </a:r>
          </a:p>
        </p:txBody>
      </p:sp>
    </p:spTree>
    <p:extLst>
      <p:ext uri="{BB962C8B-B14F-4D97-AF65-F5344CB8AC3E}">
        <p14:creationId xmlns:p14="http://schemas.microsoft.com/office/powerpoint/2010/main" val="11285101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par>
                                <p:cTn id="13" presetID="10" presetClass="entr" presetSubtype="0" fill="hold" grpId="0" nodeType="withEffect">
                                  <p:stCondLst>
                                    <p:cond delay="10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 of CE</a:t>
            </a:r>
            <a:endParaRPr lang="en-US" dirty="0"/>
          </a:p>
        </p:txBody>
      </p:sp>
      <p:sp>
        <p:nvSpPr>
          <p:cNvPr id="3" name="Content Placeholder 2"/>
          <p:cNvSpPr>
            <a:spLocks noGrp="1"/>
          </p:cNvSpPr>
          <p:nvPr>
            <p:ph idx="1"/>
          </p:nvPr>
        </p:nvSpPr>
        <p:spPr/>
        <p:txBody>
          <a:bodyPr/>
          <a:lstStyle/>
          <a:p>
            <a:r>
              <a:rPr lang="en-US" dirty="0"/>
              <a:t>CE also has some disadvantages, including:</a:t>
            </a:r>
          </a:p>
          <a:p>
            <a:r>
              <a:rPr lang="en-US" dirty="0"/>
              <a:t>Complex sample preparation</a:t>
            </a:r>
          </a:p>
          <a:p>
            <a:r>
              <a:rPr lang="en-US" dirty="0"/>
              <a:t>Difficult to interpret results</a:t>
            </a:r>
          </a:p>
          <a:p>
            <a:r>
              <a:rPr lang="en-US" dirty="0"/>
              <a:t>Limited availability of trained personnel</a:t>
            </a:r>
          </a:p>
        </p:txBody>
      </p:sp>
    </p:spTree>
    <p:extLst>
      <p:ext uri="{BB962C8B-B14F-4D97-AF65-F5344CB8AC3E}">
        <p14:creationId xmlns:p14="http://schemas.microsoft.com/office/powerpoint/2010/main" val="1644620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Down Arrow 7">
            <a:extLst>
              <a:ext uri="{FF2B5EF4-FFF2-40B4-BE49-F238E27FC236}">
                <a16:creationId xmlns:a16="http://schemas.microsoft.com/office/drawing/2014/main" xmlns=""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C2AD0F4-9E85-9B3C-9735-4B7DC984594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100" kern="1200" dirty="0">
                <a:solidFill>
                  <a:srgbClr val="FFFFFF"/>
                </a:solidFill>
                <a:latin typeface="+mj-lt"/>
                <a:ea typeface="+mj-ea"/>
                <a:cs typeface="+mj-cs"/>
              </a:rPr>
              <a:t>Clinical Electrophoresis</a:t>
            </a:r>
          </a:p>
        </p:txBody>
      </p:sp>
      <p:pic>
        <p:nvPicPr>
          <p:cNvPr id="3074" name="Picture 2" descr="Clinical Applications of Capillary Electrophoresis Methods | Today's  Clinical Lab">
            <a:extLst>
              <a:ext uri="{FF2B5EF4-FFF2-40B4-BE49-F238E27FC236}">
                <a16:creationId xmlns:a16="http://schemas.microsoft.com/office/drawing/2014/main" xmlns="" id="{30405816-7ABD-54F4-D028-0078BBA325E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7316" y="885073"/>
            <a:ext cx="6780700" cy="508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432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86FC579D-B005-BF60-4178-0A9EAB0BCC87}"/>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Principles of Electrophoresis</a:t>
            </a:r>
          </a:p>
        </p:txBody>
      </p:sp>
      <p:graphicFrame>
        <p:nvGraphicFramePr>
          <p:cNvPr id="7" name="Content Placeholder 2">
            <a:extLst>
              <a:ext uri="{FF2B5EF4-FFF2-40B4-BE49-F238E27FC236}">
                <a16:creationId xmlns:a16="http://schemas.microsoft.com/office/drawing/2014/main" xmlns="" id="{9B003B02-410F-7F94-4F70-4B60CD55002E}"/>
              </a:ext>
            </a:extLst>
          </p:cNvPr>
          <p:cNvGraphicFramePr>
            <a:graphicFrameLocks noGrp="1"/>
          </p:cNvGraphicFramePr>
          <p:nvPr>
            <p:ph idx="1"/>
            <p:extLst>
              <p:ext uri="{D42A27DB-BD31-4B8C-83A1-F6EECF244321}">
                <p14:modId xmlns:p14="http://schemas.microsoft.com/office/powerpoint/2010/main" val="58455126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0544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53CFEB-472D-82B3-CD7C-BA57AAE8229B}"/>
              </a:ext>
            </a:extLst>
          </p:cNvPr>
          <p:cNvSpPr>
            <a:spLocks noGrp="1"/>
          </p:cNvSpPr>
          <p:nvPr>
            <p:ph type="title"/>
          </p:nvPr>
        </p:nvSpPr>
        <p:spPr/>
        <p:txBody>
          <a:bodyPr/>
          <a:lstStyle/>
          <a:p>
            <a:r>
              <a:rPr lang="en-US" dirty="0"/>
              <a:t>Principles </a:t>
            </a:r>
          </a:p>
        </p:txBody>
      </p:sp>
      <p:sp>
        <p:nvSpPr>
          <p:cNvPr id="3" name="Content Placeholder 2">
            <a:extLst>
              <a:ext uri="{FF2B5EF4-FFF2-40B4-BE49-F238E27FC236}">
                <a16:creationId xmlns:a16="http://schemas.microsoft.com/office/drawing/2014/main" xmlns="" id="{F48C25E2-DB39-A487-8B6C-46024D99F697}"/>
              </a:ext>
            </a:extLst>
          </p:cNvPr>
          <p:cNvSpPr>
            <a:spLocks noGrp="1"/>
          </p:cNvSpPr>
          <p:nvPr>
            <p:ph idx="1"/>
          </p:nvPr>
        </p:nvSpPr>
        <p:spPr/>
        <p:txBody>
          <a:bodyPr>
            <a:normAutofit fontScale="85000" lnSpcReduction="10000"/>
          </a:bodyPr>
          <a:lstStyle/>
          <a:p>
            <a:pPr marL="0" indent="0" algn="just">
              <a:buNone/>
            </a:pPr>
            <a:r>
              <a:rPr lang="en-US" b="1" i="0" dirty="0">
                <a:effectLst/>
              </a:rPr>
              <a:t>Electrophoretic mobility and charge-to-size</a:t>
            </a:r>
          </a:p>
          <a:p>
            <a:pPr marL="0" indent="0" algn="just">
              <a:buNone/>
            </a:pPr>
            <a:r>
              <a:rPr lang="en-US" b="0" i="0" dirty="0">
                <a:solidFill>
                  <a:srgbClr val="4D5156"/>
                </a:solidFill>
                <a:effectLst/>
              </a:rPr>
              <a:t>The electrophoretic mobility is dependent upon </a:t>
            </a:r>
            <a:r>
              <a:rPr lang="en-US" b="0" i="0" dirty="0">
                <a:solidFill>
                  <a:srgbClr val="040C28"/>
                </a:solidFill>
                <a:effectLst/>
              </a:rPr>
              <a:t>the charge of the molecule, the viscosity, and the atom's radius</a:t>
            </a:r>
            <a:r>
              <a:rPr lang="en-US" b="0" i="0" dirty="0">
                <a:solidFill>
                  <a:srgbClr val="4D5156"/>
                </a:solidFill>
                <a:effectLst/>
              </a:rPr>
              <a:t>. The rate at which the particle moves is directly proportional to the applied electric field--the greater the field strength, the faster the mobility.</a:t>
            </a:r>
            <a:r>
              <a:rPr lang="en-US" b="0" i="0" dirty="0">
                <a:effectLst/>
              </a:rPr>
              <a:t> </a:t>
            </a:r>
          </a:p>
          <a:p>
            <a:pPr marL="0" indent="0" algn="just">
              <a:buNone/>
            </a:pPr>
            <a:r>
              <a:rPr lang="en-US" b="1" i="0" dirty="0">
                <a:effectLst/>
              </a:rPr>
              <a:t>Electroosmotic flow and molecular diffusion </a:t>
            </a:r>
          </a:p>
          <a:p>
            <a:pPr marL="0" indent="0" algn="just">
              <a:buNone/>
            </a:pPr>
            <a:r>
              <a:rPr lang="en-US" b="0" i="0" dirty="0">
                <a:solidFill>
                  <a:srgbClr val="000000"/>
                </a:solidFill>
                <a:effectLst/>
              </a:rPr>
              <a:t>The electroosmotic flow (EOF) is caused by applying high-voltage to an electrolyte-filled capillary.</a:t>
            </a:r>
            <a:r>
              <a:rPr lang="en-US" baseline="30000" dirty="0">
                <a:solidFill>
                  <a:srgbClr val="000000"/>
                </a:solidFill>
              </a:rPr>
              <a:t> </a:t>
            </a:r>
            <a:r>
              <a:rPr lang="en-US" b="0" i="0" dirty="0">
                <a:solidFill>
                  <a:srgbClr val="000000"/>
                </a:solidFill>
                <a:effectLst/>
              </a:rPr>
              <a:t>This flow occurs when the buffer running through the silica capillary has a pH greater than 3 and the </a:t>
            </a:r>
            <a:r>
              <a:rPr lang="en-US" b="0" i="0" dirty="0" err="1">
                <a:solidFill>
                  <a:srgbClr val="000000"/>
                </a:solidFill>
                <a:effectLst/>
              </a:rPr>
              <a:t>SiOH</a:t>
            </a:r>
            <a:r>
              <a:rPr lang="en-US" b="0" i="0" dirty="0">
                <a:solidFill>
                  <a:srgbClr val="000000"/>
                </a:solidFill>
                <a:effectLst/>
              </a:rPr>
              <a:t> groups lose a proton to become </a:t>
            </a:r>
            <a:r>
              <a:rPr lang="en-US" b="0" i="0" dirty="0" err="1">
                <a:solidFill>
                  <a:srgbClr val="000000"/>
                </a:solidFill>
                <a:effectLst/>
              </a:rPr>
              <a:t>SiO</a:t>
            </a:r>
            <a:r>
              <a:rPr lang="en-US" b="0" i="0" baseline="30000" dirty="0">
                <a:solidFill>
                  <a:srgbClr val="000000"/>
                </a:solidFill>
                <a:effectLst/>
              </a:rPr>
              <a:t>-</a:t>
            </a:r>
            <a:r>
              <a:rPr lang="en-US" b="0" i="0" dirty="0">
                <a:solidFill>
                  <a:srgbClr val="000000"/>
                </a:solidFill>
                <a:effectLst/>
              </a:rPr>
              <a:t> ions. The capillary wall then has a negative charge, which develops a double layer of cations attracted to it. The inner cation layer is stationary, while the outer layer is free to move along the capillary. The applied electric field causes the free cations to move toward the cathode creating a powerful bulk flow. </a:t>
            </a:r>
            <a:endParaRPr lang="en-US" b="0" i="0" dirty="0">
              <a:effectLst/>
            </a:endParaRPr>
          </a:p>
        </p:txBody>
      </p:sp>
    </p:spTree>
    <p:extLst>
      <p:ext uri="{BB962C8B-B14F-4D97-AF65-F5344CB8AC3E}">
        <p14:creationId xmlns:p14="http://schemas.microsoft.com/office/powerpoint/2010/main" val="4214137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A9D53B-4811-A074-B28C-76258F83FF1A}"/>
              </a:ext>
            </a:extLst>
          </p:cNvPr>
          <p:cNvSpPr>
            <a:spLocks noGrp="1"/>
          </p:cNvSpPr>
          <p:nvPr>
            <p:ph type="title"/>
          </p:nvPr>
        </p:nvSpPr>
        <p:spPr/>
        <p:txBody>
          <a:bodyPr/>
          <a:lstStyle/>
          <a:p>
            <a:r>
              <a:rPr lang="en-US" b="0" i="0" dirty="0">
                <a:effectLst/>
                <a:latin typeface="Söhne"/>
              </a:rPr>
              <a:t>Key factors influencing CE separation</a:t>
            </a:r>
            <a:br>
              <a:rPr lang="en-US" b="0" i="0" dirty="0">
                <a:effectLst/>
                <a:latin typeface="Söhne"/>
              </a:rPr>
            </a:br>
            <a:endParaRPr lang="en-US" dirty="0"/>
          </a:p>
        </p:txBody>
      </p:sp>
      <p:sp>
        <p:nvSpPr>
          <p:cNvPr id="3" name="Content Placeholder 2">
            <a:extLst>
              <a:ext uri="{FF2B5EF4-FFF2-40B4-BE49-F238E27FC236}">
                <a16:creationId xmlns:a16="http://schemas.microsoft.com/office/drawing/2014/main" xmlns="" id="{F883CD78-B546-A04C-5DB8-DF73ACB6FF9C}"/>
              </a:ext>
            </a:extLst>
          </p:cNvPr>
          <p:cNvSpPr>
            <a:spLocks noGrp="1"/>
          </p:cNvSpPr>
          <p:nvPr>
            <p:ph idx="1"/>
          </p:nvPr>
        </p:nvSpPr>
        <p:spPr/>
        <p:txBody>
          <a:bodyPr/>
          <a:lstStyle/>
          <a:p>
            <a:pPr algn="l">
              <a:buFont typeface="Arial" panose="020B0604020202020204" pitchFamily="34" charset="0"/>
              <a:buChar char="•"/>
            </a:pPr>
            <a:r>
              <a:rPr lang="en-US" b="0" i="0" dirty="0">
                <a:solidFill>
                  <a:srgbClr val="202124"/>
                </a:solidFill>
                <a:effectLst/>
                <a:latin typeface="Google Sans"/>
              </a:rPr>
              <a:t>Gel composition and strength (weight percentage of polymer)</a:t>
            </a:r>
          </a:p>
          <a:p>
            <a:pPr algn="l">
              <a:buFont typeface="Arial" panose="020B0604020202020204" pitchFamily="34" charset="0"/>
              <a:buChar char="•"/>
            </a:pPr>
            <a:r>
              <a:rPr lang="en-US" b="0" i="0" dirty="0">
                <a:solidFill>
                  <a:srgbClr val="202124"/>
                </a:solidFill>
                <a:effectLst/>
                <a:latin typeface="Google Sans"/>
              </a:rPr>
              <a:t>Electric field strength.</a:t>
            </a:r>
          </a:p>
          <a:p>
            <a:pPr algn="l">
              <a:buFont typeface="Arial" panose="020B0604020202020204" pitchFamily="34" charset="0"/>
              <a:buChar char="•"/>
            </a:pPr>
            <a:r>
              <a:rPr lang="en-US" b="0" i="0" dirty="0">
                <a:solidFill>
                  <a:srgbClr val="202124"/>
                </a:solidFill>
                <a:effectLst/>
                <a:latin typeface="Google Sans"/>
              </a:rPr>
              <a:t>Temperature.</a:t>
            </a:r>
          </a:p>
          <a:p>
            <a:pPr algn="l">
              <a:buFont typeface="Arial" panose="020B0604020202020204" pitchFamily="34" charset="0"/>
              <a:buChar char="•"/>
            </a:pPr>
            <a:r>
              <a:rPr lang="en-US" b="0" i="0" dirty="0">
                <a:solidFill>
                  <a:srgbClr val="202124"/>
                </a:solidFill>
                <a:effectLst/>
                <a:latin typeface="Google Sans"/>
              </a:rPr>
              <a:t>Protein size, shape, and charge — which are in turn affected by. Buffer pH, ion type, and concentration. Addition of detergents or reducing agents.</a:t>
            </a:r>
          </a:p>
          <a:p>
            <a:pPr marL="0" indent="0">
              <a:buNone/>
            </a:pPr>
            <a:r>
              <a:rPr lang="en-US" b="0" i="0" dirty="0">
                <a:solidFill>
                  <a:srgbClr val="202124"/>
                </a:solidFill>
                <a:effectLst/>
                <a:latin typeface="arial" panose="020B0604020202020204" pitchFamily="34" charset="0"/>
              </a:rPr>
              <a:t/>
            </a:r>
            <a:br>
              <a:rPr lang="en-US" b="0" i="0" dirty="0">
                <a:solidFill>
                  <a:srgbClr val="202124"/>
                </a:solidFill>
                <a:effectLst/>
                <a:latin typeface="arial" panose="020B0604020202020204" pitchFamily="34" charset="0"/>
              </a:rPr>
            </a:br>
            <a:endParaRPr lang="en-US" dirty="0"/>
          </a:p>
        </p:txBody>
      </p:sp>
    </p:spTree>
    <p:extLst>
      <p:ext uri="{BB962C8B-B14F-4D97-AF65-F5344CB8AC3E}">
        <p14:creationId xmlns:p14="http://schemas.microsoft.com/office/powerpoint/2010/main" val="3672715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9B9F91-1374-9235-540C-68F072D0010D}"/>
              </a:ext>
            </a:extLst>
          </p:cNvPr>
          <p:cNvSpPr>
            <a:spLocks noGrp="1"/>
          </p:cNvSpPr>
          <p:nvPr>
            <p:ph type="title"/>
          </p:nvPr>
        </p:nvSpPr>
        <p:spPr/>
        <p:txBody>
          <a:bodyPr/>
          <a:lstStyle/>
          <a:p>
            <a:r>
              <a:rPr lang="en-US" b="1" dirty="0"/>
              <a:t>Applications in Food industry</a:t>
            </a:r>
          </a:p>
        </p:txBody>
      </p:sp>
      <p:sp>
        <p:nvSpPr>
          <p:cNvPr id="3" name="Content Placeholder 2">
            <a:extLst>
              <a:ext uri="{FF2B5EF4-FFF2-40B4-BE49-F238E27FC236}">
                <a16:creationId xmlns:a16="http://schemas.microsoft.com/office/drawing/2014/main" xmlns="" id="{8C4975F4-ADB0-E619-3946-1E64DA8D168B}"/>
              </a:ext>
            </a:extLst>
          </p:cNvPr>
          <p:cNvSpPr>
            <a:spLocks noGrp="1"/>
          </p:cNvSpPr>
          <p:nvPr>
            <p:ph idx="1"/>
          </p:nvPr>
        </p:nvSpPr>
        <p:spPr/>
        <p:txBody>
          <a:bodyPr/>
          <a:lstStyle/>
          <a:p>
            <a:pPr marL="514350" indent="-514350" algn="just">
              <a:buAutoNum type="arabicPeriod"/>
            </a:pPr>
            <a:r>
              <a:rPr lang="en-US" b="1" i="0" dirty="0">
                <a:effectLst/>
                <a:latin typeface="Söhne"/>
              </a:rPr>
              <a:t>Food Quality Control </a:t>
            </a:r>
          </a:p>
          <a:p>
            <a:pPr algn="just"/>
            <a:r>
              <a:rPr lang="en-US" b="0" i="0" dirty="0">
                <a:effectLst/>
                <a:latin typeface="Söhne"/>
              </a:rPr>
              <a:t> Detection and quantification of contaminants (pesticides, mycotoxins, heavy metals) </a:t>
            </a:r>
          </a:p>
          <a:p>
            <a:pPr algn="just"/>
            <a:r>
              <a:rPr lang="en-US" b="0" i="0" dirty="0">
                <a:effectLst/>
                <a:latin typeface="Söhne"/>
              </a:rPr>
              <a:t> Analysis of food additives, preservatives, and sweeteners</a:t>
            </a:r>
          </a:p>
          <a:p>
            <a:pPr algn="just"/>
            <a:r>
              <a:rPr lang="en-US" b="0" i="0" dirty="0">
                <a:effectLst/>
                <a:latin typeface="Söhne"/>
              </a:rPr>
              <a:t>CE can be used to assess the quality and safety of food products. It can detect and quantify contaminants, such as pesticides, mycotoxins, and heavy metals, which can affect food safety. CE is also employed to analyze food additives, preservatives, and sweeteners to ensure compliance with regulatory standards.</a:t>
            </a:r>
            <a:endParaRPr lang="en-US" dirty="0"/>
          </a:p>
        </p:txBody>
      </p:sp>
    </p:spTree>
    <p:extLst>
      <p:ext uri="{BB962C8B-B14F-4D97-AF65-F5344CB8AC3E}">
        <p14:creationId xmlns:p14="http://schemas.microsoft.com/office/powerpoint/2010/main" val="3902867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8" name="Rectangle 6157">
            <a:extLst>
              <a:ext uri="{FF2B5EF4-FFF2-40B4-BE49-F238E27FC236}">
                <a16:creationId xmlns:a16="http://schemas.microsoft.com/office/drawing/2014/main" xmlns="" id="{2B97F24A-32CE-4C1C-A50D-3016B394D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74BC048-388D-0B24-5798-2E6F14581617}"/>
              </a:ext>
            </a:extLst>
          </p:cNvPr>
          <p:cNvSpPr>
            <a:spLocks noGrp="1"/>
          </p:cNvSpPr>
          <p:nvPr>
            <p:ph type="title"/>
          </p:nvPr>
        </p:nvSpPr>
        <p:spPr>
          <a:xfrm>
            <a:off x="630936" y="639520"/>
            <a:ext cx="3429000" cy="1719072"/>
          </a:xfrm>
        </p:spPr>
        <p:txBody>
          <a:bodyPr anchor="b">
            <a:normAutofit/>
          </a:bodyPr>
          <a:lstStyle/>
          <a:p>
            <a:r>
              <a:rPr lang="en-US" sz="4200"/>
              <a:t>2. Food Authentication</a:t>
            </a:r>
          </a:p>
        </p:txBody>
      </p:sp>
      <p:sp>
        <p:nvSpPr>
          <p:cNvPr id="6160" name="sketch line">
            <a:extLst>
              <a:ext uri="{FF2B5EF4-FFF2-40B4-BE49-F238E27FC236}">
                <a16:creationId xmlns:a16="http://schemas.microsoft.com/office/drawing/2014/main" xmlns="" id="{CD8B4F24-440B-49E9-B85D-733523DC06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22D9C7C7-7391-41C8-8134-4D9FDD6FFDD0}"/>
              </a:ext>
            </a:extLst>
          </p:cNvPr>
          <p:cNvSpPr>
            <a:spLocks noGrp="1"/>
          </p:cNvSpPr>
          <p:nvPr>
            <p:ph idx="1"/>
          </p:nvPr>
        </p:nvSpPr>
        <p:spPr>
          <a:xfrm>
            <a:off x="630936" y="2807208"/>
            <a:ext cx="3429000" cy="3410712"/>
          </a:xfrm>
        </p:spPr>
        <p:txBody>
          <a:bodyPr anchor="t">
            <a:normAutofit lnSpcReduction="10000"/>
          </a:bodyPr>
          <a:lstStyle/>
          <a:p>
            <a:r>
              <a:rPr lang="en-US" sz="2200" b="0" i="0" dirty="0">
                <a:effectLst/>
                <a:latin typeface="Söhne"/>
              </a:rPr>
              <a:t>CE can help in verifying the authenticity and origin of food products. By analyzing specific compounds or markers, CE can identify fraudulent activities, such as adulteration, mislabeling, or substitution of ingredients in food products.</a:t>
            </a:r>
          </a:p>
          <a:p>
            <a:endParaRPr lang="en-US" sz="2200" dirty="0"/>
          </a:p>
        </p:txBody>
      </p:sp>
      <p:pic>
        <p:nvPicPr>
          <p:cNvPr id="6148" name="Picture 4" descr="Review on proteomics for food authentication - ScienceDirect">
            <a:extLst>
              <a:ext uri="{FF2B5EF4-FFF2-40B4-BE49-F238E27FC236}">
                <a16:creationId xmlns:a16="http://schemas.microsoft.com/office/drawing/2014/main" xmlns="" id="{6F603811-FECB-C669-CFA6-608D1E17B8C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1176661"/>
            <a:ext cx="6903720" cy="4504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5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B97F24A-32CE-4C1C-A50D-3016B394D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2B30A67-E3E4-3DA6-61E0-AE400ED4674C}"/>
              </a:ext>
            </a:extLst>
          </p:cNvPr>
          <p:cNvSpPr>
            <a:spLocks noGrp="1"/>
          </p:cNvSpPr>
          <p:nvPr>
            <p:ph type="title"/>
          </p:nvPr>
        </p:nvSpPr>
        <p:spPr>
          <a:xfrm>
            <a:off x="630936" y="639520"/>
            <a:ext cx="3429000" cy="1719072"/>
          </a:xfrm>
        </p:spPr>
        <p:txBody>
          <a:bodyPr anchor="b">
            <a:normAutofit/>
          </a:bodyPr>
          <a:lstStyle/>
          <a:p>
            <a:r>
              <a:rPr lang="en-US" sz="5400"/>
              <a:t>3. Nutrition Analysis</a:t>
            </a:r>
          </a:p>
        </p:txBody>
      </p:sp>
      <p:sp>
        <p:nvSpPr>
          <p:cNvPr id="11" name="sketch line">
            <a:extLst>
              <a:ext uri="{FF2B5EF4-FFF2-40B4-BE49-F238E27FC236}">
                <a16:creationId xmlns:a16="http://schemas.microsoft.com/office/drawing/2014/main" xmlns="" id="{CD8B4F24-440B-49E9-B85D-733523DC06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F2E1CD78-3BEF-6F1E-6E7B-49B449566468}"/>
              </a:ext>
            </a:extLst>
          </p:cNvPr>
          <p:cNvSpPr>
            <a:spLocks noGrp="1"/>
          </p:cNvSpPr>
          <p:nvPr>
            <p:ph idx="1"/>
          </p:nvPr>
        </p:nvSpPr>
        <p:spPr>
          <a:xfrm>
            <a:off x="630936" y="2807208"/>
            <a:ext cx="3429000" cy="3410712"/>
          </a:xfrm>
        </p:spPr>
        <p:txBody>
          <a:bodyPr anchor="t">
            <a:normAutofit fontScale="92500"/>
          </a:bodyPr>
          <a:lstStyle/>
          <a:p>
            <a:r>
              <a:rPr lang="en-US" sz="2200" b="0" i="0">
                <a:effectLst/>
                <a:latin typeface="Söhne"/>
              </a:rPr>
              <a:t>CE can determine and quantify various nutrients and components in food, including vitamins, amino acids, carbohydrates, and organic acids. This information is essential for assessing the nutritional content and labeling of food products.</a:t>
            </a:r>
          </a:p>
          <a:p>
            <a:endParaRPr lang="en-US" sz="2200"/>
          </a:p>
        </p:txBody>
      </p:sp>
      <p:pic>
        <p:nvPicPr>
          <p:cNvPr id="4" name="Picture 2" descr="High-performance capillary electrophoresis for food quality evaluation -  ScienceDirect">
            <a:extLst>
              <a:ext uri="{FF2B5EF4-FFF2-40B4-BE49-F238E27FC236}">
                <a16:creationId xmlns:a16="http://schemas.microsoft.com/office/drawing/2014/main" xmlns="" id="{FC74F4E5-D515-9D67-1F4E-300B8A11B8F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1401032"/>
            <a:ext cx="6903720" cy="4055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699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xmlns="" id="{32AEEBC8-9D30-42EF-95F2-386C2653FB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34EF1C6-E29C-24CF-5800-F05E86445DED}"/>
              </a:ext>
            </a:extLst>
          </p:cNvPr>
          <p:cNvSpPr>
            <a:spLocks noGrp="1"/>
          </p:cNvSpPr>
          <p:nvPr>
            <p:ph type="title"/>
          </p:nvPr>
        </p:nvSpPr>
        <p:spPr>
          <a:xfrm>
            <a:off x="630936" y="502920"/>
            <a:ext cx="3419856" cy="1463040"/>
          </a:xfrm>
        </p:spPr>
        <p:txBody>
          <a:bodyPr anchor="ctr">
            <a:normAutofit/>
          </a:bodyPr>
          <a:lstStyle/>
          <a:p>
            <a:r>
              <a:rPr lang="en-US" sz="4800"/>
              <a:t>4. Allergen Detection</a:t>
            </a:r>
          </a:p>
        </p:txBody>
      </p:sp>
      <p:sp>
        <p:nvSpPr>
          <p:cNvPr id="8201" name="sketch line">
            <a:extLst>
              <a:ext uri="{FF2B5EF4-FFF2-40B4-BE49-F238E27FC236}">
                <a16:creationId xmlns:a16="http://schemas.microsoft.com/office/drawing/2014/main" xmlns="" id="{2E92FA66-67D7-4CB4-94D3-E643A9AD47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EA8D7284-A5C5-6911-2A99-A84D18E68D2E}"/>
              </a:ext>
            </a:extLst>
          </p:cNvPr>
          <p:cNvSpPr>
            <a:spLocks noGrp="1"/>
          </p:cNvSpPr>
          <p:nvPr>
            <p:ph idx="1"/>
          </p:nvPr>
        </p:nvSpPr>
        <p:spPr>
          <a:xfrm>
            <a:off x="4654295" y="502920"/>
            <a:ext cx="6894576" cy="1463040"/>
          </a:xfrm>
        </p:spPr>
        <p:txBody>
          <a:bodyPr anchor="ctr">
            <a:normAutofit/>
          </a:bodyPr>
          <a:lstStyle/>
          <a:p>
            <a:r>
              <a:rPr lang="en-US" sz="2000" b="0" i="0">
                <a:effectLst/>
                <a:latin typeface="Söhne"/>
              </a:rPr>
              <a:t>CE can be employed to detect and quantify allergenic proteins in food samples. It is particularly useful for identifying allergens that may be present in trace amounts and could cause severe allergic reactions in sensitive individuals.</a:t>
            </a:r>
            <a:endParaRPr lang="en-US" sz="2000"/>
          </a:p>
        </p:txBody>
      </p:sp>
      <p:pic>
        <p:nvPicPr>
          <p:cNvPr id="8194" name="Picture 2" descr="High-Throughput Identification of Allergens in a Food System via  Hybridization Probe Cluster-Targeted Next-Generation Sequencing | Journal  of Agricultural and Food Chemistry">
            <a:extLst>
              <a:ext uri="{FF2B5EF4-FFF2-40B4-BE49-F238E27FC236}">
                <a16:creationId xmlns:a16="http://schemas.microsoft.com/office/drawing/2014/main" xmlns="" id="{BEA8E34E-63AF-11D1-002F-610888C6123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01050" y="2290936"/>
            <a:ext cx="7577707" cy="3959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065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162FE00-76B9-40EE-BA5A-44BF1A85C197}"/>
              </a:ext>
            </a:extLst>
          </p:cNvPr>
          <p:cNvSpPr>
            <a:spLocks noGrp="1"/>
          </p:cNvSpPr>
          <p:nvPr>
            <p:ph type="title"/>
          </p:nvPr>
        </p:nvSpPr>
        <p:spPr>
          <a:xfrm>
            <a:off x="630936" y="640080"/>
            <a:ext cx="4818888" cy="1481328"/>
          </a:xfrm>
        </p:spPr>
        <p:txBody>
          <a:bodyPr anchor="b">
            <a:normAutofit/>
          </a:bodyPr>
          <a:lstStyle/>
          <a:p>
            <a:r>
              <a:rPr lang="en-US" sz="4200"/>
              <a:t>5 Food Fermentation Monitoring</a:t>
            </a:r>
          </a:p>
        </p:txBody>
      </p:sp>
      <p:sp>
        <p:nvSpPr>
          <p:cNvPr id="9225" name="sketch line">
            <a:extLst>
              <a:ext uri="{FF2B5EF4-FFF2-40B4-BE49-F238E27FC236}">
                <a16:creationId xmlns:a16="http://schemas.microsoft.com/office/drawing/2014/main" xmlns="" id="{71877DBC-BB60-40F0-AC93-2ACDBAAE60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D6EB3283-62E5-C185-3831-B798E698CC0D}"/>
              </a:ext>
            </a:extLst>
          </p:cNvPr>
          <p:cNvSpPr>
            <a:spLocks noGrp="1"/>
          </p:cNvSpPr>
          <p:nvPr>
            <p:ph idx="1"/>
          </p:nvPr>
        </p:nvSpPr>
        <p:spPr>
          <a:xfrm>
            <a:off x="630936" y="2670048"/>
            <a:ext cx="4818888" cy="3547872"/>
          </a:xfrm>
        </p:spPr>
        <p:txBody>
          <a:bodyPr anchor="t">
            <a:normAutofit/>
          </a:bodyPr>
          <a:lstStyle/>
          <a:p>
            <a:r>
              <a:rPr lang="en-US" sz="2200" b="0" i="0">
                <a:effectLst/>
                <a:latin typeface="Söhne"/>
              </a:rPr>
              <a:t>CE can monitor the progress of fermentation processes in the food industry. It can assess the production of organic acids, sugars, alcohols, and other metabolites, providing insights into the fermentation kinetics and the quality of the final product.</a:t>
            </a:r>
            <a:endParaRPr lang="en-US" sz="2200"/>
          </a:p>
        </p:txBody>
      </p:sp>
      <p:pic>
        <p:nvPicPr>
          <p:cNvPr id="9218" name="Picture 2" descr="Analysis of metabolomic profile of fermented Orostachys japonicus A. Berger  by capillary electrophoresis time of flight mass spectrometry | PLOS ONE">
            <a:extLst>
              <a:ext uri="{FF2B5EF4-FFF2-40B4-BE49-F238E27FC236}">
                <a16:creationId xmlns:a16="http://schemas.microsoft.com/office/drawing/2014/main" xmlns="" id="{8683DA83-BF04-0C7D-07F7-66A88FE767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99048" y="1511539"/>
            <a:ext cx="5458968" cy="3834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432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85ED3100-3941-4F9A-9FAB-4A7A9B4A00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a:extLst>
              <a:ext uri="{FF2B5EF4-FFF2-40B4-BE49-F238E27FC236}">
                <a16:creationId xmlns:a16="http://schemas.microsoft.com/office/drawing/2014/main" xmlns="" id="{8CBEFB3C-8BDC-4A1B-94A5-A6A24CBB6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Molecules">
            <a:extLst>
              <a:ext uri="{FF2B5EF4-FFF2-40B4-BE49-F238E27FC236}">
                <a16:creationId xmlns:a16="http://schemas.microsoft.com/office/drawing/2014/main" xmlns="" id="{7C1C4D1E-9B05-E3D8-39C5-7AB6256A0D15}"/>
              </a:ext>
            </a:extLst>
          </p:cNvPr>
          <p:cNvPicPr>
            <a:picLocks noChangeAspect="1"/>
          </p:cNvPicPr>
          <p:nvPr/>
        </p:nvPicPr>
        <p:blipFill rotWithShape="1">
          <a:blip r:embed="rId2">
            <a:duotone>
              <a:schemeClr val="accent1">
                <a:shade val="45000"/>
                <a:satMod val="135000"/>
              </a:schemeClr>
              <a:prstClr val="white"/>
            </a:duotone>
            <a:alphaModFix amt="35000"/>
          </a:blip>
          <a:srcRect t="15157" b="574"/>
          <a:stretch/>
        </p:blipFill>
        <p:spPr>
          <a:xfrm>
            <a:off x="19" y="11"/>
            <a:ext cx="12191981" cy="6857989"/>
          </a:xfrm>
          <a:prstGeom prst="rect">
            <a:avLst/>
          </a:prstGeom>
        </p:spPr>
      </p:pic>
      <p:sp>
        <p:nvSpPr>
          <p:cNvPr id="2" name="Title 1">
            <a:extLst>
              <a:ext uri="{FF2B5EF4-FFF2-40B4-BE49-F238E27FC236}">
                <a16:creationId xmlns:a16="http://schemas.microsoft.com/office/drawing/2014/main" xmlns="" id="{8D1DCA60-74F7-1FF5-4709-727FB9C4F5AA}"/>
              </a:ext>
            </a:extLst>
          </p:cNvPr>
          <p:cNvSpPr>
            <a:spLocks noGrp="1"/>
          </p:cNvSpPr>
          <p:nvPr>
            <p:ph type="title"/>
          </p:nvPr>
        </p:nvSpPr>
        <p:spPr>
          <a:xfrm>
            <a:off x="692664" y="-279202"/>
            <a:ext cx="10380308" cy="2344840"/>
          </a:xfrm>
        </p:spPr>
        <p:txBody>
          <a:bodyPr anchor="b">
            <a:normAutofit/>
          </a:bodyPr>
          <a:lstStyle/>
          <a:p>
            <a:r>
              <a:rPr lang="en-US" sz="5000" dirty="0">
                <a:solidFill>
                  <a:srgbClr val="FFFFFF"/>
                </a:solidFill>
                <a:latin typeface="Söhne"/>
              </a:rPr>
              <a:t>C</a:t>
            </a:r>
            <a:r>
              <a:rPr lang="en-US" sz="5000" b="0" i="0" dirty="0">
                <a:solidFill>
                  <a:srgbClr val="FFFFFF"/>
                </a:solidFill>
                <a:effectLst/>
                <a:latin typeface="Söhne"/>
              </a:rPr>
              <a:t>apillary </a:t>
            </a:r>
            <a:r>
              <a:rPr lang="en-US" sz="5000" dirty="0">
                <a:solidFill>
                  <a:srgbClr val="FFFFFF"/>
                </a:solidFill>
                <a:latin typeface="Söhne"/>
              </a:rPr>
              <a:t>E</a:t>
            </a:r>
            <a:r>
              <a:rPr lang="en-US" sz="5000" b="0" i="0" dirty="0">
                <a:solidFill>
                  <a:srgbClr val="FFFFFF"/>
                </a:solidFill>
                <a:effectLst/>
                <a:latin typeface="Söhne"/>
              </a:rPr>
              <a:t>lectrophoresis (CE)</a:t>
            </a:r>
            <a:endParaRPr lang="en-US" sz="5000" dirty="0">
              <a:solidFill>
                <a:srgbClr val="FFFFFF"/>
              </a:solidFill>
            </a:endParaRPr>
          </a:p>
        </p:txBody>
      </p:sp>
      <p:grpSp>
        <p:nvGrpSpPr>
          <p:cNvPr id="14" name="Group 13">
            <a:extLst>
              <a:ext uri="{FF2B5EF4-FFF2-40B4-BE49-F238E27FC236}">
                <a16:creationId xmlns:a16="http://schemas.microsoft.com/office/drawing/2014/main" xmlns="" id="{7A9648D6-B41B-42D0-A817-AE2607B0B5B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994200" y="554152"/>
            <a:ext cx="574177" cy="1075866"/>
            <a:chOff x="10994200" y="554152"/>
            <a:chExt cx="574177" cy="1075866"/>
          </a:xfrm>
          <a:solidFill>
            <a:srgbClr val="FFFFFF"/>
          </a:solidFill>
        </p:grpSpPr>
        <p:sp>
          <p:nvSpPr>
            <p:cNvPr id="15" name="Graphic 11">
              <a:extLst>
                <a:ext uri="{FF2B5EF4-FFF2-40B4-BE49-F238E27FC236}">
                  <a16:creationId xmlns:a16="http://schemas.microsoft.com/office/drawing/2014/main" xmlns="" id="{6CB927A4-E432-4310-9CD5-E89FF50631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raphic 10">
              <a:extLst>
                <a:ext uri="{FF2B5EF4-FFF2-40B4-BE49-F238E27FC236}">
                  <a16:creationId xmlns:a16="http://schemas.microsoft.com/office/drawing/2014/main" xmlns="" id="{E3020543-B24B-4EC4-8FFC-8DD88EEA91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raphic 12">
              <a:extLst>
                <a:ext uri="{FF2B5EF4-FFF2-40B4-BE49-F238E27FC236}">
                  <a16:creationId xmlns:a16="http://schemas.microsoft.com/office/drawing/2014/main" xmlns="" id="{1453BF6C-B012-48B7-B4E8-6D7AC7C27D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19" name="Straight Connector 18">
            <a:extLst>
              <a:ext uri="{FF2B5EF4-FFF2-40B4-BE49-F238E27FC236}">
                <a16:creationId xmlns:a16="http://schemas.microsoft.com/office/drawing/2014/main" xmlns=""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23622" y="3610394"/>
            <a:ext cx="0" cy="3238728"/>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xmlns="" id="{4F879DF4-1FB2-6A47-6315-1FAFA39C829A}"/>
              </a:ext>
            </a:extLst>
          </p:cNvPr>
          <p:cNvSpPr txBox="1">
            <a:spLocks noGrp="1"/>
          </p:cNvSpPr>
          <p:nvPr>
            <p:ph idx="1"/>
          </p:nvPr>
        </p:nvSpPr>
        <p:spPr>
          <a:xfrm>
            <a:off x="899220" y="2420644"/>
            <a:ext cx="8711304" cy="2809114"/>
          </a:xfrm>
          <a:prstGeom prst="rect">
            <a:avLst/>
          </a:prstGeom>
        </p:spPr>
        <p:txBody>
          <a:bodyPr anchor="t">
            <a:noAutofit/>
          </a:bodyPr>
          <a:lstStyle/>
          <a:p>
            <a:pPr marL="0" indent="0" algn="just">
              <a:buNone/>
            </a:pPr>
            <a:r>
              <a:rPr lang="en-US" sz="2400" b="0" i="0" dirty="0">
                <a:solidFill>
                  <a:srgbClr val="FFFFFF"/>
                </a:solidFill>
                <a:effectLst/>
                <a:latin typeface="Google Sans"/>
              </a:rPr>
              <a:t>Capillary electrophoresis is an analytical technique that separates ions based on their electrophoretic mobility with the use of an applied voltage. The electrophoretic mobility is dependent upon the charge of the molecule, the viscosity, and the atom's radius.</a:t>
            </a:r>
          </a:p>
          <a:p>
            <a:pPr marL="0" indent="0" algn="just">
              <a:buNone/>
            </a:pPr>
            <a:r>
              <a:rPr lang="en-US" sz="2400" b="0" i="0" dirty="0">
                <a:solidFill>
                  <a:srgbClr val="FFFFFF"/>
                </a:solidFill>
                <a:effectLst/>
                <a:latin typeface="Söhne"/>
              </a:rPr>
              <a:t>In capillary electrophoresis, a high-voltage electric field is applied across the capillary filled with an electrolyte solution. The analyte mixture, which can consist of various biomolecules such as proteins, nucleic acids, carbohydrates, and small ions, is injected into the capillary. The applied electric field causes the charged analytes to migrate through the capillary at different rates based on their charge-to-size ratio.</a:t>
            </a:r>
            <a:endParaRPr lang="en-US" sz="2400" dirty="0">
              <a:solidFill>
                <a:srgbClr val="FFFFFF"/>
              </a:solidFill>
            </a:endParaRPr>
          </a:p>
        </p:txBody>
      </p:sp>
    </p:spTree>
    <p:extLst>
      <p:ext uri="{BB962C8B-B14F-4D97-AF65-F5344CB8AC3E}">
        <p14:creationId xmlns:p14="http://schemas.microsoft.com/office/powerpoint/2010/main" val="2989700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xmlns="" id="{058A14AF-9FB5-4CC7-BA35-E8E85D3ED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A2DB28E-3E4E-EC32-C6E4-A7577204D663}"/>
              </a:ext>
            </a:extLst>
          </p:cNvPr>
          <p:cNvSpPr>
            <a:spLocks noGrp="1"/>
          </p:cNvSpPr>
          <p:nvPr>
            <p:ph type="title"/>
          </p:nvPr>
        </p:nvSpPr>
        <p:spPr>
          <a:xfrm>
            <a:off x="793662" y="386930"/>
            <a:ext cx="10066122" cy="1298448"/>
          </a:xfrm>
        </p:spPr>
        <p:txBody>
          <a:bodyPr anchor="b">
            <a:normAutofit/>
          </a:bodyPr>
          <a:lstStyle/>
          <a:p>
            <a:r>
              <a:rPr lang="en-US" sz="4800"/>
              <a:t>6. Flavor Analysis</a:t>
            </a:r>
          </a:p>
        </p:txBody>
      </p:sp>
      <p:sp>
        <p:nvSpPr>
          <p:cNvPr id="10249" name="Rectangle 10248">
            <a:extLst>
              <a:ext uri="{FF2B5EF4-FFF2-40B4-BE49-F238E27FC236}">
                <a16:creationId xmlns:a16="http://schemas.microsoft.com/office/drawing/2014/main" xmlns="" id="{3A9A4357-BD1D-4622-A4FE-766E6AB8DE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Rectangle 10250">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E9CCA169-E282-B32D-587F-D6D0B340A6AA}"/>
              </a:ext>
            </a:extLst>
          </p:cNvPr>
          <p:cNvSpPr>
            <a:spLocks noGrp="1"/>
          </p:cNvSpPr>
          <p:nvPr>
            <p:ph idx="1"/>
          </p:nvPr>
        </p:nvSpPr>
        <p:spPr>
          <a:xfrm>
            <a:off x="793661" y="2599509"/>
            <a:ext cx="4530898" cy="3639450"/>
          </a:xfrm>
        </p:spPr>
        <p:txBody>
          <a:bodyPr anchor="ctr">
            <a:normAutofit/>
          </a:bodyPr>
          <a:lstStyle/>
          <a:p>
            <a:r>
              <a:rPr lang="en-US" sz="2000" b="0" i="0">
                <a:effectLst/>
                <a:latin typeface="Söhne"/>
              </a:rPr>
              <a:t>CE can help identify and quantify flavor compounds present in food and beverages. By separating and analyzing volatile compounds responsible for aroma and taste, CE assists in flavor profiling and quality control of food products.</a:t>
            </a:r>
            <a:endParaRPr lang="en-US" sz="2000"/>
          </a:p>
        </p:txBody>
      </p:sp>
      <p:pic>
        <p:nvPicPr>
          <p:cNvPr id="10242" name="Picture 2" descr="Molecules | Free Full-Text | Application of Capillary Electrophoresis to  the Analysis of Bioactive Compounds in Herbal Raw Materials">
            <a:extLst>
              <a:ext uri="{FF2B5EF4-FFF2-40B4-BE49-F238E27FC236}">
                <a16:creationId xmlns:a16="http://schemas.microsoft.com/office/drawing/2014/main" xmlns="" id="{6A9A4250-B7BC-C843-EE24-D0116FB8C4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911532" y="2783418"/>
            <a:ext cx="5150277" cy="3115917"/>
          </a:xfrm>
          <a:prstGeom prst="rect">
            <a:avLst/>
          </a:prstGeom>
          <a:noFill/>
          <a:extLst>
            <a:ext uri="{909E8E84-426E-40DD-AFC4-6F175D3DCCD1}">
              <a14:hiddenFill xmlns:a14="http://schemas.microsoft.com/office/drawing/2010/main">
                <a:solidFill>
                  <a:srgbClr val="FFFFFF"/>
                </a:solidFill>
              </a14:hiddenFill>
            </a:ext>
          </a:extLst>
        </p:spPr>
      </p:pic>
      <p:sp>
        <p:nvSpPr>
          <p:cNvPr id="10253" name="Rectangle 10252">
            <a:extLst>
              <a:ext uri="{FF2B5EF4-FFF2-40B4-BE49-F238E27FC236}">
                <a16:creationId xmlns:a16="http://schemas.microsoft.com/office/drawing/2014/main" xmlns="" id="{E6995CE5-F890-4ABA-82A2-26507CE8D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575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4DA718D0-4865-4629-8134-44F68D41D5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65167ED7-6315-43AB-B1B6-C326D5FD8F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xmlns="" id="{EF4D8839-FB03-487D-ACC8-8BFEDD4FEB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0EF75023-9A3B-42FC-B704-61A8F7BEF4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xmlns=""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6095857-9F74-24B1-E5FA-0D20AF2BCB00}"/>
              </a:ext>
            </a:extLst>
          </p:cNvPr>
          <p:cNvSpPr>
            <a:spLocks noGrp="1"/>
          </p:cNvSpPr>
          <p:nvPr>
            <p:ph type="title"/>
          </p:nvPr>
        </p:nvSpPr>
        <p:spPr>
          <a:xfrm>
            <a:off x="1282963" y="1238080"/>
            <a:ext cx="9849751" cy="1349671"/>
          </a:xfrm>
        </p:spPr>
        <p:txBody>
          <a:bodyPr anchor="b">
            <a:normAutofit/>
          </a:bodyPr>
          <a:lstStyle/>
          <a:p>
            <a:r>
              <a:rPr lang="en-US" sz="5400"/>
              <a:t>7. Food Contaminant Analysis</a:t>
            </a:r>
          </a:p>
        </p:txBody>
      </p:sp>
      <p:sp>
        <p:nvSpPr>
          <p:cNvPr id="3" name="Content Placeholder 2">
            <a:extLst>
              <a:ext uri="{FF2B5EF4-FFF2-40B4-BE49-F238E27FC236}">
                <a16:creationId xmlns:a16="http://schemas.microsoft.com/office/drawing/2014/main" xmlns="" id="{8B1EE013-3206-C1C4-BBD3-2D288616C5DF}"/>
              </a:ext>
            </a:extLst>
          </p:cNvPr>
          <p:cNvSpPr>
            <a:spLocks noGrp="1"/>
          </p:cNvSpPr>
          <p:nvPr>
            <p:ph idx="1"/>
          </p:nvPr>
        </p:nvSpPr>
        <p:spPr>
          <a:xfrm>
            <a:off x="1289304" y="2902913"/>
            <a:ext cx="9849751" cy="3032168"/>
          </a:xfrm>
        </p:spPr>
        <p:txBody>
          <a:bodyPr anchor="ctr">
            <a:normAutofit lnSpcReduction="10000"/>
          </a:bodyPr>
          <a:lstStyle/>
          <a:p>
            <a:pPr marL="0" indent="0">
              <a:buNone/>
            </a:pPr>
            <a:r>
              <a:rPr lang="en-US" sz="3600" b="0" i="0" dirty="0">
                <a:effectLst/>
                <a:latin typeface="Söhne"/>
              </a:rPr>
              <a:t>CE can be used to detect and quantify various contaminants in food samples, such as food dyes, mycotoxins, veterinary drug residues, and environmental pollutants. This aids in ensuring food safety and compliance with regulatory standards.</a:t>
            </a:r>
            <a:endParaRPr lang="en-US" sz="3600" dirty="0"/>
          </a:p>
        </p:txBody>
      </p:sp>
    </p:spTree>
    <p:extLst>
      <p:ext uri="{BB962C8B-B14F-4D97-AF65-F5344CB8AC3E}">
        <p14:creationId xmlns:p14="http://schemas.microsoft.com/office/powerpoint/2010/main" val="740243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5" name="Rectangle 5130">
            <a:extLst>
              <a:ext uri="{FF2B5EF4-FFF2-40B4-BE49-F238E27FC236}">
                <a16:creationId xmlns:a16="http://schemas.microsoft.com/office/drawing/2014/main" xmlns="" id="{2B97F24A-32CE-4C1C-A50D-3016B394D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A38D055-9D13-0FD5-ABC8-663A063F5337}"/>
              </a:ext>
            </a:extLst>
          </p:cNvPr>
          <p:cNvSpPr>
            <a:spLocks noGrp="1"/>
          </p:cNvSpPr>
          <p:nvPr>
            <p:ph type="title"/>
          </p:nvPr>
        </p:nvSpPr>
        <p:spPr>
          <a:xfrm>
            <a:off x="630936" y="639520"/>
            <a:ext cx="3429000" cy="1719072"/>
          </a:xfrm>
        </p:spPr>
        <p:txBody>
          <a:bodyPr vert="horz" lIns="91440" tIns="45720" rIns="91440" bIns="45720" rtlCol="0" anchor="b">
            <a:normAutofit fontScale="90000"/>
          </a:bodyPr>
          <a:lstStyle/>
          <a:p>
            <a:r>
              <a:rPr lang="en-US" sz="3200" b="1" kern="1200" dirty="0">
                <a:solidFill>
                  <a:schemeClr val="tx1"/>
                </a:solidFill>
                <a:latin typeface="+mj-lt"/>
                <a:ea typeface="+mj-ea"/>
                <a:cs typeface="+mj-cs"/>
              </a:rPr>
              <a:t>Recent Advances and Trends in Capillary Electrophoresis</a:t>
            </a:r>
          </a:p>
        </p:txBody>
      </p:sp>
      <p:sp>
        <p:nvSpPr>
          <p:cNvPr id="5136" name="sketch line">
            <a:extLst>
              <a:ext uri="{FF2B5EF4-FFF2-40B4-BE49-F238E27FC236}">
                <a16:creationId xmlns:a16="http://schemas.microsoft.com/office/drawing/2014/main" xmlns="" id="{CD8B4F24-440B-49E9-B85D-733523DC06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793DB877-43A4-8A2E-F033-0F967503BE5C}"/>
              </a:ext>
            </a:extLst>
          </p:cNvPr>
          <p:cNvSpPr txBox="1"/>
          <p:nvPr/>
        </p:nvSpPr>
        <p:spPr>
          <a:xfrm>
            <a:off x="630936" y="2807208"/>
            <a:ext cx="3429000" cy="341071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b="0" i="0">
                <a:effectLst/>
              </a:rPr>
              <a:t>Capillary electrophoresis in industry is used to analyse products such as; food additives, herbicide, animal nutrition, and detergents. In particular, CZE is used to separate and identify the small molecules existing in these types of samples.</a:t>
            </a:r>
            <a:endParaRPr lang="en-US" sz="2200"/>
          </a:p>
        </p:txBody>
      </p:sp>
      <p:pic>
        <p:nvPicPr>
          <p:cNvPr id="5126" name="Picture 6" descr="Capillary Electrophoresis: Trends and Recent Advances | Analytical Chemistry">
            <a:extLst>
              <a:ext uri="{FF2B5EF4-FFF2-40B4-BE49-F238E27FC236}">
                <a16:creationId xmlns:a16="http://schemas.microsoft.com/office/drawing/2014/main" xmlns="" id="{DB68456B-9EDA-FC95-1486-86C16803B6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54296" y="1625403"/>
            <a:ext cx="6903720" cy="3607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375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261D16-4606-155E-62BB-09894B80FC9E}"/>
              </a:ext>
            </a:extLst>
          </p:cNvPr>
          <p:cNvSpPr>
            <a:spLocks noGrp="1"/>
          </p:cNvSpPr>
          <p:nvPr>
            <p:ph type="title"/>
          </p:nvPr>
        </p:nvSpPr>
        <p:spPr/>
        <p:txBody>
          <a:bodyPr/>
          <a:lstStyle/>
          <a:p>
            <a:r>
              <a:rPr lang="en-US"/>
              <a:t>Advantages </a:t>
            </a:r>
            <a:endParaRPr lang="en-US" dirty="0"/>
          </a:p>
        </p:txBody>
      </p:sp>
      <p:graphicFrame>
        <p:nvGraphicFramePr>
          <p:cNvPr id="5" name="Content Placeholder 2">
            <a:extLst>
              <a:ext uri="{FF2B5EF4-FFF2-40B4-BE49-F238E27FC236}">
                <a16:creationId xmlns:a16="http://schemas.microsoft.com/office/drawing/2014/main" xmlns="" id="{F17B432E-C6ED-782D-156B-8E236FA4B05A}"/>
              </a:ext>
            </a:extLst>
          </p:cNvPr>
          <p:cNvGraphicFramePr>
            <a:graphicFrameLocks noGrp="1"/>
          </p:cNvGraphicFramePr>
          <p:nvPr>
            <p:ph idx="1"/>
            <p:extLst>
              <p:ext uri="{D42A27DB-BD31-4B8C-83A1-F6EECF244321}">
                <p14:modId xmlns:p14="http://schemas.microsoft.com/office/powerpoint/2010/main" val="37211339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3776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464EC53C-35C4-4E84-AFE2-A7D0818526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a:extLst>
              <a:ext uri="{FF2B5EF4-FFF2-40B4-BE49-F238E27FC236}">
                <a16:creationId xmlns:a16="http://schemas.microsoft.com/office/drawing/2014/main" xmlns="" id="{9A3F5928-D955-456A-97B5-AA390B8CE9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51F03ECB-46B6-D0AE-AEA1-A96D5B99EFB7}"/>
              </a:ext>
            </a:extLst>
          </p:cNvPr>
          <p:cNvPicPr>
            <a:picLocks noChangeAspect="1"/>
          </p:cNvPicPr>
          <p:nvPr/>
        </p:nvPicPr>
        <p:blipFill rotWithShape="1">
          <a:blip r:embed="rId2">
            <a:duotone>
              <a:schemeClr val="accent1">
                <a:shade val="45000"/>
                <a:satMod val="135000"/>
              </a:schemeClr>
              <a:prstClr val="white"/>
            </a:duotone>
            <a:alphaModFix amt="35000"/>
          </a:blip>
          <a:srcRect t="12016" b="12984"/>
          <a:stretch/>
        </p:blipFill>
        <p:spPr>
          <a:xfrm>
            <a:off x="20" y="10"/>
            <a:ext cx="12191981" cy="6857989"/>
          </a:xfrm>
          <a:prstGeom prst="rect">
            <a:avLst/>
          </a:prstGeom>
        </p:spPr>
      </p:pic>
      <p:sp>
        <p:nvSpPr>
          <p:cNvPr id="2" name="Title 1">
            <a:extLst>
              <a:ext uri="{FF2B5EF4-FFF2-40B4-BE49-F238E27FC236}">
                <a16:creationId xmlns:a16="http://schemas.microsoft.com/office/drawing/2014/main" xmlns="" id="{D5D00AB1-47E8-070C-DDF7-C665C3550489}"/>
              </a:ext>
            </a:extLst>
          </p:cNvPr>
          <p:cNvSpPr>
            <a:spLocks noGrp="1"/>
          </p:cNvSpPr>
          <p:nvPr>
            <p:ph type="title"/>
          </p:nvPr>
        </p:nvSpPr>
        <p:spPr>
          <a:xfrm>
            <a:off x="1256275" y="2271449"/>
            <a:ext cx="9679449" cy="2847058"/>
          </a:xfrm>
        </p:spPr>
        <p:txBody>
          <a:bodyPr vert="horz" lIns="91440" tIns="45720" rIns="91440" bIns="45720" rtlCol="0" anchor="b">
            <a:normAutofit/>
          </a:bodyPr>
          <a:lstStyle/>
          <a:p>
            <a:r>
              <a:rPr lang="en-US" sz="8000">
                <a:solidFill>
                  <a:srgbClr val="FFFFFF"/>
                </a:solidFill>
              </a:rPr>
              <a:t>THANKYOU</a:t>
            </a:r>
          </a:p>
        </p:txBody>
      </p:sp>
      <p:cxnSp>
        <p:nvCxnSpPr>
          <p:cNvPr id="12" name="Straight Connector 11">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4" name="Graphic 13">
            <a:extLst>
              <a:ext uri="{FF2B5EF4-FFF2-40B4-BE49-F238E27FC236}">
                <a16:creationId xmlns:a16="http://schemas.microsoft.com/office/drawing/2014/main" xmlns=""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Graphic 12">
            <a:extLst>
              <a:ext uri="{FF2B5EF4-FFF2-40B4-BE49-F238E27FC236}">
                <a16:creationId xmlns:a16="http://schemas.microsoft.com/office/drawing/2014/main" xmlns=""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Graphic 15">
            <a:extLst>
              <a:ext uri="{FF2B5EF4-FFF2-40B4-BE49-F238E27FC236}">
                <a16:creationId xmlns:a16="http://schemas.microsoft.com/office/drawing/2014/main" xmlns=""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6139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Capillary electrophoresis (CE) is a separation technique that uses an electric field to separate charged molecules in a capillary. CE is a powerful analytical tool that can be used to identify and quantify a wide variety of compounds in food samples.</a:t>
            </a:r>
            <a:endParaRPr lang="en-US" dirty="0"/>
          </a:p>
        </p:txBody>
      </p:sp>
    </p:spTree>
    <p:extLst>
      <p:ext uri="{BB962C8B-B14F-4D97-AF65-F5344CB8AC3E}">
        <p14:creationId xmlns:p14="http://schemas.microsoft.com/office/powerpoint/2010/main" val="3286539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Capillary electrophoresis (CE) is a separation technique that uses an electric field to separate charged molecules in a capillary. CE is a powerful analytical tool that can be used to identify and quantify a wide variety of compounds in food samples.</a:t>
            </a:r>
            <a:endParaRPr lang="en-US"/>
          </a:p>
        </p:txBody>
      </p:sp>
      <p:sp>
        <p:nvSpPr>
          <p:cNvPr id="1033" name="Rectangle 1032">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363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84C4E33-114A-931A-9361-6D5C0ACB59A1}"/>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a:solidFill>
                  <a:srgbClr val="FFFFFF"/>
                </a:solidFill>
                <a:latin typeface="+mj-lt"/>
                <a:ea typeface="+mj-ea"/>
                <a:cs typeface="+mj-cs"/>
              </a:rPr>
              <a:t>Capillary Electrophoresis </a:t>
            </a:r>
          </a:p>
        </p:txBody>
      </p:sp>
      <p:pic>
        <p:nvPicPr>
          <p:cNvPr id="1026" name="Picture 2" descr="Capillary Electrophoresis - YouTube">
            <a:extLst>
              <a:ext uri="{FF2B5EF4-FFF2-40B4-BE49-F238E27FC236}">
                <a16:creationId xmlns:a16="http://schemas.microsoft.com/office/drawing/2014/main" xmlns="" id="{58CC9E69-E112-5E4E-230E-191FA8C29EA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038600" y="1405625"/>
            <a:ext cx="7188199" cy="4043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854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E5EE168-CD17-71C0-EB6B-9F14E0C27DFD}"/>
              </a:ext>
            </a:extLst>
          </p:cNvPr>
          <p:cNvSpPr>
            <a:spLocks noGrp="1"/>
          </p:cNvSpPr>
          <p:nvPr>
            <p:ph type="title"/>
          </p:nvPr>
        </p:nvSpPr>
        <p:spPr>
          <a:xfrm>
            <a:off x="4553733" y="548464"/>
            <a:ext cx="6798541" cy="1675623"/>
          </a:xfrm>
        </p:spPr>
        <p:txBody>
          <a:bodyPr anchor="b">
            <a:normAutofit/>
          </a:bodyPr>
          <a:lstStyle/>
          <a:p>
            <a:r>
              <a:rPr lang="en-US" sz="4000"/>
              <a:t>Working</a:t>
            </a:r>
          </a:p>
        </p:txBody>
      </p:sp>
      <p:pic>
        <p:nvPicPr>
          <p:cNvPr id="5" name="Picture 4" descr="Close up of a molecular model">
            <a:extLst>
              <a:ext uri="{FF2B5EF4-FFF2-40B4-BE49-F238E27FC236}">
                <a16:creationId xmlns:a16="http://schemas.microsoft.com/office/drawing/2014/main" xmlns="" id="{3CB862FB-A63F-75AC-84A7-BD0B423CE975}"/>
              </a:ext>
            </a:extLst>
          </p:cNvPr>
          <p:cNvPicPr>
            <a:picLocks noChangeAspect="1"/>
          </p:cNvPicPr>
          <p:nvPr/>
        </p:nvPicPr>
        <p:blipFill rotWithShape="1">
          <a:blip r:embed="rId2"/>
          <a:srcRect l="47164" r="6943"/>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xmlns="" id="{9FF66D30-8AB2-8161-0EFA-E62F30E29BF7}"/>
              </a:ext>
            </a:extLst>
          </p:cNvPr>
          <p:cNvSpPr>
            <a:spLocks noGrp="1"/>
          </p:cNvSpPr>
          <p:nvPr>
            <p:ph idx="1"/>
          </p:nvPr>
        </p:nvSpPr>
        <p:spPr>
          <a:xfrm>
            <a:off x="4553734" y="2409830"/>
            <a:ext cx="6798539" cy="3705217"/>
          </a:xfrm>
        </p:spPr>
        <p:txBody>
          <a:bodyPr>
            <a:normAutofit/>
          </a:bodyPr>
          <a:lstStyle/>
          <a:p>
            <a:r>
              <a:rPr lang="en-US" sz="1700" b="0" i="0" dirty="0">
                <a:effectLst/>
                <a:latin typeface="Söhne"/>
              </a:rPr>
              <a:t>The separation in CE is governed by different mechanisms, including electrophoretic mobility, electroosmotic flow, and molecular diffusion</a:t>
            </a:r>
            <a:r>
              <a:rPr lang="en-US" sz="1700" b="0" i="0" dirty="0">
                <a:solidFill>
                  <a:schemeClr val="accent2"/>
                </a:solidFill>
                <a:effectLst/>
                <a:latin typeface="Söhne"/>
              </a:rPr>
              <a:t>. Electrophoretic mobility </a:t>
            </a:r>
            <a:r>
              <a:rPr lang="en-US" sz="1700" b="0" i="0" dirty="0">
                <a:effectLst/>
                <a:latin typeface="Söhne"/>
              </a:rPr>
              <a:t>refers to the movement of charged </a:t>
            </a:r>
            <a:r>
              <a:rPr lang="en-US" sz="1700" b="0" i="0" dirty="0" err="1">
                <a:effectLst/>
                <a:latin typeface="Söhne"/>
              </a:rPr>
              <a:t>analytes</a:t>
            </a:r>
            <a:r>
              <a:rPr lang="en-US" sz="1700" b="0" i="0" dirty="0">
                <a:effectLst/>
                <a:latin typeface="Söhne"/>
              </a:rPr>
              <a:t> in response to the electric field, while electroosmotic flow describes the movement of the buffer solution caused by the electric field. Molecular diffusion, on the other hand, is the random movement of </a:t>
            </a:r>
            <a:r>
              <a:rPr lang="en-US" sz="1700" b="0" i="0" dirty="0" err="1">
                <a:effectLst/>
                <a:latin typeface="Söhne"/>
              </a:rPr>
              <a:t>analyte</a:t>
            </a:r>
            <a:r>
              <a:rPr lang="en-US" sz="1700" b="0" i="0" dirty="0">
                <a:effectLst/>
                <a:latin typeface="Söhne"/>
              </a:rPr>
              <a:t> molecules due to thermal energy.</a:t>
            </a:r>
          </a:p>
          <a:p>
            <a:r>
              <a:rPr lang="en-US" sz="1700" b="0" i="0" dirty="0">
                <a:effectLst/>
                <a:latin typeface="Söhne"/>
              </a:rPr>
              <a:t>The separation is typically monitored by a detector located at the end of the capillary. Common detection methods used in CE include UV-Vis absorbance, fluorescence, and mass spectrometry. By analyzing the time and peak area or height of the separated </a:t>
            </a:r>
            <a:r>
              <a:rPr lang="en-US" sz="1700" b="0" i="0" dirty="0" err="1">
                <a:effectLst/>
                <a:latin typeface="Söhne"/>
              </a:rPr>
              <a:t>analytes</a:t>
            </a:r>
            <a:r>
              <a:rPr lang="en-US" sz="1700" b="0" i="0" dirty="0">
                <a:effectLst/>
                <a:latin typeface="Söhne"/>
              </a:rPr>
              <a:t>, one can determine their concentrations and other characteristics.</a:t>
            </a:r>
          </a:p>
        </p:txBody>
      </p:sp>
    </p:spTree>
    <p:extLst>
      <p:ext uri="{BB962C8B-B14F-4D97-AF65-F5344CB8AC3E}">
        <p14:creationId xmlns:p14="http://schemas.microsoft.com/office/powerpoint/2010/main" val="3975321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of CE</a:t>
            </a:r>
            <a:endParaRPr lang="en-US" dirty="0"/>
          </a:p>
        </p:txBody>
      </p:sp>
      <p:sp>
        <p:nvSpPr>
          <p:cNvPr id="3" name="Content Placeholder 2"/>
          <p:cNvSpPr>
            <a:spLocks noGrp="1"/>
          </p:cNvSpPr>
          <p:nvPr>
            <p:ph idx="1"/>
          </p:nvPr>
        </p:nvSpPr>
        <p:spPr/>
        <p:txBody>
          <a:bodyPr>
            <a:normAutofit fontScale="92500"/>
          </a:bodyPr>
          <a:lstStyle/>
          <a:p>
            <a:r>
              <a:rPr lang="en-US" dirty="0"/>
              <a:t>A capillary electrophoresis instrument consists of a capillary, a high-voltage power supply, and a detector. The capillary is a small, fused-silica tube that is filled with a buffer solution. The buffer solution is used to maintain a constant pH and ionic strength throughout the capillary.</a:t>
            </a:r>
          </a:p>
          <a:p>
            <a:r>
              <a:rPr lang="en-US" dirty="0"/>
              <a:t>The sample is injected into the capillary at one end. When an electric field is applied, the charged molecules in the sample will migrate towards the oppositely charged electrode. The molecules will migrate at different speeds, depending on their size, charge, and shape.</a:t>
            </a:r>
          </a:p>
          <a:p>
            <a:r>
              <a:rPr lang="en-US" dirty="0"/>
              <a:t>The detector is used to measure the concentration of the separated molecules. The most common type of detector for CE is a UV/Vis detector, which measures the amount of light that is absorbed by the molecules.</a:t>
            </a:r>
          </a:p>
        </p:txBody>
      </p:sp>
    </p:spTree>
    <p:extLst>
      <p:ext uri="{BB962C8B-B14F-4D97-AF65-F5344CB8AC3E}">
        <p14:creationId xmlns:p14="http://schemas.microsoft.com/office/powerpoint/2010/main" val="2959359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97760"/>
          </a:xfrm>
        </p:spPr>
        <p:txBody>
          <a:bodyPr>
            <a:normAutofit fontScale="90000"/>
          </a:bodyPr>
          <a:lstStyle/>
          <a:p>
            <a:r>
              <a:rPr lang="en-US" dirty="0" err="1" smtClean="0"/>
              <a:t>Contd</a:t>
            </a:r>
            <a:r>
              <a:rPr lang="en-US" dirty="0" smtClean="0"/>
              <a:t>….</a:t>
            </a:r>
            <a:endParaRPr lang="en-US" dirty="0"/>
          </a:p>
        </p:txBody>
      </p:sp>
      <p:sp>
        <p:nvSpPr>
          <p:cNvPr id="3" name="Content Placeholder 2"/>
          <p:cNvSpPr>
            <a:spLocks noGrp="1"/>
          </p:cNvSpPr>
          <p:nvPr>
            <p:ph idx="1"/>
          </p:nvPr>
        </p:nvSpPr>
        <p:spPr>
          <a:xfrm>
            <a:off x="838200" y="862886"/>
            <a:ext cx="10515600" cy="5314077"/>
          </a:xfrm>
        </p:spPr>
        <p:txBody>
          <a:bodyPr>
            <a:normAutofit fontScale="70000" lnSpcReduction="20000"/>
          </a:bodyPr>
          <a:lstStyle/>
          <a:p>
            <a:r>
              <a:rPr lang="en-US" dirty="0"/>
              <a:t>The working principle of CE is based on the difference in electrophoretic mobility of the molecules. The electrophoretic mobility of a molecule is determined by its charge, size, and shape. The greater the charge and the smaller the size and shape of the molecule, the faster it will migrate in the electric field.</a:t>
            </a:r>
          </a:p>
          <a:p>
            <a:r>
              <a:rPr lang="en-US" dirty="0"/>
              <a:t>A capillary electrophoresis instrument consists of a capillary, a high-voltage power supply, and a detector. The capillary is a small, fused-silica tube that is filled with a buffer solution. The buffer solution is used to maintain a constant pH and ionic strength throughout the capillary.</a:t>
            </a:r>
          </a:p>
          <a:p>
            <a:r>
              <a:rPr lang="en-US" dirty="0"/>
              <a:t>The sample is injected into the capillary at one end. When an electric field is applied, the charged molecules in the sample will migrate towards the oppositely charged electrode. The molecules will migrate at different speeds, depending on their electrophoretic mobility.</a:t>
            </a:r>
          </a:p>
          <a:p>
            <a:r>
              <a:rPr lang="en-US" dirty="0"/>
              <a:t>The detector is used to measure the concentration of the separated molecules. The most common type of detector for CE is a UV/Vis detector, which measures the amount of light that is absorbed by the molecules.</a:t>
            </a:r>
          </a:p>
          <a:p>
            <a:r>
              <a:rPr lang="en-US" dirty="0"/>
              <a:t>The following are the steps involved in capillary electrophoresis:</a:t>
            </a:r>
          </a:p>
          <a:p>
            <a:r>
              <a:rPr lang="en-US" dirty="0"/>
              <a:t>The capillary is filled with a buffer solution.</a:t>
            </a:r>
          </a:p>
          <a:p>
            <a:r>
              <a:rPr lang="en-US" dirty="0"/>
              <a:t>The sample is injected into the capillary.</a:t>
            </a:r>
          </a:p>
          <a:p>
            <a:r>
              <a:rPr lang="en-US" dirty="0"/>
              <a:t>An electric field is applied to the capillary.</a:t>
            </a:r>
          </a:p>
          <a:p>
            <a:r>
              <a:rPr lang="en-US" dirty="0"/>
              <a:t>The molecules in the sample migrate towards the oppositely charged electrode.</a:t>
            </a:r>
          </a:p>
          <a:p>
            <a:r>
              <a:rPr lang="en-US" dirty="0"/>
              <a:t>The detector measures the concentration of the separated molecules.</a:t>
            </a:r>
          </a:p>
        </p:txBody>
      </p:sp>
    </p:spTree>
    <p:extLst>
      <p:ext uri="{BB962C8B-B14F-4D97-AF65-F5344CB8AC3E}">
        <p14:creationId xmlns:p14="http://schemas.microsoft.com/office/powerpoint/2010/main" val="2939101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CE in Food sector</a:t>
            </a:r>
            <a:endParaRPr lang="en-US" dirty="0"/>
          </a:p>
        </p:txBody>
      </p:sp>
      <p:sp>
        <p:nvSpPr>
          <p:cNvPr id="3" name="Content Placeholder 2"/>
          <p:cNvSpPr>
            <a:spLocks noGrp="1"/>
          </p:cNvSpPr>
          <p:nvPr>
            <p:ph idx="1"/>
          </p:nvPr>
        </p:nvSpPr>
        <p:spPr/>
        <p:txBody>
          <a:bodyPr>
            <a:normAutofit lnSpcReduction="10000"/>
          </a:bodyPr>
          <a:lstStyle/>
          <a:p>
            <a:r>
              <a:rPr lang="en-US" dirty="0"/>
              <a:t>CE can be used to analyze a wide variety of compounds in food samples, including:</a:t>
            </a:r>
          </a:p>
          <a:p>
            <a:r>
              <a:rPr lang="en-US" dirty="0"/>
              <a:t>Carbohydrates</a:t>
            </a:r>
          </a:p>
          <a:p>
            <a:r>
              <a:rPr lang="en-US" dirty="0"/>
              <a:t>Amino acids</a:t>
            </a:r>
          </a:p>
          <a:p>
            <a:r>
              <a:rPr lang="en-US" dirty="0"/>
              <a:t>Proteins</a:t>
            </a:r>
          </a:p>
          <a:p>
            <a:r>
              <a:rPr lang="en-US" dirty="0"/>
              <a:t>Nucleic acids</a:t>
            </a:r>
          </a:p>
          <a:p>
            <a:r>
              <a:rPr lang="en-US" dirty="0"/>
              <a:t>Food additives</a:t>
            </a:r>
          </a:p>
          <a:p>
            <a:r>
              <a:rPr lang="en-US" dirty="0"/>
              <a:t>Pesticides</a:t>
            </a:r>
          </a:p>
          <a:p>
            <a:r>
              <a:rPr lang="en-US" dirty="0"/>
              <a:t>Pathogens</a:t>
            </a:r>
          </a:p>
        </p:txBody>
      </p:sp>
    </p:spTree>
    <p:extLst>
      <p:ext uri="{BB962C8B-B14F-4D97-AF65-F5344CB8AC3E}">
        <p14:creationId xmlns:p14="http://schemas.microsoft.com/office/powerpoint/2010/main" val="2627881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CE</a:t>
            </a:r>
            <a:endParaRPr lang="en-US" dirty="0"/>
          </a:p>
        </p:txBody>
      </p:sp>
      <p:sp>
        <p:nvSpPr>
          <p:cNvPr id="3" name="Content Placeholder 2"/>
          <p:cNvSpPr>
            <a:spLocks noGrp="1"/>
          </p:cNvSpPr>
          <p:nvPr>
            <p:ph idx="1"/>
          </p:nvPr>
        </p:nvSpPr>
        <p:spPr/>
        <p:txBody>
          <a:bodyPr/>
          <a:lstStyle/>
          <a:p>
            <a:r>
              <a:rPr lang="en-US" dirty="0"/>
              <a:t>CE has several advantages over other analytical techniques, including:</a:t>
            </a:r>
          </a:p>
          <a:p>
            <a:r>
              <a:rPr lang="en-US" dirty="0"/>
              <a:t>High separation efficiency</a:t>
            </a:r>
          </a:p>
          <a:p>
            <a:r>
              <a:rPr lang="en-US" dirty="0"/>
              <a:t>Fast analysis time</a:t>
            </a:r>
          </a:p>
          <a:p>
            <a:r>
              <a:rPr lang="en-US" dirty="0"/>
              <a:t>Small sample size</a:t>
            </a:r>
          </a:p>
          <a:p>
            <a:r>
              <a:rPr lang="en-US" dirty="0"/>
              <a:t>Low cost</a:t>
            </a:r>
          </a:p>
        </p:txBody>
      </p:sp>
    </p:spTree>
    <p:extLst>
      <p:ext uri="{BB962C8B-B14F-4D97-AF65-F5344CB8AC3E}">
        <p14:creationId xmlns:p14="http://schemas.microsoft.com/office/powerpoint/2010/main" val="11332971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1469</TotalTime>
  <Words>1339</Words>
  <Application>Microsoft Office PowerPoint</Application>
  <PresentationFormat>Widescreen</PresentationFormat>
  <Paragraphs>85</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vt:lpstr>
      <vt:lpstr>Calibri</vt:lpstr>
      <vt:lpstr>Calibri Light</vt:lpstr>
      <vt:lpstr>Google Sans</vt:lpstr>
      <vt:lpstr>Söhne</vt:lpstr>
      <vt:lpstr>Office Theme</vt:lpstr>
      <vt:lpstr>CAPILLARY ELECTROPHORESIS</vt:lpstr>
      <vt:lpstr>Capillary Electrophoresis (CE)</vt:lpstr>
      <vt:lpstr>PowerPoint Presentation</vt:lpstr>
      <vt:lpstr>Capillary Electrophoresis </vt:lpstr>
      <vt:lpstr>Working</vt:lpstr>
      <vt:lpstr>Working of CE</vt:lpstr>
      <vt:lpstr>Contd….</vt:lpstr>
      <vt:lpstr>Application of CE in Food sector</vt:lpstr>
      <vt:lpstr>Advantages of CE</vt:lpstr>
      <vt:lpstr>Limitation of CE</vt:lpstr>
      <vt:lpstr>Clinical Electrophoresis</vt:lpstr>
      <vt:lpstr>Principles of Electrophoresis</vt:lpstr>
      <vt:lpstr>Principles </vt:lpstr>
      <vt:lpstr>Key factors influencing CE separation </vt:lpstr>
      <vt:lpstr>Applications in Food industry</vt:lpstr>
      <vt:lpstr>2. Food Authentication</vt:lpstr>
      <vt:lpstr>3. Nutrition Analysis</vt:lpstr>
      <vt:lpstr>4. Allergen Detection</vt:lpstr>
      <vt:lpstr>5 Food Fermentation Monitoring</vt:lpstr>
      <vt:lpstr>6. Flavor Analysis</vt:lpstr>
      <vt:lpstr>7. Food Contaminant Analysis</vt:lpstr>
      <vt:lpstr>Recent Advances and Trends in Capillary Electrophoresis</vt:lpstr>
      <vt:lpstr>Advantages </vt:lpstr>
      <vt:lpstr>THANKYOU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CAPILLARY ELECTROPHORESIS</dc:title>
  <dc:creator>Khunsha Younas</dc:creator>
  <cp:lastModifiedBy>Dr. Asif Ahmad</cp:lastModifiedBy>
  <cp:revision>7</cp:revision>
  <dcterms:created xsi:type="dcterms:W3CDTF">2023-05-27T05:14:52Z</dcterms:created>
  <dcterms:modified xsi:type="dcterms:W3CDTF">2023-05-29T03:37:06Z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2023-05-27T08:11:37Z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e74c64a8-7d3c-4393-b71e-5fb6c1f12c6e</vt:lpwstr>
  </property>
  <property fmtid="{D5CDD505-2E9C-101B-9397-08002B2CF9AE}" pid="7" name="MSIP_Label_defa4170-0d19-0005-0004-bc88714345d2_ActionId">
    <vt:lpwstr>eb0d26a5-d893-4f23-9928-e5e10ab91868</vt:lpwstr>
  </property>
  <property fmtid="{D5CDD505-2E9C-101B-9397-08002B2CF9AE}" pid="8" name="MSIP_Label_defa4170-0d19-0005-0004-bc88714345d2_ContentBits">
    <vt:lpwstr>0</vt:lpwstr>
  </property>
</Properties>
</file>