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9"/>
  </p:notesMasterIdLst>
  <p:sldIdLst>
    <p:sldId id="256" r:id="rId2"/>
    <p:sldId id="279" r:id="rId3"/>
    <p:sldId id="282" r:id="rId4"/>
    <p:sldId id="257" r:id="rId5"/>
    <p:sldId id="259" r:id="rId6"/>
    <p:sldId id="258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B35E0-F4DC-4F96-933A-6EEFF7BB924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7520E-C640-44FF-AF14-6DF17F9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2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D5D4C-96B6-4C68-A59B-13F9938D0AD4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0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ABB6-FEF6-48CC-8DC5-27A9E8486A7F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96E10-EB13-4B91-AA76-A7F9F829DA74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07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3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B4A48-22C0-4003-9CE0-6D1E6437580B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3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70F8-621B-443A-AF94-88A2019A1A3B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2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3CA00-E58B-4D1D-92FE-0F136E616F7C}" type="datetime1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8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E408-0710-4C06-B223-4815D19AB373}" type="datetime1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2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1518C-47DC-423C-AB28-9305755F58F3}" type="datetime1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8176B-28F4-48AA-8039-79092426D2EC}" type="datetime1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A518-D315-4B57-97F1-5470747522C0}" type="datetime1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3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E7B45-F1E9-4012-B1FD-A53EA417B3C0}" type="datetime1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0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DC966-F5C6-4D9F-B9B9-B8B5DEC6A71A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74CAE-4142-469E-A31F-EE6399E00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2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1895"/>
            <a:ext cx="9144000" cy="2788068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Clinical 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Manifestations of Water-Soluble Vitamin Deficiencies:</a:t>
            </a: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 Diagnosis and Treatment Strategies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PROF. DR. ASIF AHAMD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IFNS- PMAS UAAR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AutoShape 2" descr="Where do you find your vitamins? - Yoga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06" y="4167187"/>
            <a:ext cx="2095500" cy="2181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626" y="4167186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87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85509"/>
            <a:ext cx="1195853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Physical Examination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Conduct a thorough physical examination to identify signs of deficiency: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Neurological Assessment</a:t>
            </a:r>
            <a:r>
              <a:rPr lang="en-US" dirty="0" smtClean="0"/>
              <a:t>: Evaluate for signs of peripheral neuropathy (reflexes, sensory testing) and cognitive function (orientation, memory).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Cardiovascular Assessment</a:t>
            </a:r>
            <a:r>
              <a:rPr lang="en-US" dirty="0" smtClean="0"/>
              <a:t>: Check for tachycardia, heart murmurs, or signs of heart failure (e.g., edema).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General Examination</a:t>
            </a:r>
            <a:r>
              <a:rPr lang="en-US" dirty="0" smtClean="0"/>
              <a:t>: Look for signs of malnutrition, such as weight loss or muscle wasting.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Laboratory Tests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Serum Thiamine Levels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 blood test is performed to measure thiamine concentration. Normal levels typically range from 70 to 180 </a:t>
            </a:r>
            <a:r>
              <a:rPr lang="en-US" dirty="0" err="1" smtClean="0"/>
              <a:t>nmol</a:t>
            </a:r>
            <a:r>
              <a:rPr lang="en-US" dirty="0" smtClean="0"/>
              <a:t>/L. Levels below 70 </a:t>
            </a:r>
            <a:r>
              <a:rPr lang="en-US" dirty="0" err="1" smtClean="0"/>
              <a:t>nmol</a:t>
            </a:r>
            <a:r>
              <a:rPr lang="en-US" dirty="0" smtClean="0"/>
              <a:t>/L indicate deficiency.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 smtClean="0"/>
              <a:t>Transketolase</a:t>
            </a:r>
            <a:r>
              <a:rPr lang="en-US" b="1" dirty="0" smtClean="0"/>
              <a:t> Activity Test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test measures the activity of the enzyme </a:t>
            </a:r>
            <a:r>
              <a:rPr lang="en-US" dirty="0" err="1" smtClean="0"/>
              <a:t>transketolase</a:t>
            </a:r>
            <a:r>
              <a:rPr lang="en-US" dirty="0" smtClean="0"/>
              <a:t> in red blood cells. A decrease in activity after administering thiamine (typically via IV) indicates a deficiency.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test is particularly useful in assessing functional thiamine status, as it can detect deficiency even when serum levels may still be borderline.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Complete Blood Count (CBC)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Conduct a CBC to check for anemia, which may occur due to thiamine deficiency. Look for low hemoglobin and hematocrit levels.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Additional Tests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(if indicated):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Liver Function Tests</a:t>
            </a:r>
            <a:r>
              <a:rPr lang="en-US" dirty="0" smtClean="0"/>
              <a:t>: To assess the overall health of the liver, which may be affected by alcohol use.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Thyroid Function Tests</a:t>
            </a:r>
            <a:r>
              <a:rPr lang="en-US" dirty="0" smtClean="0"/>
              <a:t>: As hypothyroidism can affect metabolism and may coexist with thiamine deficiency.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7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03476" y="37804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TREATMENT</a:t>
            </a:r>
            <a:endParaRPr lang="en-US" b="1" dirty="0">
              <a:latin typeface="+mn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037554"/>
              </p:ext>
            </p:extLst>
          </p:nvPr>
        </p:nvGraphicFramePr>
        <p:xfrm>
          <a:off x="1186289" y="1992429"/>
          <a:ext cx="10369642" cy="3909854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984727">
                  <a:extLst>
                    <a:ext uri="{9D8B030D-6E8A-4147-A177-3AD203B41FA5}">
                      <a16:colId xmlns:a16="http://schemas.microsoft.com/office/drawing/2014/main" xmlns="" val="1663656790"/>
                    </a:ext>
                  </a:extLst>
                </a:gridCol>
                <a:gridCol w="7384915">
                  <a:extLst>
                    <a:ext uri="{9D8B030D-6E8A-4147-A177-3AD203B41FA5}">
                      <a16:colId xmlns:a16="http://schemas.microsoft.com/office/drawing/2014/main" xmlns="" val="4270223473"/>
                    </a:ext>
                  </a:extLst>
                </a:gridCol>
              </a:tblGrid>
              <a:tr h="411564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Treatment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70C0"/>
                          </a:solidFill>
                        </a:rPr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73465662"/>
                  </a:ext>
                </a:extLst>
              </a:tr>
              <a:tr h="1337582">
                <a:tc>
                  <a:txBody>
                    <a:bodyPr/>
                    <a:lstStyle/>
                    <a:p>
                      <a:r>
                        <a:rPr lang="en-US" dirty="0"/>
                        <a:t>Supplementation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Oral Thiamine: 100 mg to 300 mg daily for mild to moderate cases.</a:t>
                      </a:r>
                      <a:br>
                        <a:rPr lang="en-US" dirty="0"/>
                      </a:br>
                      <a:r>
                        <a:rPr lang="en-US" dirty="0"/>
                        <a:t>- Intravenous Thiamine: Up to 500 mg in severe cases (e.g., Wernicke's encephalopathy).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43852346"/>
                  </a:ext>
                </a:extLst>
              </a:tr>
              <a:tr h="720236">
                <a:tc>
                  <a:txBody>
                    <a:bodyPr/>
                    <a:lstStyle/>
                    <a:p>
                      <a:r>
                        <a:rPr lang="en-US"/>
                        <a:t>Dietary Changes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Increased intake of thiamine-rich foods such as whole grains, legumes, nuts, and pork.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16123685"/>
                  </a:ext>
                </a:extLst>
              </a:tr>
              <a:tr h="720236">
                <a:tc>
                  <a:txBody>
                    <a:bodyPr/>
                    <a:lstStyle/>
                    <a:p>
                      <a:r>
                        <a:rPr lang="en-US"/>
                        <a:t>Monitoring and Follow-Up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Regular follow-up to assess symptom resolution and adherence to treatment.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9881197"/>
                  </a:ext>
                </a:extLst>
              </a:tr>
              <a:tr h="720236">
                <a:tc>
                  <a:txBody>
                    <a:bodyPr/>
                    <a:lstStyle/>
                    <a:p>
                      <a:r>
                        <a:rPr lang="en-US" dirty="0"/>
                        <a:t>Patient Education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Educate about the importance of thiamine and dietary sources to prevent deficiency.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9231027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pic>
        <p:nvPicPr>
          <p:cNvPr id="7171" name="Picture 3" descr="Treatment PNG Transparent Images Free Download | Vector Files |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3" y="0"/>
            <a:ext cx="1307465" cy="18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011" y="6276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8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825875"/>
              </p:ext>
            </p:extLst>
          </p:nvPr>
        </p:nvGraphicFramePr>
        <p:xfrm>
          <a:off x="956552" y="1119635"/>
          <a:ext cx="10330776" cy="511847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94224">
                  <a:extLst>
                    <a:ext uri="{9D8B030D-6E8A-4147-A177-3AD203B41FA5}">
                      <a16:colId xmlns:a16="http://schemas.microsoft.com/office/drawing/2014/main" xmlns="" val="3652207743"/>
                    </a:ext>
                  </a:extLst>
                </a:gridCol>
                <a:gridCol w="8436552">
                  <a:extLst>
                    <a:ext uri="{9D8B030D-6E8A-4147-A177-3AD203B41FA5}">
                      <a16:colId xmlns:a16="http://schemas.microsoft.com/office/drawing/2014/main" xmlns="" val="3591938431"/>
                    </a:ext>
                  </a:extLst>
                </a:gridCol>
              </a:tblGrid>
              <a:tr h="209616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4041461857"/>
                  </a:ext>
                </a:extLst>
              </a:tr>
              <a:tr h="1470027">
                <a:tc>
                  <a:txBody>
                    <a:bodyPr/>
                    <a:lstStyle/>
                    <a:p>
                      <a:r>
                        <a:rPr lang="en-US" sz="1600" i="1" dirty="0"/>
                        <a:t>Signs and Symptoms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Angular </a:t>
                      </a:r>
                      <a:r>
                        <a:rPr lang="en-US" sz="1600" b="1" dirty="0" err="1"/>
                        <a:t>Cheilitis</a:t>
                      </a:r>
                      <a:r>
                        <a:rPr lang="en-US" sz="1600" dirty="0"/>
                        <a:t>: Cracks and sores at the corners of the mouth.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Stomatitis</a:t>
                      </a:r>
                      <a:r>
                        <a:rPr lang="en-US" sz="1600" dirty="0"/>
                        <a:t>: Inflammation of the mouth lining.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Glossitis</a:t>
                      </a:r>
                      <a:r>
                        <a:rPr lang="en-US" sz="1600" dirty="0"/>
                        <a:t>: Inflammation of the tongue, smooth and discolored appearance.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Seborrheic</a:t>
                      </a:r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Dermatitis</a:t>
                      </a:r>
                      <a:r>
                        <a:rPr lang="en-US" sz="1600" dirty="0"/>
                        <a:t>: Greasy, scaly patches on the face and scalp.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Eye Symptoms</a:t>
                      </a:r>
                      <a:r>
                        <a:rPr lang="en-US" sz="1600" dirty="0"/>
                        <a:t>: Photophobia, corneal vascularization, potential cataract formation.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2273005650"/>
                  </a:ext>
                </a:extLst>
              </a:tr>
              <a:tr h="682270">
                <a:tc>
                  <a:txBody>
                    <a:bodyPr/>
                    <a:lstStyle/>
                    <a:p>
                      <a:r>
                        <a:rPr lang="en-US" sz="1600" i="1"/>
                        <a:t>Metabolic Implications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Energy Production</a:t>
                      </a:r>
                      <a:r>
                        <a:rPr lang="en-US" sz="1600" dirty="0"/>
                        <a:t>: Impaired ATP production due to reduced </a:t>
                      </a:r>
                      <a:r>
                        <a:rPr lang="en-US" sz="1600" dirty="0" err="1"/>
                        <a:t>flavoprotein</a:t>
                      </a:r>
                      <a:r>
                        <a:rPr lang="en-US" sz="1600" dirty="0"/>
                        <a:t> function.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 smtClean="0"/>
                        <a:t>Fatty Acid Oxidation</a:t>
                      </a:r>
                      <a:r>
                        <a:rPr lang="en-US" sz="1600" dirty="0" smtClean="0"/>
                        <a:t>: </a:t>
                      </a:r>
                      <a:r>
                        <a:rPr lang="en-US" sz="1600" dirty="0"/>
                        <a:t>Reduced efficiency in fat metabolism.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1786928276"/>
                  </a:ext>
                </a:extLst>
              </a:tr>
              <a:tr h="839821">
                <a:tc>
                  <a:txBody>
                    <a:bodyPr/>
                    <a:lstStyle/>
                    <a:p>
                      <a:r>
                        <a:rPr lang="en-US" sz="1600" i="1"/>
                        <a:t>Impact on Other Nutrients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- Impaired metabolism of Vitamin B6 and Niacin (Vitamin B3), affecting neurotransmitter synthesis and tryptophan conversion.</a:t>
                      </a:r>
                      <a:br>
                        <a:rPr lang="en-US" sz="1600"/>
                      </a:br>
                      <a:r>
                        <a:rPr lang="en-US" sz="1600"/>
                        <a:t>- Potential impact on iron metabolism, leading to anemia.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2513111787"/>
                  </a:ext>
                </a:extLst>
              </a:tr>
              <a:tr h="1154924">
                <a:tc>
                  <a:txBody>
                    <a:bodyPr/>
                    <a:lstStyle/>
                    <a:p>
                      <a:r>
                        <a:rPr lang="en-US" sz="1600" i="1"/>
                        <a:t>Increased Risk in Certain Populations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Infants and Children</a:t>
                      </a:r>
                      <a:r>
                        <a:rPr lang="en-US" sz="1600" dirty="0"/>
                        <a:t>: Higher demand during growth periods.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Pregnant and Lactating Women</a:t>
                      </a:r>
                      <a:r>
                        <a:rPr lang="en-US" sz="1600" dirty="0"/>
                        <a:t>: Increased nutritional needs.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Individuals with Malabsorption Disorders</a:t>
                      </a:r>
                      <a:r>
                        <a:rPr lang="en-US" sz="1600" dirty="0"/>
                        <a:t>: Conditions like celiac disease or Crohn's disease impair absorption.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366925199"/>
                  </a:ext>
                </a:extLst>
              </a:tr>
              <a:tr h="682270">
                <a:tc>
                  <a:txBody>
                    <a:bodyPr/>
                    <a:lstStyle/>
                    <a:p>
                      <a:r>
                        <a:rPr lang="en-US" sz="1600" i="1" dirty="0"/>
                        <a:t>Associated Conditions</a:t>
                      </a:r>
                    </a:p>
                  </a:txBody>
                  <a:tcPr marL="45326" marR="45326" marT="22663" marB="22663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Mouth and Skin Conditions</a:t>
                      </a:r>
                      <a:r>
                        <a:rPr lang="en-US" sz="1600" dirty="0"/>
                        <a:t>: Various oral and dermatological issues.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Migraine: </a:t>
                      </a:r>
                      <a:r>
                        <a:rPr lang="en-US" sz="1600" dirty="0"/>
                        <a:t>Possible reduction in migraine frequency with riboflavin supplementation.</a:t>
                      </a:r>
                    </a:p>
                  </a:txBody>
                  <a:tcPr marL="45326" marR="45326" marT="22663" marB="22663" anchor="ctr"/>
                </a:tc>
                <a:extLst>
                  <a:ext uri="{0D108BD9-81ED-4DB2-BD59-A6C34878D82A}">
                    <a16:rowId xmlns:a16="http://schemas.microsoft.com/office/drawing/2014/main" xmlns="" val="1742283256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143000" y="24858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</a:rPr>
              <a:t>CLINICAL MANIFESTATIONS OF RIBOFLAVIN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6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84158" y="422642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DIAGNOSIS AND TREATMENT</a:t>
            </a:r>
            <a:endParaRPr lang="en-US" b="1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334" y="1479106"/>
            <a:ext cx="677964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Diagnosis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Diagnosis typically involves assessing clinical signs, dietary intake, and, in some cases, measuring riboflavin levels in urine.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 Treatment and Prevention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Dietary Sources</a:t>
            </a:r>
            <a:r>
              <a:rPr lang="en-US" dirty="0" smtClean="0"/>
              <a:t>: Emphasize the importance of riboflavin-rich foods, including dairy products, eggs, lean meats, green leafy vegetables, and fortified cereals.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Supplementation</a:t>
            </a:r>
            <a:r>
              <a:rPr lang="en-US" dirty="0" smtClean="0"/>
              <a:t>: In cases of deficiency, riboflavin supplements may be necessary to restore levels and alleviate symptoms.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pic>
        <p:nvPicPr>
          <p:cNvPr id="10242" name="Picture 2" descr="Nutrients by the Alphabet: Riboflavin Health Benefits and Recipe — Fuel for  the So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837" y="1479106"/>
            <a:ext cx="4162545" cy="26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est Naturals Vitamin B2 (Riboflavin ..."/>
          <p:cNvSpPr>
            <a:spLocks noChangeAspect="1" noChangeArrowheads="1"/>
          </p:cNvSpPr>
          <p:nvPr/>
        </p:nvSpPr>
        <p:spPr bwMode="auto">
          <a:xfrm>
            <a:off x="155575" y="-144462"/>
            <a:ext cx="175165" cy="1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359" y="4023913"/>
            <a:ext cx="1162354" cy="22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5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798264"/>
              </p:ext>
            </p:extLst>
          </p:nvPr>
        </p:nvGraphicFramePr>
        <p:xfrm>
          <a:off x="4392706" y="1"/>
          <a:ext cx="7584141" cy="68579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852110">
                  <a:extLst>
                    <a:ext uri="{9D8B030D-6E8A-4147-A177-3AD203B41FA5}">
                      <a16:colId xmlns:a16="http://schemas.microsoft.com/office/drawing/2014/main" xmlns="" val="119054424"/>
                    </a:ext>
                  </a:extLst>
                </a:gridCol>
                <a:gridCol w="5732031">
                  <a:extLst>
                    <a:ext uri="{9D8B030D-6E8A-4147-A177-3AD203B41FA5}">
                      <a16:colId xmlns:a16="http://schemas.microsoft.com/office/drawing/2014/main" xmlns="" val="2301724661"/>
                    </a:ext>
                  </a:extLst>
                </a:gridCol>
              </a:tblGrid>
              <a:tr h="29638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3907857212"/>
                  </a:ext>
                </a:extLst>
              </a:tr>
              <a:tr h="2030348">
                <a:tc>
                  <a:txBody>
                    <a:bodyPr/>
                    <a:lstStyle/>
                    <a:p>
                      <a:r>
                        <a:rPr lang="en-US" sz="1400" b="0" i="1" dirty="0"/>
                        <a:t>Signs and Symptoms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Pellagra: </a:t>
                      </a:r>
                      <a:r>
                        <a:rPr lang="en-US" sz="1400" dirty="0"/>
                        <a:t>Characterized by the three D's: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Dermatitis</a:t>
                      </a:r>
                      <a:r>
                        <a:rPr lang="en-US" sz="1400" dirty="0"/>
                        <a:t>: Skin lesions in sun-exposed areas (rough, scaly patches).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Diarrhea</a:t>
                      </a:r>
                      <a:r>
                        <a:rPr lang="en-US" sz="1400" dirty="0"/>
                        <a:t>: Gastrointestinal disturbances leading to watery stools.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Dementia</a:t>
                      </a:r>
                      <a:r>
                        <a:rPr lang="en-US" sz="1400" dirty="0"/>
                        <a:t>: Cognitive decline, confusion, and neurological changes.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Glossitis</a:t>
                      </a:r>
                      <a:r>
                        <a:rPr lang="en-US" sz="1400" dirty="0"/>
                        <a:t>: Inflammation of the tongue, smooth and swollen appearance.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Fatigue and Weakness</a:t>
                      </a:r>
                      <a:r>
                        <a:rPr lang="en-US" sz="1400" dirty="0"/>
                        <a:t>: General feelings of tiredness and reduced energy levels.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1198284102"/>
                  </a:ext>
                </a:extLst>
              </a:tr>
              <a:tr h="1114621">
                <a:tc>
                  <a:txBody>
                    <a:bodyPr/>
                    <a:lstStyle/>
                    <a:p>
                      <a:r>
                        <a:rPr lang="en-US" sz="1400" b="0" i="1"/>
                        <a:t>Metabolic Implications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Energy Production</a:t>
                      </a:r>
                      <a:r>
                        <a:rPr lang="en-US" sz="1400" dirty="0"/>
                        <a:t>: Impaired ATP production due to reduced synthesis of NAD and NADP.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Fatty Acid and Cholesterol Metabolism</a:t>
                      </a:r>
                      <a:r>
                        <a:rPr lang="en-US" sz="1400" dirty="0"/>
                        <a:t>: Impact on lipid metabolism, cholesterol levels, and cardiovascular health.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1719148337"/>
                  </a:ext>
                </a:extLst>
              </a:tr>
              <a:tr h="1114621">
                <a:tc>
                  <a:txBody>
                    <a:bodyPr/>
                    <a:lstStyle/>
                    <a:p>
                      <a:r>
                        <a:rPr lang="en-US" sz="1400" b="0" i="1"/>
                        <a:t>Impact on Other Nutrients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Tryptophan Conversion</a:t>
                      </a:r>
                      <a:r>
                        <a:rPr lang="en-US" sz="1400" dirty="0"/>
                        <a:t>: Niacin synthesized from tryptophan; deficiency may indicate inadequate protein intake.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Interactions with Other B Vitamins: </a:t>
                      </a:r>
                      <a:r>
                        <a:rPr lang="en-US" sz="1400" dirty="0"/>
                        <a:t>Affects the functions of other B vitamins in metabolic pathways.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706877414"/>
                  </a:ext>
                </a:extLst>
              </a:tr>
              <a:tr h="1323611">
                <a:tc>
                  <a:txBody>
                    <a:bodyPr/>
                    <a:lstStyle/>
                    <a:p>
                      <a:r>
                        <a:rPr lang="en-US" sz="1400" b="0" i="1"/>
                        <a:t>Increased Risk in Certain Populations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Individuals with Malnutrition</a:t>
                      </a:r>
                      <a:r>
                        <a:rPr lang="en-US" sz="1400" dirty="0"/>
                        <a:t>: Higher risk due to poor dietary intake.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Chronic Alcohol Users: </a:t>
                      </a:r>
                      <a:r>
                        <a:rPr lang="en-US" sz="1400" dirty="0"/>
                        <a:t>Impaired absorption and metabolism of niacin.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Individuals with Medical Conditions: Conditions like </a:t>
                      </a:r>
                      <a:r>
                        <a:rPr lang="en-US" sz="1400" dirty="0" err="1"/>
                        <a:t>Hartnup</a:t>
                      </a:r>
                      <a:r>
                        <a:rPr lang="en-US" sz="1400" dirty="0"/>
                        <a:t> disorder affect tryptophan absorption.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4056776459"/>
                  </a:ext>
                </a:extLst>
              </a:tr>
              <a:tr h="978414">
                <a:tc>
                  <a:txBody>
                    <a:bodyPr/>
                    <a:lstStyle/>
                    <a:p>
                      <a:r>
                        <a:rPr lang="en-US" sz="1400" b="0" i="1" dirty="0"/>
                        <a:t>Associated Conditions</a:t>
                      </a:r>
                    </a:p>
                  </a:txBody>
                  <a:tcPr marL="42660" marR="42660" marT="21330" marB="2133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Cardiovascular Disease</a:t>
                      </a:r>
                      <a:r>
                        <a:rPr lang="en-US" sz="1400" dirty="0"/>
                        <a:t>: Low niacin levels contribute to dyslipidemia and increased heart disease risk.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Neurological Issues: </a:t>
                      </a:r>
                      <a:r>
                        <a:rPr lang="en-US" sz="1400" dirty="0"/>
                        <a:t>Long-term deficiency may lead to cognitive decline and mood disorders.</a:t>
                      </a:r>
                    </a:p>
                  </a:txBody>
                  <a:tcPr marL="42660" marR="42660" marT="21330" marB="21330" anchor="ctr"/>
                </a:tc>
                <a:extLst>
                  <a:ext uri="{0D108BD9-81ED-4DB2-BD59-A6C34878D82A}">
                    <a16:rowId xmlns:a16="http://schemas.microsoft.com/office/drawing/2014/main" xmlns="" val="146857036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55575" y="347395"/>
            <a:ext cx="456303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</a:rPr>
              <a:t>CLINICAL MANIFESTATIONS OF NIACIN</a:t>
            </a:r>
            <a:endParaRPr lang="en-US" b="1" dirty="0">
              <a:latin typeface="+mn-lt"/>
            </a:endParaRPr>
          </a:p>
        </p:txBody>
      </p:sp>
      <p:sp>
        <p:nvSpPr>
          <p:cNvPr id="6" name="AutoShape 3" descr="Vitamin B3 (niacin) molecule. Skeleta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 descr="Discover Niacin (Vitamin B3) Rich Food Sources | Optimising Nutri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b="10278"/>
          <a:stretch/>
        </p:blipFill>
        <p:spPr bwMode="auto">
          <a:xfrm>
            <a:off x="0" y="2541069"/>
            <a:ext cx="4219262" cy="35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835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V="1">
            <a:off x="591671" y="3843270"/>
            <a:ext cx="3417253" cy="45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223" y="747313"/>
            <a:ext cx="5620871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Clinical Evaluation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Assess medical history focusing on dietary habits and intake of niacin-rich foods (meat, fish, legumes, nuts, whole grains).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Inquire about restrictive diets or underlying health conditions that may affect absorption (e.g., gastrointestinal disorders).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Physical Examination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Look for signs of dermatitis, especially in sun-exposed areas (characteristic of pellagra).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Conduct a neurological assessment to evaluate cognitive function and detect any mental status changes.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Laboratory Tests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Measure urinary niacin metabolites (e.g., N-methyl nicotinamide) to indicate niacin levels.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Perform serum niacin level tests (less common but possible).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Conduct a Complete Blood Count (CBC) to check for anemia.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6353" y="663387"/>
            <a:ext cx="60870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Dietary Management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Encourage increased intake of niacin-rich foods: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Meat (especially poultry and fish).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Legumes (beans and peas).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Nuts (peanuts, almonds).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Whole grains (brown rice, oats).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/>
              <a:t>Fortified cereals.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Supplementation</a:t>
            </a:r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Prescribe oral niacin supplements if dietary intake is insufficient or symptoms persist:</a:t>
            </a: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en-US" dirty="0" smtClean="0"/>
              <a:t>Typical dosages range from 100 to 500 mg per day, depending on deficiency severity.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Consider intravenous niacin in severe cases or for individuals unable to take oral supplements.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Monitoring and Follow-Up</a:t>
            </a:r>
            <a:endParaRPr lang="en-US" dirty="0" smtClean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Regularly assess symptom improvement and dietary intake.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 supplementation dosages based on patient response and potential side effects (e.g., flushing, gastrointestinal upset).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11452" y="21934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TREATMENT</a:t>
            </a:r>
            <a:endParaRPr lang="en-US" b="1" dirty="0"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021542" y="21933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DIAGNOSIS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18094" y="663387"/>
            <a:ext cx="0" cy="530427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0" name="AutoShape 3" descr="Free: Treatment Clipart Medication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0230" y="1331998"/>
            <a:ext cx="1460857" cy="137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049229"/>
              </p:ext>
            </p:extLst>
          </p:nvPr>
        </p:nvGraphicFramePr>
        <p:xfrm>
          <a:off x="3898231" y="721623"/>
          <a:ext cx="8101357" cy="6136377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2331035">
                  <a:extLst>
                    <a:ext uri="{9D8B030D-6E8A-4147-A177-3AD203B41FA5}">
                      <a16:colId xmlns:a16="http://schemas.microsoft.com/office/drawing/2014/main" xmlns="" val="2948023616"/>
                    </a:ext>
                  </a:extLst>
                </a:gridCol>
                <a:gridCol w="5770322">
                  <a:extLst>
                    <a:ext uri="{9D8B030D-6E8A-4147-A177-3AD203B41FA5}">
                      <a16:colId xmlns:a16="http://schemas.microsoft.com/office/drawing/2014/main" xmlns="" val="4171356050"/>
                    </a:ext>
                  </a:extLst>
                </a:gridCol>
              </a:tblGrid>
              <a:tr h="29185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3617534951"/>
                  </a:ext>
                </a:extLst>
              </a:tr>
              <a:tr h="1391428">
                <a:tc>
                  <a:txBody>
                    <a:bodyPr/>
                    <a:lstStyle/>
                    <a:p>
                      <a:r>
                        <a:rPr lang="en-US" sz="1600" i="1" dirty="0"/>
                        <a:t>Signs and Symptoms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Megaloblastic Anemia</a:t>
                      </a:r>
                      <a:r>
                        <a:rPr lang="en-US" sz="1600" dirty="0"/>
                        <a:t>: Fatigue, weakness, pallor due to large, immature red blood cells.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Glossitis</a:t>
                      </a:r>
                      <a:r>
                        <a:rPr lang="en-US" sz="1600" dirty="0"/>
                        <a:t>: Inflammation and swelling of the tongue; smooth and red appearance.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Neural Tube Defects</a:t>
                      </a:r>
                      <a:r>
                        <a:rPr lang="en-US" sz="1600" dirty="0"/>
                        <a:t>: Increased risk of congenital anomalies (e.g., spina bifida, anencephaly) in developing fetuses.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Mood Disorders</a:t>
                      </a:r>
                      <a:r>
                        <a:rPr lang="en-US" sz="1600" dirty="0"/>
                        <a:t>: Higher risk of depression and cognitive decline.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122133256"/>
                  </a:ext>
                </a:extLst>
              </a:tr>
              <a:tr h="795102">
                <a:tc>
                  <a:txBody>
                    <a:bodyPr/>
                    <a:lstStyle/>
                    <a:p>
                      <a:r>
                        <a:rPr lang="en-US" sz="1600" i="1"/>
                        <a:t>Metabolic Implications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DNA and RNA Synthesis</a:t>
                      </a:r>
                      <a:r>
                        <a:rPr lang="en-US" sz="1600" dirty="0"/>
                        <a:t>: Essential for nucleotide production and cell division.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Homocysteine Metabolism</a:t>
                      </a:r>
                      <a:r>
                        <a:rPr lang="en-US" sz="1600" dirty="0"/>
                        <a:t>: Deficiency can lead to elevated homocysteine levels, increasing cardiovascular disease risk.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841311766"/>
                  </a:ext>
                </a:extLst>
              </a:tr>
              <a:tr h="536728">
                <a:tc>
                  <a:txBody>
                    <a:bodyPr/>
                    <a:lstStyle/>
                    <a:p>
                      <a:r>
                        <a:rPr lang="en-US" sz="1600" i="1"/>
                        <a:t>Impact on Other Nutrients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Vitamin B12 Interaction: </a:t>
                      </a:r>
                      <a:r>
                        <a:rPr lang="en-US" sz="1600" dirty="0"/>
                        <a:t>Deficiency in folate can mask vitamin B12 deficiency, complicating diagnosis and treatment.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877246601"/>
                  </a:ext>
                </a:extLst>
              </a:tr>
              <a:tr h="1093265">
                <a:tc>
                  <a:txBody>
                    <a:bodyPr/>
                    <a:lstStyle/>
                    <a:p>
                      <a:r>
                        <a:rPr lang="en-US" sz="1600" i="1" dirty="0"/>
                        <a:t>Increased Risk in Certain Populations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Pregnant and Lactating Women</a:t>
                      </a:r>
                      <a:r>
                        <a:rPr lang="en-US" sz="1600" dirty="0"/>
                        <a:t>: Higher requirements during these periods.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Individuals with Malabsorption Disorders</a:t>
                      </a:r>
                      <a:r>
                        <a:rPr lang="en-US" sz="1600" dirty="0"/>
                        <a:t>: Conditions like celiac disease or Crohn's disease impair absorption.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Chronic Alcohol Users: </a:t>
                      </a:r>
                      <a:r>
                        <a:rPr lang="en-US" sz="1600" dirty="0"/>
                        <a:t>Alcohol interferes with folate absorption and metabolism.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717483823"/>
                  </a:ext>
                </a:extLst>
              </a:tr>
              <a:tr h="781599">
                <a:tc>
                  <a:txBody>
                    <a:bodyPr/>
                    <a:lstStyle/>
                    <a:p>
                      <a:r>
                        <a:rPr lang="en-US" sz="1600" i="1" dirty="0"/>
                        <a:t>Associated Conditions</a:t>
                      </a:r>
                    </a:p>
                  </a:txBody>
                  <a:tcPr marL="46789" marR="46789" marT="23394" marB="23394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Cardiovascular Disease</a:t>
                      </a:r>
                      <a:r>
                        <a:rPr lang="en-US" sz="1600" dirty="0"/>
                        <a:t>: Elevated homocysteine levels from deficiency can increase heart disease risk.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Cognitive Impairment</a:t>
                      </a:r>
                      <a:r>
                        <a:rPr lang="en-US" sz="1600" dirty="0"/>
                        <a:t>: Long-term deficiency may increase risk of dementia.</a:t>
                      </a:r>
                    </a:p>
                  </a:txBody>
                  <a:tcPr marL="46789" marR="46789" marT="23394" marB="23394" anchor="ctr"/>
                </a:tc>
                <a:extLst>
                  <a:ext uri="{0D108BD9-81ED-4DB2-BD59-A6C34878D82A}">
                    <a16:rowId xmlns:a16="http://schemas.microsoft.com/office/drawing/2014/main" xmlns="" val="176046066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143000" y="5884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</a:rPr>
              <a:t>CLINICAL MANIFESTATIONS OF FOLATE</a:t>
            </a:r>
            <a:endParaRPr lang="en-US" b="1" dirty="0">
              <a:latin typeface="+mn-lt"/>
            </a:endParaRPr>
          </a:p>
        </p:txBody>
      </p:sp>
      <p:pic>
        <p:nvPicPr>
          <p:cNvPr id="12291" name="Picture 3" descr="Folate Rich Foods: The Key to Vitality and Well-Being | Optimising Nutritio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6794" r="5019" b="11379"/>
          <a:stretch/>
        </p:blipFill>
        <p:spPr bwMode="auto">
          <a:xfrm>
            <a:off x="0" y="1046573"/>
            <a:ext cx="3786514" cy="350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5" descr="The 7 Best Folate Supplements of 2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2" y="478218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44545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93103">
                  <a:extLst>
                    <a:ext uri="{9D8B030D-6E8A-4147-A177-3AD203B41FA5}">
                      <a16:colId xmlns:a16="http://schemas.microsoft.com/office/drawing/2014/main" xmlns="" val="4111443392"/>
                    </a:ext>
                  </a:extLst>
                </a:gridCol>
                <a:gridCol w="9898897">
                  <a:extLst>
                    <a:ext uri="{9D8B030D-6E8A-4147-A177-3AD203B41FA5}">
                      <a16:colId xmlns:a16="http://schemas.microsoft.com/office/drawing/2014/main" xmlns="" val="2187949718"/>
                    </a:ext>
                  </a:extLst>
                </a:gridCol>
              </a:tblGrid>
              <a:tr h="3088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Diagnosis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3523019338"/>
                  </a:ext>
                </a:extLst>
              </a:tr>
              <a:tr h="1364828">
                <a:tc>
                  <a:txBody>
                    <a:bodyPr/>
                    <a:lstStyle/>
                    <a:p>
                      <a:r>
                        <a:rPr lang="en-US" sz="1400" i="1" dirty="0"/>
                        <a:t>Clinical Assessment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 b="1" dirty="0" smtClean="0"/>
                        <a:t>Medical </a:t>
                      </a:r>
                      <a:r>
                        <a:rPr lang="en-US" sz="1450" b="1" dirty="0"/>
                        <a:t>History: </a:t>
                      </a:r>
                      <a:r>
                        <a:rPr lang="en-US" sz="1450" dirty="0"/>
                        <a:t/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Review dietary intake for folate-rich foods (leafy greens, legumes, fortified grains).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Inquire about restrictive diets and symptoms (fatigue, mood changes).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Physical Examination: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Look for signs of megaloblastic anemia (pallor, jaundice).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Check for glossitis or other oral manifestations.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3810055746"/>
                  </a:ext>
                </a:extLst>
              </a:tr>
              <a:tr h="1364828">
                <a:tc>
                  <a:txBody>
                    <a:bodyPr/>
                    <a:lstStyle/>
                    <a:p>
                      <a:r>
                        <a:rPr lang="en-US" sz="1400" i="1" dirty="0"/>
                        <a:t>Laboratory Tests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 b="1" dirty="0" smtClean="0"/>
                        <a:t>Serum </a:t>
                      </a:r>
                      <a:r>
                        <a:rPr lang="en-US" sz="1450" b="1" dirty="0"/>
                        <a:t>Folate Level: </a:t>
                      </a:r>
                      <a:br>
                        <a:rPr lang="en-US" sz="1450" b="1" dirty="0"/>
                      </a:br>
                      <a:r>
                        <a:rPr lang="en-US" sz="1450" dirty="0"/>
                        <a:t>- Measure folate concentration in blood (normal: 3-17 ng/mL; deficiency: &lt;3 ng/mL).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Red Blood Cell Folate Level: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Assess folate in red blood cells (normal: &gt;160 ng/mL; deficiency: &lt;160 ng/mL). </a:t>
                      </a:r>
                      <a:br>
                        <a:rPr lang="en-US" sz="1450" dirty="0"/>
                      </a:br>
                      <a:r>
                        <a:rPr lang="en-US" sz="1450" b="1" dirty="0" smtClean="0"/>
                        <a:t>Homocysteine </a:t>
                      </a:r>
                      <a:r>
                        <a:rPr lang="en-US" sz="1450" b="1" dirty="0"/>
                        <a:t>Level: </a:t>
                      </a:r>
                      <a:r>
                        <a:rPr lang="en-US" sz="1450" dirty="0"/>
                        <a:t/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Measure blood homocysteine levels; elevated levels may indicate deficiency.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2967009570"/>
                  </a:ext>
                </a:extLst>
              </a:tr>
              <a:tr h="918450">
                <a:tc>
                  <a:txBody>
                    <a:bodyPr/>
                    <a:lstStyle/>
                    <a:p>
                      <a:r>
                        <a:rPr lang="en-US" sz="1400" i="1" dirty="0"/>
                        <a:t>Additional Tests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 b="1" dirty="0" smtClean="0"/>
                        <a:t>Complete </a:t>
                      </a:r>
                      <a:r>
                        <a:rPr lang="en-US" sz="1450" b="1" dirty="0"/>
                        <a:t>Blood Count (CBC): </a:t>
                      </a:r>
                      <a:r>
                        <a:rPr lang="en-US" sz="1450" dirty="0"/>
                        <a:t/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Check for anemia signs (low hemoglobin, hematocrit) and red blood cell morphology for </a:t>
                      </a:r>
                      <a:r>
                        <a:rPr lang="en-US" sz="1450" dirty="0" err="1"/>
                        <a:t>megaloblasts</a:t>
                      </a:r>
                      <a:r>
                        <a:rPr lang="en-US" sz="1450" dirty="0"/>
                        <a:t>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Bone Marrow Examination </a:t>
                      </a:r>
                      <a:r>
                        <a:rPr lang="en-US" sz="1450" dirty="0" smtClean="0"/>
                        <a:t>if indicated,</a:t>
                      </a:r>
                      <a:r>
                        <a:rPr lang="en-US" sz="1450" baseline="0" dirty="0" smtClean="0"/>
                        <a:t> m</a:t>
                      </a:r>
                      <a:r>
                        <a:rPr lang="en-US" sz="1450" dirty="0" smtClean="0"/>
                        <a:t>ay </a:t>
                      </a:r>
                      <a:r>
                        <a:rPr lang="en-US" sz="1450" dirty="0"/>
                        <a:t>be performed to evaluate megaloblastic changes.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2050538285"/>
                  </a:ext>
                </a:extLst>
              </a:tr>
              <a:tr h="257448">
                <a:tc>
                  <a:txBody>
                    <a:bodyPr/>
                    <a:lstStyle/>
                    <a:p>
                      <a:r>
                        <a:rPr lang="en-US" sz="1400" i="1" dirty="0"/>
                        <a:t>Dietary Assessment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/>
                        <a:t>- Conduct detailed dietary recall or food frequency questionnaire to assess folate intake and identify deficiencies.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3158889712"/>
                  </a:ext>
                </a:extLst>
              </a:tr>
              <a:tr h="472074">
                <a:tc>
                  <a:txBody>
                    <a:bodyPr/>
                    <a:lstStyle/>
                    <a:p>
                      <a:r>
                        <a:rPr lang="en-US" sz="1400" i="1" dirty="0"/>
                        <a:t>Consideration of Interactions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/>
                        <a:t>- Evaluate for vitamin B12 deficiency, as both deficiencies can present with similar hematological findings.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3886415597"/>
                  </a:ext>
                </a:extLst>
              </a:tr>
              <a:tr h="3088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Treatment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endParaRPr lang="en-US" sz="1450"/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408511159"/>
                  </a:ext>
                </a:extLst>
              </a:tr>
              <a:tr h="472074">
                <a:tc>
                  <a:txBody>
                    <a:bodyPr/>
                    <a:lstStyle/>
                    <a:p>
                      <a:r>
                        <a:rPr lang="en-US" sz="1400" i="1"/>
                        <a:t>Dietary Management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/>
                        <a:t>- Increase intake of folate-rich foods: </a:t>
                      </a:r>
                      <a:br>
                        <a:rPr lang="en-US" sz="1450"/>
                      </a:br>
                      <a:r>
                        <a:rPr lang="en-US" sz="1450"/>
                        <a:t>- Leafy greens, legumes, nuts, seeds, and fortified cereals.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521986930"/>
                  </a:ext>
                </a:extLst>
              </a:tr>
              <a:tr h="918450">
                <a:tc>
                  <a:txBody>
                    <a:bodyPr/>
                    <a:lstStyle/>
                    <a:p>
                      <a:r>
                        <a:rPr lang="en-US" sz="1400" i="1"/>
                        <a:t>Supplementation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 dirty="0"/>
                        <a:t>- Oral folic acid supplements: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Typical doses range from 400 to 800 mcg per day for adults; higher doses may be needed for specific conditions.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Intravenous folate: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In severe cases or malabsorption issues, intravenous administration may be required.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1280647062"/>
                  </a:ext>
                </a:extLst>
              </a:tr>
              <a:tr h="472074">
                <a:tc>
                  <a:txBody>
                    <a:bodyPr/>
                    <a:lstStyle/>
                    <a:p>
                      <a:r>
                        <a:rPr lang="en-US" sz="1400" i="1" dirty="0"/>
                        <a:t>Monitoring and Follow-Up</a:t>
                      </a:r>
                    </a:p>
                  </a:txBody>
                  <a:tcPr marL="28073" marR="28073" marT="14037" marB="14037" anchor="ctr"/>
                </a:tc>
                <a:tc>
                  <a:txBody>
                    <a:bodyPr/>
                    <a:lstStyle/>
                    <a:p>
                      <a:r>
                        <a:rPr lang="en-US" sz="1450" dirty="0"/>
                        <a:t>- Regularly assess folate levels and monitor symptom improvement. </a:t>
                      </a:r>
                      <a:br>
                        <a:rPr lang="en-US" sz="1450" dirty="0"/>
                      </a:br>
                      <a:r>
                        <a:rPr lang="en-US" sz="1450" dirty="0"/>
                        <a:t>- Adjust treatment based on response and dietary intake.</a:t>
                      </a:r>
                    </a:p>
                  </a:txBody>
                  <a:tcPr marL="28073" marR="28073" marT="14037" marB="14037" anchor="ctr"/>
                </a:tc>
                <a:extLst>
                  <a:ext uri="{0D108BD9-81ED-4DB2-BD59-A6C34878D82A}">
                    <a16:rowId xmlns:a16="http://schemas.microsoft.com/office/drawing/2014/main" xmlns="" val="1615465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8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444817"/>
              </p:ext>
            </p:extLst>
          </p:nvPr>
        </p:nvGraphicFramePr>
        <p:xfrm>
          <a:off x="4658627" y="43934"/>
          <a:ext cx="7533373" cy="681843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165685">
                  <a:extLst>
                    <a:ext uri="{9D8B030D-6E8A-4147-A177-3AD203B41FA5}">
                      <a16:colId xmlns:a16="http://schemas.microsoft.com/office/drawing/2014/main" xmlns="" val="2486488808"/>
                    </a:ext>
                  </a:extLst>
                </a:gridCol>
                <a:gridCol w="5367688">
                  <a:extLst>
                    <a:ext uri="{9D8B030D-6E8A-4147-A177-3AD203B41FA5}">
                      <a16:colId xmlns:a16="http://schemas.microsoft.com/office/drawing/2014/main" xmlns="" val="133094923"/>
                    </a:ext>
                  </a:extLst>
                </a:gridCol>
              </a:tblGrid>
              <a:tr h="268184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1143191570"/>
                  </a:ext>
                </a:extLst>
              </a:tr>
              <a:tr h="1871361">
                <a:tc>
                  <a:txBody>
                    <a:bodyPr/>
                    <a:lstStyle/>
                    <a:p>
                      <a:r>
                        <a:rPr lang="en-US" sz="1500" i="1" dirty="0"/>
                        <a:t>Signs and Symptoms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Dermatological Issues: </a:t>
                      </a:r>
                      <a:r>
                        <a:rPr lang="en-US" sz="1500" dirty="0"/>
                        <a:t>Seborrheic dermatitis with oily, scaly patches on the skin (face, scalp).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Neurological Symptoms</a:t>
                      </a:r>
                      <a:r>
                        <a:rPr lang="en-US" sz="1500" dirty="0"/>
                        <a:t>: Peripheral neuropathy (tingling, numbness, pain) and difficulty walking.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Mood Changes</a:t>
                      </a:r>
                      <a:r>
                        <a:rPr lang="en-US" sz="1500" dirty="0"/>
                        <a:t>: Increased risk of depression, anxiety, and irritability due to neurotransmitter synthesis disruption.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Anemia</a:t>
                      </a:r>
                      <a:r>
                        <a:rPr lang="en-US" sz="1500" dirty="0"/>
                        <a:t>: Microcytic anemia causing fatigue and weakness.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997341161"/>
                  </a:ext>
                </a:extLst>
              </a:tr>
              <a:tr h="1469800">
                <a:tc>
                  <a:txBody>
                    <a:bodyPr/>
                    <a:lstStyle/>
                    <a:p>
                      <a:r>
                        <a:rPr lang="en-US" sz="1500" i="1" dirty="0"/>
                        <a:t>Metabolic Implications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Amino Acid Metabolism</a:t>
                      </a:r>
                      <a:r>
                        <a:rPr lang="en-US" sz="1500" dirty="0"/>
                        <a:t>: Essential for transamination processes, affecting neurotransmitter synthesis.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Heme Synthesis</a:t>
                      </a:r>
                      <a:r>
                        <a:rPr lang="en-US" sz="1500" dirty="0"/>
                        <a:t>: Impairs hemoglobin formation, leading to anemia.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Glucose Metabolism</a:t>
                      </a:r>
                      <a:r>
                        <a:rPr lang="en-US" sz="1500" dirty="0"/>
                        <a:t>: Involved in </a:t>
                      </a:r>
                      <a:r>
                        <a:rPr lang="en-US" sz="1500" dirty="0" err="1"/>
                        <a:t>glycogenolysis</a:t>
                      </a:r>
                      <a:r>
                        <a:rPr lang="en-US" sz="1500" dirty="0"/>
                        <a:t>, affecting energy production.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3386370522"/>
                  </a:ext>
                </a:extLst>
              </a:tr>
              <a:tr h="666680">
                <a:tc>
                  <a:txBody>
                    <a:bodyPr/>
                    <a:lstStyle/>
                    <a:p>
                      <a:r>
                        <a:rPr lang="en-US" sz="1500" i="1" dirty="0"/>
                        <a:t>Impact on Other Nutrients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Interactions with Other B Vitamins</a:t>
                      </a:r>
                      <a:r>
                        <a:rPr lang="en-US" sz="1500" dirty="0"/>
                        <a:t>: Works with B12 and folate in amino acid and homocysteine metabolism.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358424725"/>
                  </a:ext>
                </a:extLst>
              </a:tr>
              <a:tr h="1269021">
                <a:tc>
                  <a:txBody>
                    <a:bodyPr/>
                    <a:lstStyle/>
                    <a:p>
                      <a:r>
                        <a:rPr lang="en-US" sz="1500" i="1" dirty="0"/>
                        <a:t>Increased Risk in Certain Populations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Chronic Conditions</a:t>
                      </a:r>
                      <a:r>
                        <a:rPr lang="en-US" sz="1500" dirty="0"/>
                        <a:t>: Increased requirements in renal disease or autoimmune disorders.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 smtClean="0"/>
                        <a:t>Alcoholics</a:t>
                      </a:r>
                      <a:r>
                        <a:rPr lang="en-US" sz="1500" dirty="0" smtClean="0"/>
                        <a:t>: </a:t>
                      </a:r>
                      <a:r>
                        <a:rPr lang="en-US" sz="1500" dirty="0"/>
                        <a:t>Alcohol interferes with pyridoxine metabolism.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Pregnant and Lactating Women</a:t>
                      </a:r>
                      <a:r>
                        <a:rPr lang="en-US" sz="1500" dirty="0"/>
                        <a:t>: Increased physiological demand heightens risk of deficiency.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1499438806"/>
                  </a:ext>
                </a:extLst>
              </a:tr>
              <a:tr h="1269021">
                <a:tc>
                  <a:txBody>
                    <a:bodyPr/>
                    <a:lstStyle/>
                    <a:p>
                      <a:r>
                        <a:rPr lang="en-US" sz="1500" i="1" dirty="0"/>
                        <a:t>Associated Conditions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Cardiovascular Disease</a:t>
                      </a:r>
                      <a:r>
                        <a:rPr lang="en-US" sz="1500" dirty="0"/>
                        <a:t>: Low levels linked to elevated homocysteine, increasing cardiovascular risk. </a:t>
                      </a:r>
                      <a:br>
                        <a:rPr lang="en-US" sz="1500" dirty="0"/>
                      </a:br>
                      <a:r>
                        <a:rPr lang="en-US" sz="1500" dirty="0"/>
                        <a:t>- </a:t>
                      </a:r>
                      <a:r>
                        <a:rPr lang="en-US" sz="1500" b="1" dirty="0"/>
                        <a:t>Cognitive Decline</a:t>
                      </a:r>
                      <a:r>
                        <a:rPr lang="en-US" sz="1500" dirty="0"/>
                        <a:t>: Chronic deficiency may contribute to cognitive impairment and neurodegenerative diseases.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256204161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365" y="1942629"/>
            <a:ext cx="456626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</a:rPr>
              <a:t>CLINICAL MANIFESTATIONS OF PYRIDOXINE</a:t>
            </a:r>
            <a:endParaRPr lang="en-US" b="1" dirty="0">
              <a:latin typeface="+mn-lt"/>
            </a:endParaRPr>
          </a:p>
        </p:txBody>
      </p:sp>
      <p:pic>
        <p:nvPicPr>
          <p:cNvPr id="14339" name="Picture 3" descr="Chemical structures of pyridoxine, pyridoxamine, and pyridoxal. 11 | 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85"/>
          <a:stretch/>
        </p:blipFill>
        <p:spPr bwMode="auto">
          <a:xfrm>
            <a:off x="1021849" y="3860767"/>
            <a:ext cx="2298867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8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1" y="1424076"/>
            <a:ext cx="7036066" cy="53997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Diagnosis of Vitamin B6 (Pyridoxine) Deficiency</a:t>
            </a:r>
          </a:p>
          <a:p>
            <a:r>
              <a:rPr lang="en-US" b="1" dirty="0" smtClean="0"/>
              <a:t>Clinical Assessment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Review dietary intake and medical history for risk factors.</a:t>
            </a:r>
          </a:p>
          <a:p>
            <a:pPr lvl="1"/>
            <a:r>
              <a:rPr lang="en-US" dirty="0" smtClean="0"/>
              <a:t>Observe for signs of deficiency (dermatological, neurological, anemia).</a:t>
            </a:r>
          </a:p>
          <a:p>
            <a:r>
              <a:rPr lang="en-US" b="1" dirty="0" smtClean="0"/>
              <a:t>Laboratory Tests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/>
              <a:t>Plasma Pyridoxal Phosphate Level</a:t>
            </a:r>
            <a:r>
              <a:rPr lang="en-US" dirty="0" smtClean="0"/>
              <a:t>: Measure levels; normal is typically &gt;20 ng/mL; deficiency is &lt;20 ng/</a:t>
            </a:r>
            <a:r>
              <a:rPr lang="en-US" dirty="0" err="1" smtClean="0"/>
              <a:t>mL.</a:t>
            </a:r>
            <a:endParaRPr lang="en-US" dirty="0" smtClean="0"/>
          </a:p>
          <a:p>
            <a:pPr lvl="1"/>
            <a:r>
              <a:rPr lang="en-US" b="1" dirty="0" smtClean="0"/>
              <a:t>Complete Blood Count (CBC)</a:t>
            </a:r>
            <a:r>
              <a:rPr lang="en-US" dirty="0" smtClean="0"/>
              <a:t>: Check for microcytic anemia.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Treatment of Vitamin B6 (Pyridoxine) Deficiency</a:t>
            </a:r>
          </a:p>
          <a:p>
            <a:r>
              <a:rPr lang="en-US" b="1" dirty="0" smtClean="0"/>
              <a:t>Dietary Management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Increase intake of pyridoxine-rich foods: poultry, fish, potatoes, bananas, fortified cereals.</a:t>
            </a:r>
          </a:p>
          <a:p>
            <a:r>
              <a:rPr lang="en-US" b="1" dirty="0" smtClean="0"/>
              <a:t>Supplementation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Oral pyridoxine supplements: typical doses range from 25 to 100 mg/day, depending on severity.</a:t>
            </a:r>
          </a:p>
          <a:p>
            <a:r>
              <a:rPr lang="en-US" b="1" dirty="0" smtClean="0"/>
              <a:t>Monitoring and Follow-Up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Regularly reassess symptoms and laboratory levels to ensure recovery and adjust treatment as needed.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58265" y="556592"/>
            <a:ext cx="721894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+mn-lt"/>
              </a:rPr>
              <a:t>DIAGNOSIS and TREATMENT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33" t="4705" r="3988"/>
          <a:stretch/>
        </p:blipFill>
        <p:spPr>
          <a:xfrm>
            <a:off x="7700211" y="874072"/>
            <a:ext cx="4491789" cy="5949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62580"/>
            <a:ext cx="12192000" cy="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28601" y="1068107"/>
            <a:ext cx="8501513" cy="615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Water-soluble vitamins include B-complex vitamins and vitamin C, essential for various metabolic processes and overall health.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These vitamins play critical roles in energy metabolism, red blood cell formation, and neurological function.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Common in populations with poor dietary habits, malabsorption disorders, or increased physiological demands (e.g., pregnancy).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Deficiencies can lead to a range of health issues, including: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Anemia (e.g., B12 and folate deficiency)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Neurological disorders (e.g., thiamine and B6 deficiency)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Skin issues (e.g., riboflavin and niacin deficiency)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Diagnosis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: Involves a combination of clinical evaluation, dietary assessment, and laboratory tests to determine specific vitamin deficiencies.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None/>
              <a:tabLst/>
            </a:pPr>
            <a:r>
              <a:rPr lang="en-US" altLang="en-US" sz="1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cs typeface="Times New Roman" panose="02020603050405020304" pitchFamily="18" charset="0"/>
              </a:rPr>
              <a:t>reatment Strategies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: May include: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Dietary modifications to increase intake of vitamin-rich foods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Supplementation as needed</a:t>
            </a:r>
          </a:p>
          <a:p>
            <a:pPr lvl="1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kumimoji="0" lang="en-US" altLang="en-US" sz="13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Management of underlying health conditions affecting absorption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7871" y="253687"/>
            <a:ext cx="10515600" cy="1325563"/>
          </a:xfrm>
        </p:spPr>
        <p:txBody>
          <a:bodyPr/>
          <a:lstStyle/>
          <a:p>
            <a:pPr algn="ctr"/>
            <a:r>
              <a:rPr lang="en-US" sz="4400" b="1" dirty="0" smtClean="0">
                <a:latin typeface="+mn-lt"/>
                <a:cs typeface="Arial" panose="020B0604020202020204" pitchFamily="34" charset="0"/>
              </a:rPr>
              <a:t>INTRODUCTION</a:t>
            </a:r>
            <a:endParaRPr lang="en-US" sz="4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518608"/>
          </a:xfrm>
          <a:prstGeom prst="rect">
            <a:avLst/>
          </a:prstGeom>
        </p:spPr>
      </p:pic>
      <p:pic>
        <p:nvPicPr>
          <p:cNvPr id="13" name="Picture 4" descr="Water soluble vitamins multivitamins capsules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10035" r="6017" b="17719"/>
          <a:stretch/>
        </p:blipFill>
        <p:spPr bwMode="auto">
          <a:xfrm>
            <a:off x="8586929" y="2496374"/>
            <a:ext cx="3605071" cy="329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3236792"/>
              </p:ext>
            </p:extLst>
          </p:nvPr>
        </p:nvGraphicFramePr>
        <p:xfrm>
          <a:off x="3886200" y="1"/>
          <a:ext cx="8305800" cy="687788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03668">
                  <a:extLst>
                    <a:ext uri="{9D8B030D-6E8A-4147-A177-3AD203B41FA5}">
                      <a16:colId xmlns:a16="http://schemas.microsoft.com/office/drawing/2014/main" xmlns="" val="1667304425"/>
                    </a:ext>
                  </a:extLst>
                </a:gridCol>
                <a:gridCol w="6002132">
                  <a:extLst>
                    <a:ext uri="{9D8B030D-6E8A-4147-A177-3AD203B41FA5}">
                      <a16:colId xmlns:a16="http://schemas.microsoft.com/office/drawing/2014/main" xmlns="" val="2087325903"/>
                    </a:ext>
                  </a:extLst>
                </a:gridCol>
              </a:tblGrid>
              <a:tr h="282420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4252371372"/>
                  </a:ext>
                </a:extLst>
              </a:tr>
              <a:tr h="2196728">
                <a:tc>
                  <a:txBody>
                    <a:bodyPr/>
                    <a:lstStyle/>
                    <a:p>
                      <a:r>
                        <a:rPr lang="en-US" sz="1600" i="1" dirty="0"/>
                        <a:t>Signs and Symptoms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Dermatological Issues: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Scaly, red rashes around eyes, nose, and mouth (seborrheic dermatitis).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Thinning hair or hair loss (alopecia).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Neurological Symptoms: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Fatigue, depression, irritability.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Numbness and tingling in extremities.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Gastrointestinal Issues: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Nausea, vomiting, appetite loss.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3949779162"/>
                  </a:ext>
                </a:extLst>
              </a:tr>
              <a:tr h="1239574">
                <a:tc>
                  <a:txBody>
                    <a:bodyPr/>
                    <a:lstStyle/>
                    <a:p>
                      <a:r>
                        <a:rPr lang="en-US" sz="1600" i="1" dirty="0"/>
                        <a:t>Metabolic Implications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Energy Production: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Acts as a coenzyme for carboxylase enzymes in fatty acid synthesis and gluconeogenesis.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Amino Acid Metabolism: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Involved in the metabolism of branched-chain amino acids.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3451736535"/>
                  </a:ext>
                </a:extLst>
              </a:tr>
              <a:tr h="521709">
                <a:tc>
                  <a:txBody>
                    <a:bodyPr/>
                    <a:lstStyle/>
                    <a:p>
                      <a:r>
                        <a:rPr lang="en-US" sz="1600" i="1" dirty="0"/>
                        <a:t>Impact on Other Nutrients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Interaction with Other B Vitamins: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Works closely with vitamins B1, B2, and B5 in energy metabolism.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574225662"/>
                  </a:ext>
                </a:extLst>
              </a:tr>
              <a:tr h="1478863">
                <a:tc>
                  <a:txBody>
                    <a:bodyPr/>
                    <a:lstStyle/>
                    <a:p>
                      <a:r>
                        <a:rPr lang="en-US" sz="1600" i="1" dirty="0"/>
                        <a:t>Increased Risk in Certain Populations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- Long-term Antibiotic Users: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Antibiotics can disrupt gut flora producing biotin.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Individuals with Malabsorption Disorders: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Conditions like Crohn's disease or celiac disease. 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Infants: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Risk from consuming raw egg whites (</a:t>
                      </a:r>
                      <a:r>
                        <a:rPr lang="en-US" sz="1600" dirty="0" err="1"/>
                        <a:t>avidin</a:t>
                      </a:r>
                      <a:r>
                        <a:rPr lang="en-US" sz="1600" dirty="0"/>
                        <a:t> binds biotin).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3554883607"/>
                  </a:ext>
                </a:extLst>
              </a:tr>
              <a:tr h="1049806">
                <a:tc>
                  <a:txBody>
                    <a:bodyPr/>
                    <a:lstStyle/>
                    <a:p>
                      <a:r>
                        <a:rPr lang="en-US" sz="1600" i="1" dirty="0"/>
                        <a:t>Associated Conditions</a:t>
                      </a:r>
                    </a:p>
                  </a:txBody>
                  <a:tcPr marL="43953" marR="43953" marT="21976" marB="21976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Metabolic Disorders: </a:t>
                      </a:r>
                      <a:r>
                        <a:rPr lang="en-US" sz="1600" dirty="0"/>
                        <a:t/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Inherited disorders like </a:t>
                      </a:r>
                      <a:r>
                        <a:rPr lang="en-US" sz="1600" dirty="0" err="1"/>
                        <a:t>biotinidase</a:t>
                      </a:r>
                      <a:r>
                        <a:rPr lang="en-US" sz="1600" dirty="0"/>
                        <a:t> deficiency lead to neurological issues. </a:t>
                      </a:r>
                    </a:p>
                  </a:txBody>
                  <a:tcPr marL="43953" marR="43953" marT="21976" marB="21976" anchor="ctr"/>
                </a:tc>
                <a:extLst>
                  <a:ext uri="{0D108BD9-81ED-4DB2-BD59-A6C34878D82A}">
                    <a16:rowId xmlns:a16="http://schemas.microsoft.com/office/drawing/2014/main" xmlns="" val="538411572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0" y="1955329"/>
            <a:ext cx="4000500" cy="22610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CLINICAL MANIFESTATIONS OF BIOTIN</a:t>
            </a:r>
            <a:endParaRPr lang="en-US" sz="40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7" y="4004682"/>
            <a:ext cx="2842849" cy="189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6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7873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DIAGNOSIS AND TREATMENTS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211" y="997852"/>
            <a:ext cx="9013965" cy="556657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Diagnosis of Vitamin B7 (Biotin) Deficiency</a:t>
            </a:r>
          </a:p>
          <a:p>
            <a:r>
              <a:rPr lang="en-US" b="1" dirty="0" smtClean="0"/>
              <a:t>Clinical Assessment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Evaluate dietary intake and medical history for risk factors.</a:t>
            </a:r>
          </a:p>
          <a:p>
            <a:pPr lvl="1"/>
            <a:r>
              <a:rPr lang="en-US" dirty="0" smtClean="0"/>
              <a:t>Observe for characteristic signs and symptoms (dermatological, neurological).</a:t>
            </a:r>
          </a:p>
          <a:p>
            <a:r>
              <a:rPr lang="en-US" b="1" dirty="0" smtClean="0"/>
              <a:t>Laboratory Tests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/>
              <a:t>Serum Biotin Level</a:t>
            </a:r>
            <a:r>
              <a:rPr lang="en-US" dirty="0" smtClean="0"/>
              <a:t>: Measure levels; normal ranges vary but generally &gt;200 ng/L is considered sufficient.</a:t>
            </a:r>
          </a:p>
          <a:p>
            <a:pPr lvl="1"/>
            <a:r>
              <a:rPr lang="en-US" b="1" dirty="0" smtClean="0"/>
              <a:t>Urinary Biotin Excretion</a:t>
            </a:r>
            <a:r>
              <a:rPr lang="en-US" dirty="0" smtClean="0"/>
              <a:t>: Assess biotin excretion; low levels may indicate deficiency.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Treatment of Vitamin B7 (Biotin) Deficiency</a:t>
            </a:r>
          </a:p>
          <a:p>
            <a:r>
              <a:rPr lang="en-US" b="1" dirty="0" smtClean="0"/>
              <a:t>Dietary Management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Increase intake of biotin-rich foods: egg yolks, nuts, seeds, legumes, and whole grains.</a:t>
            </a:r>
          </a:p>
          <a:p>
            <a:r>
              <a:rPr lang="en-US" b="1" dirty="0" smtClean="0"/>
              <a:t>Supplementation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Oral biotin supplements: typical doses range from 30 to 100 mcg/day, depending on severity.</a:t>
            </a:r>
          </a:p>
          <a:p>
            <a:r>
              <a:rPr lang="en-US" b="1" dirty="0" smtClean="0"/>
              <a:t>Monitoring and Follow-Up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Regularly reassess symptoms and laboratory levels to ensure improvement and adjust treatment as necessary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pic>
        <p:nvPicPr>
          <p:cNvPr id="19458" name="Picture 2" descr="What Is The Use Of Chromium | Sources Of Chromium | Bioanaly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2"/>
          <a:stretch/>
        </p:blipFill>
        <p:spPr bwMode="auto">
          <a:xfrm>
            <a:off x="9399038" y="853999"/>
            <a:ext cx="2574789" cy="28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What Is The Use Of Chromium | Sources Of Chromium | Bioanaly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6" t="12818"/>
          <a:stretch/>
        </p:blipFill>
        <p:spPr bwMode="auto">
          <a:xfrm>
            <a:off x="9399038" y="3659061"/>
            <a:ext cx="2565101" cy="26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9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883094"/>
              </p:ext>
            </p:extLst>
          </p:nvPr>
        </p:nvGraphicFramePr>
        <p:xfrm>
          <a:off x="4000500" y="0"/>
          <a:ext cx="8007794" cy="685799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298700">
                  <a:extLst>
                    <a:ext uri="{9D8B030D-6E8A-4147-A177-3AD203B41FA5}">
                      <a16:colId xmlns:a16="http://schemas.microsoft.com/office/drawing/2014/main" xmlns="" val="4128399450"/>
                    </a:ext>
                  </a:extLst>
                </a:gridCol>
                <a:gridCol w="5709094">
                  <a:extLst>
                    <a:ext uri="{9D8B030D-6E8A-4147-A177-3AD203B41FA5}">
                      <a16:colId xmlns:a16="http://schemas.microsoft.com/office/drawing/2014/main" xmlns="" val="2254177585"/>
                    </a:ext>
                  </a:extLst>
                </a:gridCol>
              </a:tblGrid>
              <a:tr h="354420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228084403"/>
                  </a:ext>
                </a:extLst>
              </a:tr>
              <a:tr h="1630323">
                <a:tc>
                  <a:txBody>
                    <a:bodyPr/>
                    <a:lstStyle/>
                    <a:p>
                      <a:r>
                        <a:rPr lang="en-US" sz="1400" i="1" dirty="0"/>
                        <a:t>Signs and Symptoms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Fatigue and Weakness</a:t>
                      </a:r>
                      <a:r>
                        <a:rPr lang="en-US" sz="1400" dirty="0"/>
                        <a:t>: General tiredness and decreased energy levels.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Mood Changes: </a:t>
                      </a:r>
                      <a:r>
                        <a:rPr lang="en-US" sz="1400" dirty="0"/>
                        <a:t>Increased irritability, anxiety, and depression.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Digestive Issues: </a:t>
                      </a:r>
                      <a:r>
                        <a:rPr lang="en-US" sz="1400" dirty="0"/>
                        <a:t>Nausea, abdominal cramps, and loss of appetite.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Dermatological Effects</a:t>
                      </a:r>
                      <a:r>
                        <a:rPr lang="en-US" sz="1400" dirty="0"/>
                        <a:t>: Skin issues, such as acne and dermatitis.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695508528"/>
                  </a:ext>
                </a:extLst>
              </a:tr>
              <a:tr h="1151861">
                <a:tc>
                  <a:txBody>
                    <a:bodyPr/>
                    <a:lstStyle/>
                    <a:p>
                      <a:r>
                        <a:rPr lang="en-US" sz="1400" i="1" dirty="0"/>
                        <a:t>Metabolic Implications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Energy Metabolism: </a:t>
                      </a:r>
                      <a:r>
                        <a:rPr lang="en-US" sz="1400" dirty="0"/>
                        <a:t>Involved in synthesizing coenzyme A (CoA) for fatty acid metabolism.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Synthesis of Hormones</a:t>
                      </a:r>
                      <a:r>
                        <a:rPr lang="en-US" sz="1400" dirty="0"/>
                        <a:t>: Essential for producing steroid hormones in the adrenal glands.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4046102717"/>
                  </a:ext>
                </a:extLst>
              </a:tr>
              <a:tr h="620232">
                <a:tc>
                  <a:txBody>
                    <a:bodyPr/>
                    <a:lstStyle/>
                    <a:p>
                      <a:r>
                        <a:rPr lang="en-US" sz="1400" i="1" dirty="0"/>
                        <a:t>Impact on Other Nutrients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Interrelation with Other B Vitamins</a:t>
                      </a:r>
                      <a:r>
                        <a:rPr lang="en-US" sz="1400" dirty="0"/>
                        <a:t>: Works with other B vitamins (e.g., B2, B3) in metabolic pathways.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827423569"/>
                  </a:ext>
                </a:extLst>
              </a:tr>
              <a:tr h="1683489">
                <a:tc>
                  <a:txBody>
                    <a:bodyPr/>
                    <a:lstStyle/>
                    <a:p>
                      <a:r>
                        <a:rPr lang="en-US" sz="1400" i="1" dirty="0"/>
                        <a:t>Increased Risk in Certain Populations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</a:t>
                      </a:r>
                      <a:r>
                        <a:rPr lang="en-US" sz="1400" b="1" dirty="0"/>
                        <a:t> Alcoholics</a:t>
                      </a:r>
                      <a:r>
                        <a:rPr lang="en-US" sz="1400" dirty="0"/>
                        <a:t>: Impaired absorption and metabolism increase deficiency risk.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Individuals with Malabsorption Disorders: Conditions like Crohn's disease may affect absorption.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Pregnant and Lactating Women</a:t>
                      </a:r>
                      <a:r>
                        <a:rPr lang="en-US" sz="1400" dirty="0"/>
                        <a:t>: Increased physiological demand heightens deficiency risk.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741689636"/>
                  </a:ext>
                </a:extLst>
              </a:tr>
              <a:tr h="1417674">
                <a:tc>
                  <a:txBody>
                    <a:bodyPr/>
                    <a:lstStyle/>
                    <a:p>
                      <a:r>
                        <a:rPr lang="en-US" sz="1400" i="1" dirty="0"/>
                        <a:t>Associated Conditions</a:t>
                      </a:r>
                    </a:p>
                  </a:txBody>
                  <a:tcPr marL="51802" marR="51802" marT="25901" marB="25901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Adrenal Insufficiency: </a:t>
                      </a:r>
                      <a:r>
                        <a:rPr lang="en-US" sz="1400" dirty="0"/>
                        <a:t>Low pantothenic acid levels may exacerbate adrenal insufficiency symptoms.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Growth and Development Issues: </a:t>
                      </a:r>
                      <a:r>
                        <a:rPr lang="en-US" sz="1400" dirty="0"/>
                        <a:t>In children, deficiency can impact growth due to energy metabolism roles.</a:t>
                      </a:r>
                    </a:p>
                  </a:txBody>
                  <a:tcPr marL="51802" marR="51802" marT="25901" marB="25901" anchor="ctr"/>
                </a:tc>
                <a:extLst>
                  <a:ext uri="{0D108BD9-81ED-4DB2-BD59-A6C34878D82A}">
                    <a16:rowId xmlns:a16="http://schemas.microsoft.com/office/drawing/2014/main" xmlns="" val="994665176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1955329"/>
            <a:ext cx="4000500" cy="22610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CLINICAL MANIFESTATIONS OF PANTHOTENIC ACID</a:t>
            </a:r>
            <a:endParaRPr lang="en-US" sz="4000" dirty="0">
              <a:latin typeface="+mn-lt"/>
            </a:endParaRPr>
          </a:p>
        </p:txBody>
      </p:sp>
      <p:pic>
        <p:nvPicPr>
          <p:cNvPr id="16387" name="Picture 3" descr="Pantothenic acid | Sources, Effects, &amp; Structure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" y="4643253"/>
            <a:ext cx="3886780" cy="138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3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80" y="1199982"/>
            <a:ext cx="8633058" cy="55088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Diagnosis of Vitamin B5 (Pantothenic Acid) Deficiency</a:t>
            </a:r>
          </a:p>
          <a:p>
            <a:r>
              <a:rPr lang="en-US" b="1" dirty="0" smtClean="0"/>
              <a:t>Clinical Assessment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Evaluate dietary intake and medical history for risk factors.</a:t>
            </a:r>
          </a:p>
          <a:p>
            <a:pPr lvl="1"/>
            <a:r>
              <a:rPr lang="en-US" dirty="0" smtClean="0"/>
              <a:t>Observe for characteristic signs and symptoms (fatigue, mood changes, digestive issues).</a:t>
            </a:r>
          </a:p>
          <a:p>
            <a:r>
              <a:rPr lang="en-US" b="1" dirty="0" smtClean="0"/>
              <a:t>Laboratory Tests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/>
              <a:t>Serum Pantothenic Acid Level</a:t>
            </a:r>
            <a:r>
              <a:rPr lang="en-US" dirty="0" smtClean="0"/>
              <a:t>: Measure levels; normal ranges typically &gt;100 ng/mL, but specific testing is less common.</a:t>
            </a:r>
          </a:p>
          <a:p>
            <a:pPr lvl="1"/>
            <a:r>
              <a:rPr lang="en-US" b="1" dirty="0" smtClean="0"/>
              <a:t>Urinary Excretion Test</a:t>
            </a:r>
            <a:r>
              <a:rPr lang="en-US" dirty="0" smtClean="0"/>
              <a:t>: Assess levels of pantothenic acid in urine; low excretion may indicate deficiency.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Treatment of Vitamin B5 (Pantothenic Acid) Deficiency</a:t>
            </a:r>
          </a:p>
          <a:p>
            <a:r>
              <a:rPr lang="en-US" b="1" dirty="0" smtClean="0"/>
              <a:t>Dietary Management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Increase intake of pantothenic acid-rich foods: meats, whole grains, legumes, vegetables, and eggs.</a:t>
            </a:r>
          </a:p>
          <a:p>
            <a:r>
              <a:rPr lang="en-US" b="1" dirty="0" smtClean="0"/>
              <a:t>Supplementation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Oral pantothenic acid supplements may be recommended, typically ranging from 5 to 10 mg/day.</a:t>
            </a:r>
          </a:p>
          <a:p>
            <a:r>
              <a:rPr lang="en-US" b="1" dirty="0" smtClean="0"/>
              <a:t>Monitoring and Follow-Up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Regularly reassess symptoms and dietary intake to ensure improvement and adjust treatment as necessary.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09324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DIAGNOSIS AND TREATMENTS</a:t>
            </a:r>
            <a:endParaRPr lang="en-US" b="1" dirty="0">
              <a:latin typeface="+mn-lt"/>
            </a:endParaRPr>
          </a:p>
        </p:txBody>
      </p:sp>
      <p:pic>
        <p:nvPicPr>
          <p:cNvPr id="23554" name="Picture 2" descr="Vitamin B5 Pantothenic Acid Food Sources Stock Illustration 789531493 |  Shutterstoc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11594"/>
          <a:stretch/>
        </p:blipFill>
        <p:spPr bwMode="auto">
          <a:xfrm>
            <a:off x="8884119" y="1058779"/>
            <a:ext cx="3097716" cy="27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4083" y="3782729"/>
            <a:ext cx="2587752" cy="258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4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666703"/>
              </p:ext>
            </p:extLst>
          </p:nvPr>
        </p:nvGraphicFramePr>
        <p:xfrm>
          <a:off x="1" y="812798"/>
          <a:ext cx="8814062" cy="605176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994588">
                  <a:extLst>
                    <a:ext uri="{9D8B030D-6E8A-4147-A177-3AD203B41FA5}">
                      <a16:colId xmlns:a16="http://schemas.microsoft.com/office/drawing/2014/main" xmlns="" val="1040751660"/>
                    </a:ext>
                  </a:extLst>
                </a:gridCol>
                <a:gridCol w="6819474">
                  <a:extLst>
                    <a:ext uri="{9D8B030D-6E8A-4147-A177-3AD203B41FA5}">
                      <a16:colId xmlns:a16="http://schemas.microsoft.com/office/drawing/2014/main" xmlns="" val="2894554913"/>
                    </a:ext>
                  </a:extLst>
                </a:gridCol>
              </a:tblGrid>
              <a:tr h="27384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Clinical Implication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70C0"/>
                          </a:solidFill>
                        </a:rPr>
                        <a:t>Details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2940381001"/>
                  </a:ext>
                </a:extLst>
              </a:tr>
              <a:tr h="1676514">
                <a:tc>
                  <a:txBody>
                    <a:bodyPr/>
                    <a:lstStyle/>
                    <a:p>
                      <a:r>
                        <a:rPr lang="en-US" sz="1400" i="1" dirty="0"/>
                        <a:t>Signs and Symptoms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Hematological Issues: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Macrocytic anemia leading to fatigue, weakness, and pallor.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Neurological Symptoms: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Peripheral neuropathy (numbness, tingling).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Cognitive impairment (memory loss, mood changes).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Gastrointestinal Issues: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Glossitis and mouth ulcers; anorexia and weight loss.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1891294"/>
                  </a:ext>
                </a:extLst>
              </a:tr>
              <a:tr h="1010327">
                <a:tc>
                  <a:txBody>
                    <a:bodyPr/>
                    <a:lstStyle/>
                    <a:p>
                      <a:r>
                        <a:rPr lang="en-US" sz="1400" i="1" dirty="0"/>
                        <a:t>Metabolic Implications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DNA Synthesis: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Essential for DNA synthesis, affecting cell division.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Homocysteine Metabolism: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Converts homocysteine to methionine; deficiency can raise homocysteine levels.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4081400353"/>
                  </a:ext>
                </a:extLst>
              </a:tr>
              <a:tr h="631454">
                <a:tc>
                  <a:txBody>
                    <a:bodyPr/>
                    <a:lstStyle/>
                    <a:p>
                      <a:r>
                        <a:rPr lang="en-US" sz="1400" i="1" dirty="0"/>
                        <a:t>Impact on Other Nutrients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Interaction with Folate: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Works with folate in red blood cell formation; deficiency in one affects the other.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2107740431"/>
                  </a:ext>
                </a:extLst>
              </a:tr>
              <a:tr h="1442736">
                <a:tc>
                  <a:txBody>
                    <a:bodyPr/>
                    <a:lstStyle/>
                    <a:p>
                      <a:r>
                        <a:rPr lang="en-US" sz="1400" i="1" dirty="0"/>
                        <a:t>Increased Risk in Certain Populations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- Vegetarians and Vegans: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Limited dietary sources due to reliance on animal products.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Older Adults: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Reduced absorption from aging.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Individuals with Malabsorption Disorders: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Conditions like celiac disease or Crohn's disease.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3060965154"/>
                  </a:ext>
                </a:extLst>
              </a:tr>
              <a:tr h="1010327">
                <a:tc>
                  <a:txBody>
                    <a:bodyPr/>
                    <a:lstStyle/>
                    <a:p>
                      <a:r>
                        <a:rPr lang="en-US" sz="1400" i="1" dirty="0"/>
                        <a:t>Associated Conditions</a:t>
                      </a:r>
                    </a:p>
                  </a:txBody>
                  <a:tcPr marL="36566" marR="36566" marT="18283" marB="18283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Neurological Disorders: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Long-term deficiency may contribute to neurodegenerative diseases.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</a:t>
                      </a:r>
                      <a:r>
                        <a:rPr lang="en-US" sz="1400" b="1" dirty="0"/>
                        <a:t>Cardiovascular Disease: </a:t>
                      </a:r>
                      <a:r>
                        <a:rPr lang="en-US" sz="1400" dirty="0"/>
                        <a:t/>
                      </a:r>
                      <a:br>
                        <a:rPr lang="en-US" sz="1400" dirty="0"/>
                      </a:br>
                      <a:r>
                        <a:rPr lang="en-US" sz="1400" dirty="0"/>
                        <a:t>- Elevated homocysteine increases cardiovascular risk.</a:t>
                      </a:r>
                    </a:p>
                  </a:txBody>
                  <a:tcPr marL="36566" marR="36566" marT="18283" marB="18283" anchor="ctr"/>
                </a:tc>
                <a:extLst>
                  <a:ext uri="{0D108BD9-81ED-4DB2-BD59-A6C34878D82A}">
                    <a16:rowId xmlns:a16="http://schemas.microsoft.com/office/drawing/2014/main" xmlns="" val="2045979503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270000" y="139229"/>
            <a:ext cx="10325100" cy="22610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+mn-lt"/>
              </a:rPr>
              <a:t>CLINICAL MANIFESTATIONS OF COBALAMINE</a:t>
            </a:r>
            <a:endParaRPr lang="en-US" sz="4000" dirty="0">
              <a:latin typeface="+mn-lt"/>
            </a:endParaRPr>
          </a:p>
        </p:txBody>
      </p:sp>
      <p:pic>
        <p:nvPicPr>
          <p:cNvPr id="17411" name="Picture 3" descr="Structure of cobalamin. | Download Scientific Diagr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290" r="4161" b="2545"/>
          <a:stretch/>
        </p:blipFill>
        <p:spPr bwMode="auto">
          <a:xfrm>
            <a:off x="8974317" y="2036190"/>
            <a:ext cx="3073139" cy="35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09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165" y="1325562"/>
            <a:ext cx="6156489" cy="4679311"/>
          </a:xfrm>
        </p:spPr>
        <p:txBody>
          <a:bodyPr>
            <a:normAutofit fontScale="92500" lnSpcReduction="10000"/>
          </a:bodyPr>
          <a:lstStyle/>
          <a:p>
            <a:pPr marL="0" indent="0" fontAlgn="ctr">
              <a:buNone/>
            </a:pPr>
            <a:r>
              <a:rPr lang="en-US" b="1" dirty="0">
                <a:solidFill>
                  <a:srgbClr val="0070C0"/>
                </a:solidFill>
              </a:rPr>
              <a:t>Diagnosis</a:t>
            </a:r>
          </a:p>
          <a:p>
            <a:pPr fontAlgn="ctr"/>
            <a:r>
              <a:rPr lang="en-US" dirty="0"/>
              <a:t>- Clinical evaluation, CBC, and laboratory tests to measure serum B12 and homocysteine levels.</a:t>
            </a:r>
          </a:p>
          <a:p>
            <a:pPr marL="0" indent="0" fontAlgn="ctr">
              <a:buNone/>
            </a:pPr>
            <a:r>
              <a:rPr lang="en-US" b="1" dirty="0">
                <a:solidFill>
                  <a:srgbClr val="0070C0"/>
                </a:solidFill>
              </a:rPr>
              <a:t>Treatment and Prevention</a:t>
            </a:r>
          </a:p>
          <a:p>
            <a:pPr fontAlgn="ctr"/>
            <a:r>
              <a:rPr lang="en-US" dirty="0"/>
              <a:t>- </a:t>
            </a:r>
            <a:r>
              <a:rPr lang="en-US" b="1" dirty="0"/>
              <a:t>Dietary Sources: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Encourage B12-rich foods (meat, fish, dairy, fortified cereals). </a:t>
            </a:r>
            <a:br>
              <a:rPr lang="en-US" dirty="0"/>
            </a:br>
            <a:r>
              <a:rPr lang="en-US" dirty="0"/>
              <a:t>- Supplementation: </a:t>
            </a:r>
            <a:br>
              <a:rPr lang="en-US" dirty="0"/>
            </a:br>
            <a:r>
              <a:rPr lang="en-US" dirty="0"/>
              <a:t>- Oral supplements (500 to 2000 mcg/day) or intramuscular injections for severe cases.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+mn-lt"/>
              </a:rPr>
              <a:t>DIAGNOSIS AND TREATMENTS</a:t>
            </a:r>
            <a:endParaRPr lang="en-US" b="1" dirty="0">
              <a:latin typeface="+mn-lt"/>
            </a:endParaRPr>
          </a:p>
        </p:txBody>
      </p:sp>
      <p:pic>
        <p:nvPicPr>
          <p:cNvPr id="24580" name="Picture 4" descr="Vitamin B12 Foods &amp; Recipes to Boost Your Energy | Optimising Nutri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1" b="10021"/>
          <a:stretch/>
        </p:blipFill>
        <p:spPr bwMode="auto">
          <a:xfrm>
            <a:off x="6419654" y="1325563"/>
            <a:ext cx="5674737" cy="467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406" b="27814"/>
          <a:stretch/>
        </p:blipFill>
        <p:spPr>
          <a:xfrm>
            <a:off x="1665171" y="105878"/>
            <a:ext cx="5325711" cy="1984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0153" y="1959338"/>
            <a:ext cx="7873465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Water-soluble vitamins are crucial for energy metabolism, red blood cell production, and neurological function.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Deficiencies can lead to significant health issues, including anemia, cognitive decline, and skin problems.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Early diagnosis through clinical evaluation and dietary assessment is essential for effective management.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Treatment typically involves dietary modifications and supplementation tailored to individual needs.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Understanding these medical implications allows healthcare providers to enhance nutritional health and prevent complications, promoting overall well-being.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892" y="1798161"/>
            <a:ext cx="3294806" cy="2471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8947"/>
          <a:stretch/>
        </p:blipFill>
        <p:spPr>
          <a:xfrm>
            <a:off x="8856952" y="4356260"/>
            <a:ext cx="3162445" cy="20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26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8104" y="695524"/>
            <a:ext cx="6223794" cy="17712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83"/>
              </a:lnSpc>
            </a:pPr>
            <a:endParaRPr lang="en-US" sz="3667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98104" y="3928070"/>
            <a:ext cx="6223794" cy="2234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endParaRPr lang="en-US" sz="1542" dirty="0"/>
          </a:p>
        </p:txBody>
      </p:sp>
      <p:sp>
        <p:nvSpPr>
          <p:cNvPr id="6" name="Rectangle 5"/>
          <p:cNvSpPr/>
          <p:nvPr/>
        </p:nvSpPr>
        <p:spPr>
          <a:xfrm>
            <a:off x="1753586" y="3154908"/>
            <a:ext cx="4316584" cy="1308050"/>
          </a:xfrm>
          <a:prstGeom prst="rect">
            <a:avLst/>
          </a:prstGeom>
          <a:noFill/>
        </p:spPr>
        <p:txBody>
          <a:bodyPr wrap="square" lIns="76200" tIns="38100" rIns="76200" bIns="38100">
            <a:spAutoFit/>
          </a:bodyPr>
          <a:lstStyle/>
          <a:p>
            <a:pPr algn="ctr"/>
            <a:r>
              <a:rPr lang="en-US" sz="8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</a:t>
            </a:r>
            <a:endParaRPr lang="en-US" sz="8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" y="151689"/>
            <a:ext cx="1346077" cy="1334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81140" y="4312393"/>
            <a:ext cx="3661474" cy="91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33" dirty="0">
                <a:solidFill>
                  <a:srgbClr val="00B0F0"/>
                </a:solidFill>
              </a:rPr>
              <a:t>Prof. Dr. Asif Ahmad, Director Institute of Food and Nutritional Sciences, PMAS-Arid Agriculture University Rawalpindi</a:t>
            </a:r>
          </a:p>
          <a:p>
            <a:r>
              <a:rPr lang="en-US" sz="1333" dirty="0">
                <a:solidFill>
                  <a:srgbClr val="00B0F0"/>
                </a:solidFill>
              </a:rPr>
              <a:t>asifahmad_1@yahoo.com</a:t>
            </a:r>
          </a:p>
        </p:txBody>
      </p:sp>
    </p:spTree>
    <p:extLst>
      <p:ext uri="{BB962C8B-B14F-4D97-AF65-F5344CB8AC3E}">
        <p14:creationId xmlns:p14="http://schemas.microsoft.com/office/powerpoint/2010/main" val="279477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21" y="522985"/>
            <a:ext cx="6795874" cy="5877815"/>
          </a:xfrm>
          <a:prstGeom prst="rect">
            <a:avLst/>
          </a:prstGeom>
        </p:spPr>
      </p:pic>
      <p:pic>
        <p:nvPicPr>
          <p:cNvPr id="25602" name="Picture 2" descr="Premium Vector | Fatsoluble and watersoluble vitam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075" y="1046715"/>
            <a:ext cx="4922925" cy="408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25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>
                <a:latin typeface="+mn-lt"/>
                <a:cs typeface="Arial" panose="020B0604020202020204" pitchFamily="34" charset="0"/>
              </a:rPr>
              <a:t>WATER SOLUBLE VITAMINS AND THEIR ROLE</a:t>
            </a:r>
            <a:endParaRPr lang="en-US" sz="44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33254" y="1820478"/>
            <a:ext cx="18288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Vitamin C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Offers </a:t>
            </a:r>
            <a:r>
              <a:rPr lang="en-US" sz="1600" dirty="0">
                <a:cs typeface="Arial" panose="020B0604020202020204" pitchFamily="34" charset="0"/>
              </a:rPr>
              <a:t>antioxidant properties and aids collagen synthesis, vital for skin health</a:t>
            </a:r>
            <a:r>
              <a:rPr lang="en-US" sz="1600" dirty="0" smtClean="0">
                <a:cs typeface="Arial" panose="020B0604020202020204" pitchFamily="34" charset="0"/>
              </a:rPr>
              <a:t>.</a:t>
            </a:r>
          </a:p>
          <a:p>
            <a:pPr algn="ctr"/>
            <a:endParaRPr lang="en-US" sz="1600" dirty="0">
              <a:cs typeface="Arial" panose="020B0604020202020204" pitchFamily="34" charset="0"/>
            </a:endParaRPr>
          </a:p>
          <a:p>
            <a:pPr algn="ctr"/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4710" y="1833200"/>
            <a:ext cx="18288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B1 (Thiamine)</a:t>
            </a:r>
            <a:endParaRPr lang="en-US" sz="1600" dirty="0" smtClean="0">
              <a:solidFill>
                <a:srgbClr val="C0504D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Essential </a:t>
            </a:r>
            <a:r>
              <a:rPr lang="en-US" sz="1600" dirty="0">
                <a:cs typeface="Arial" panose="020B0604020202020204" pitchFamily="34" charset="0"/>
              </a:rPr>
              <a:t>for carbohydrate metabolism, helping convert food into energy.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2080" y="1833200"/>
            <a:ext cx="18288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B2 (Riboflavin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Crucial </a:t>
            </a:r>
            <a:r>
              <a:rPr lang="en-US" sz="1600" dirty="0">
                <a:cs typeface="Arial" panose="020B0604020202020204" pitchFamily="34" charset="0"/>
              </a:rPr>
              <a:t>for energy production, supporting the body's energy levels.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49450" y="1833200"/>
            <a:ext cx="18288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B3 (Niacin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Important </a:t>
            </a:r>
            <a:r>
              <a:rPr lang="en-US" sz="1600" dirty="0">
                <a:cs typeface="Arial" panose="020B0604020202020204" pitchFamily="34" charset="0"/>
              </a:rPr>
              <a:t>for DNA repair and metabolism, contributing to overall cellular function.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6949" y="4005859"/>
            <a:ext cx="1828800" cy="20621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B5 (Pantothenic Acid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Important </a:t>
            </a:r>
            <a:r>
              <a:rPr lang="en-US" sz="1600" dirty="0">
                <a:cs typeface="Arial" panose="020B0604020202020204" pitchFamily="34" charset="0"/>
              </a:rPr>
              <a:t>for DNA repair and metabolism, contributing to overall cellular function.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7654" y="3980481"/>
            <a:ext cx="1828800" cy="20621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B6 (Pyridoxine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Key </a:t>
            </a:r>
            <a:r>
              <a:rPr lang="en-US" sz="1600" dirty="0">
                <a:cs typeface="Arial" panose="020B0604020202020204" pitchFamily="34" charset="0"/>
              </a:rPr>
              <a:t>player in neurotransmitter synthesis, impacting mood and cognitive functions.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1767" y="4018582"/>
            <a:ext cx="1828800" cy="20621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B7 (Biotin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Involved </a:t>
            </a:r>
            <a:r>
              <a:rPr lang="en-US" sz="1600" dirty="0">
                <a:cs typeface="Arial" panose="020B0604020202020204" pitchFamily="34" charset="0"/>
              </a:rPr>
              <a:t>in fatty acid synthesis, essential for skin and hair health</a:t>
            </a:r>
            <a:r>
              <a:rPr lang="en-US" sz="1600" dirty="0" smtClean="0">
                <a:cs typeface="Arial" panose="020B0604020202020204" pitchFamily="34" charset="0"/>
              </a:rPr>
              <a:t>.</a:t>
            </a:r>
          </a:p>
          <a:p>
            <a:pPr algn="ctr"/>
            <a:endParaRPr lang="en-US" sz="1600" dirty="0">
              <a:cs typeface="Arial" panose="020B0604020202020204" pitchFamily="34" charset="0"/>
            </a:endParaRPr>
          </a:p>
          <a:p>
            <a:pPr algn="ctr"/>
            <a:endParaRPr lang="en-US" sz="1600" dirty="0" smtClean="0">
              <a:cs typeface="Arial" panose="020B0604020202020204" pitchFamily="34" charset="0"/>
            </a:endParaRPr>
          </a:p>
          <a:p>
            <a:pPr algn="ctr"/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86820" y="1820478"/>
            <a:ext cx="1828800" cy="1815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B9 (Folate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Crucial </a:t>
            </a:r>
            <a:r>
              <a:rPr lang="en-US" sz="1600" dirty="0">
                <a:cs typeface="Arial" panose="020B0604020202020204" pitchFamily="34" charset="0"/>
              </a:rPr>
              <a:t>for DNA synthesis and cell division, important during pregnancy</a:t>
            </a:r>
            <a:r>
              <a:rPr lang="en-US" sz="1600" dirty="0" smtClean="0">
                <a:cs typeface="Arial" panose="020B0604020202020204" pitchFamily="34" charset="0"/>
              </a:rPr>
              <a:t>.</a:t>
            </a:r>
          </a:p>
          <a:p>
            <a:pPr algn="ctr"/>
            <a:endParaRPr lang="en-US" sz="1600" dirty="0">
              <a:cs typeface="Arial" panose="020B0604020202020204" pitchFamily="34" charset="0"/>
            </a:endParaRPr>
          </a:p>
          <a:p>
            <a:pPr algn="ctr"/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62131" y="4028207"/>
            <a:ext cx="1828800" cy="206210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504D"/>
                </a:solidFill>
                <a:cs typeface="Arial" panose="020B0604020202020204" pitchFamily="34" charset="0"/>
              </a:rPr>
              <a:t>Vitamin B12 (Cobalamin</a:t>
            </a:r>
            <a:r>
              <a:rPr lang="en-US" sz="1600" b="1" dirty="0" smtClean="0">
                <a:solidFill>
                  <a:srgbClr val="C0504D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1600" dirty="0" smtClean="0">
                <a:cs typeface="Arial" panose="020B0604020202020204" pitchFamily="34" charset="0"/>
              </a:rPr>
              <a:t>Important </a:t>
            </a:r>
            <a:r>
              <a:rPr lang="en-US" sz="1600" dirty="0">
                <a:cs typeface="Arial" panose="020B0604020202020204" pitchFamily="34" charset="0"/>
              </a:rPr>
              <a:t>for red blood cell formation and neurological function, crucial for energy levels.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5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037" y="196647"/>
            <a:ext cx="4208463" cy="261302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+mn-lt"/>
              </a:rPr>
              <a:t>CLINICAL MANIFESTATIONS OF VITAMIN C DEFICIENCY</a:t>
            </a:r>
            <a:endParaRPr lang="en-US" sz="4000" b="1" dirty="0">
              <a:latin typeface="+mn-lt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35069"/>
              </p:ext>
            </p:extLst>
          </p:nvPr>
        </p:nvGraphicFramePr>
        <p:xfrm>
          <a:off x="3873910" y="196647"/>
          <a:ext cx="8220755" cy="592173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78930">
                  <a:extLst>
                    <a:ext uri="{9D8B030D-6E8A-4147-A177-3AD203B41FA5}">
                      <a16:colId xmlns:a16="http://schemas.microsoft.com/office/drawing/2014/main" xmlns="" val="1335734799"/>
                    </a:ext>
                  </a:extLst>
                </a:gridCol>
                <a:gridCol w="5641825">
                  <a:extLst>
                    <a:ext uri="{9D8B030D-6E8A-4147-A177-3AD203B41FA5}">
                      <a16:colId xmlns:a16="http://schemas.microsoft.com/office/drawing/2014/main" xmlns="" val="1348297903"/>
                    </a:ext>
                  </a:extLst>
                </a:gridCol>
              </a:tblGrid>
              <a:tr h="31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Clinical Manifestations</a:t>
                      </a: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Description</a:t>
                      </a: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844824765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 dirty="0"/>
                        <a:t>Fatigue and Weakness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Generalized fatigue and weakness due to impaired collagen synthesis.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2001912879"/>
                  </a:ext>
                </a:extLst>
              </a:tr>
              <a:tr h="1035033">
                <a:tc>
                  <a:txBody>
                    <a:bodyPr/>
                    <a:lstStyle/>
                    <a:p>
                      <a:r>
                        <a:rPr lang="en-US" sz="1600" i="1" dirty="0"/>
                        <a:t>Skin Changes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 err="1"/>
                        <a:t>Petechiae</a:t>
                      </a:r>
                      <a:r>
                        <a:rPr lang="en-US" sz="1600" dirty="0"/>
                        <a:t>: Small red or purple spots.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Ecchymosis</a:t>
                      </a:r>
                      <a:r>
                        <a:rPr lang="en-US" sz="1600" dirty="0"/>
                        <a:t>: Larger bruises.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Dry, rough skin</a:t>
                      </a:r>
                      <a:r>
                        <a:rPr lang="en-US" sz="1600" dirty="0"/>
                        <a:t>: Changes in skin texture due to lack of collagen.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776957087"/>
                  </a:ext>
                </a:extLst>
              </a:tr>
              <a:tr h="1280304">
                <a:tc>
                  <a:txBody>
                    <a:bodyPr/>
                    <a:lstStyle/>
                    <a:p>
                      <a:r>
                        <a:rPr lang="en-US" sz="1600" i="1" dirty="0"/>
                        <a:t>Oral Manifestations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Swollen, bleeding gums</a:t>
                      </a:r>
                      <a:r>
                        <a:rPr lang="en-US" sz="1600" dirty="0"/>
                        <a:t>: Inflammation and bleeding.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Periodontal disease</a:t>
                      </a:r>
                      <a:r>
                        <a:rPr lang="en-US" sz="1600" dirty="0"/>
                        <a:t>: Gum deterioration and tooth loss.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Oral ulcers</a:t>
                      </a:r>
                      <a:r>
                        <a:rPr lang="en-US" sz="1600" dirty="0"/>
                        <a:t>: Sore spots in the mouth.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2372347893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 dirty="0"/>
                        <a:t>Joint and Muscle Pain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Swelling and pain in joints due to hemorrhage in connective tissues.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4100953151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/>
                        <a:t>Anemia</a:t>
                      </a:r>
                      <a:endParaRPr lang="en-US" sz="1600" i="1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Symptoms of anemia such as pallor and shortness of breath due to low hemoglobin.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997898124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/>
                        <a:t>Impaired Wound Healing</a:t>
                      </a:r>
                      <a:endParaRPr lang="en-US" sz="1600" i="1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Slow healing of cuts and wounds due to compromised collagen formation.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2081387552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/>
                        <a:t>Mood Changes</a:t>
                      </a:r>
                      <a:endParaRPr lang="en-US" sz="1600" i="1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Depression, irritability, and mood swings linked to neurotransmitter synthesis.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1011781753"/>
                  </a:ext>
                </a:extLst>
              </a:tr>
              <a:tr h="546407">
                <a:tc>
                  <a:txBody>
                    <a:bodyPr/>
                    <a:lstStyle/>
                    <a:p>
                      <a:r>
                        <a:rPr lang="en-US" sz="1600" i="1" dirty="0"/>
                        <a:t>Scurvy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Severe symptoms if untreated, including extreme fatigue, severe joint pain, and risk of infections.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53636" marR="53636" marT="26818" marB="26818" anchor="ctr"/>
                </a:tc>
                <a:extLst>
                  <a:ext uri="{0D108BD9-81ED-4DB2-BD59-A6C34878D82A}">
                    <a16:rowId xmlns:a16="http://schemas.microsoft.com/office/drawing/2014/main" xmlns="" val="35611754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pic>
        <p:nvPicPr>
          <p:cNvPr id="1031" name="Picture 7" descr="Vitamin C deficiency leads to many ailments | Otago Daily Times Online New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2" y="2626733"/>
            <a:ext cx="3108363" cy="359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70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Grp="1" noChangeArrowheads="1"/>
          </p:cNvSpPr>
          <p:nvPr>
            <p:ph idx="1"/>
          </p:nvPr>
        </p:nvSpPr>
        <p:spPr bwMode="auto">
          <a:xfrm>
            <a:off x="122549" y="935699"/>
            <a:ext cx="11858919" cy="576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Clinical Evaluation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Medical History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 The healthcare provider will take a detailed history to assess dietary intake, any underlying medical conditions, and symptoms experienced by the patient. Key questions may include: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Dietary habits (fruits and vegetables consumed)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Presence of symptoms (fatigue, skin changes, oral issues)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History of alcohol use or gastrointestinal disorders that may affect absorption.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Physical Examination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A thorough physical examination may reveal signs of deficiency, such as: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Petechiae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or ecchymosis on the skin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Swollen and bleeding gums</a:t>
            </a:r>
          </a:p>
          <a:p>
            <a:pPr marL="457200" marR="0" lvl="1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Joint swelling or tenderness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Laboratory Tests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Serum Vitamin C Levels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 A blood test is performed to measure the concentration of ascorbic acid in the serum.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Normal levels: Typically above 0.6 mg/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(34 µ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mol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/L).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Deficiency: Levels below 0.2 mg/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dL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(11 µ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mol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/L) indicate deficiency.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Complete Blood Count (CBC)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 This test helps assess for anemia and other blood-related issues.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Iron Studies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May be conducted if anemia is present to determine iron status, as Vitamin C enhances iron absorption.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324428"/>
            <a:ext cx="12192000" cy="51860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21658" y="131260"/>
            <a:ext cx="10515600" cy="1325563"/>
          </a:xfrm>
        </p:spPr>
        <p:txBody>
          <a:bodyPr/>
          <a:lstStyle/>
          <a:p>
            <a:pPr algn="ctr"/>
            <a:r>
              <a:rPr lang="en-US" sz="4400" b="1" dirty="0" smtClean="0">
                <a:latin typeface="+mn-lt"/>
                <a:cs typeface="Arial" panose="020B0604020202020204" pitchFamily="34" charset="0"/>
              </a:rPr>
              <a:t>DIAGNOSIS</a:t>
            </a:r>
            <a:endParaRPr lang="en-US" sz="44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055" name="Picture 7" descr="10,600+ Vitamin C Foods Stock Illustrations, Royalty-Free Vector Graphics &amp; 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168" y="1959936"/>
            <a:ext cx="3162212" cy="26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2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sz="half" idx="1"/>
          </p:nvPr>
        </p:nvSpPr>
        <p:spPr bwMode="auto">
          <a:xfrm>
            <a:off x="188259" y="1323637"/>
            <a:ext cx="583154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Supplementation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Oral Vitamin C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Initial treatment typically involves high doses of oral ascorbic acid. Common dosages range from 500 mg to 1,000 mg daily.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Dosage may be adjusted based on the severity of deficiency and individual response.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Intravenous Vitamin C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 cases of severe deficiency or malabsorption (e.g., in patients with certain gastrointestinal disorders), intravenous administration may be necessary.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Dietary Changes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Increased Intake of Vitamin C-Rich Foods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Encourage patients to consume a diet rich in fresh fruits and vegetables. Key sources include: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Citrus fruits (oranges, grapefruits)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Berries (strawberries, blueberries)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Kiwi, Bell peppers</a:t>
            </a:r>
          </a:p>
          <a:p>
            <a:pPr marR="0" lvl="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Broccoli,</a:t>
            </a:r>
            <a:r>
              <a:rPr kumimoji="0" lang="en-US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Tomatoes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386692" y="1526426"/>
            <a:ext cx="5269501" cy="4351338"/>
          </a:xfrm>
        </p:spPr>
        <p:txBody>
          <a:bodyPr/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Education on Food Preparation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Patients should be informed that cooking can destroy Vitamin C, so it is beneficial to consume some foods raw or lightly cooked.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Monitoring and Follow-Up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Regular Follow-Up Appointments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Schedule follow-up visits to monitor symptoms and ensure compliance with treatment.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Repeat serum Vitamin C tests may be conducted to assess improvement.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Evaluation of Dietary Habits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Continuous assessment of dietary intake to ensure the patient maintains a balanced diet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3376" y="1410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  <a:cs typeface="Arial" panose="020B0604020202020204" pitchFamily="34" charset="0"/>
              </a:rPr>
              <a:t>TREATMENT</a:t>
            </a:r>
            <a:endParaRPr lang="en-US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-45590"/>
            <a:ext cx="12192000" cy="518608"/>
          </a:xfrm>
          <a:prstGeom prst="rect">
            <a:avLst/>
          </a:prstGeom>
        </p:spPr>
      </p:pic>
      <p:cxnSp>
        <p:nvCxnSpPr>
          <p:cNvPr id="12" name="Straight Connector 11"/>
          <p:cNvCxnSpPr>
            <a:stCxn id="7" idx="2"/>
          </p:cNvCxnSpPr>
          <p:nvPr/>
        </p:nvCxnSpPr>
        <p:spPr>
          <a:xfrm flipH="1">
            <a:off x="6019800" y="1466570"/>
            <a:ext cx="31376" cy="521237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3076" name="Picture 4" descr="Diagnosis Clipart Images | Free Download | PNG Transparent Background -  Pngtre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40" y="5136435"/>
            <a:ext cx="1602368" cy="160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9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871" y="248583"/>
            <a:ext cx="11905129" cy="1325563"/>
          </a:xfrm>
        </p:spPr>
        <p:txBody>
          <a:bodyPr>
            <a:normAutofit/>
          </a:bodyPr>
          <a:lstStyle/>
          <a:p>
            <a:pPr algn="ctr"/>
            <a:r>
              <a:rPr lang="en-US" sz="4300" b="1" dirty="0" smtClean="0">
                <a:latin typeface="+mn-lt"/>
              </a:rPr>
              <a:t>CLINICAL MANIFESTATIONS OF THIAMINE</a:t>
            </a:r>
            <a:endParaRPr lang="en-US" sz="4300" b="1" dirty="0">
              <a:latin typeface="+mn-lt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301353"/>
              </p:ext>
            </p:extLst>
          </p:nvPr>
        </p:nvGraphicFramePr>
        <p:xfrm>
          <a:off x="169479" y="1574146"/>
          <a:ext cx="9250528" cy="50795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079559">
                  <a:extLst>
                    <a:ext uri="{9D8B030D-6E8A-4147-A177-3AD203B41FA5}">
                      <a16:colId xmlns:a16="http://schemas.microsoft.com/office/drawing/2014/main" xmlns="" val="4049129710"/>
                    </a:ext>
                  </a:extLst>
                </a:gridCol>
                <a:gridCol w="6170969">
                  <a:extLst>
                    <a:ext uri="{9D8B030D-6E8A-4147-A177-3AD203B41FA5}">
                      <a16:colId xmlns:a16="http://schemas.microsoft.com/office/drawing/2014/main" xmlns="" val="919111700"/>
                    </a:ext>
                  </a:extLst>
                </a:gridCol>
              </a:tblGrid>
              <a:tr h="3735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Clinical Manifestations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70C0"/>
                          </a:solidFill>
                        </a:rPr>
                        <a:t>Description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4230456237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r>
                        <a:rPr lang="en-US" sz="1600" i="1" dirty="0"/>
                        <a:t>Fatigue and Weakness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Generalized fatigue and muscle weakness due to impaired energy metabolism.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441868091"/>
                  </a:ext>
                </a:extLst>
              </a:tr>
              <a:tr h="1687078">
                <a:tc>
                  <a:txBody>
                    <a:bodyPr/>
                    <a:lstStyle/>
                    <a:p>
                      <a:r>
                        <a:rPr lang="en-US" sz="1600" i="1" dirty="0"/>
                        <a:t>Neurological Symptoms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Peripheral Neuropathy</a:t>
                      </a:r>
                      <a:r>
                        <a:rPr lang="en-US" sz="1600" dirty="0"/>
                        <a:t>: Tingling, numbness, or burning sensations in extremities.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/>
                        <a:t>Wernicke's Encephalopathy</a:t>
                      </a:r>
                      <a:r>
                        <a:rPr lang="en-US" sz="1600" dirty="0"/>
                        <a:t>: Confusion, ataxia, and </a:t>
                      </a:r>
                      <a:r>
                        <a:rPr lang="en-US" sz="1600" dirty="0" err="1"/>
                        <a:t>ophthalmoplegia</a:t>
                      </a:r>
                      <a:r>
                        <a:rPr lang="en-US" sz="1600" dirty="0"/>
                        <a:t>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 err="1"/>
                        <a:t>Korsakoff</a:t>
                      </a:r>
                      <a:r>
                        <a:rPr lang="en-US" sz="1600" b="1" dirty="0"/>
                        <a:t> Syndrome</a:t>
                      </a:r>
                      <a:r>
                        <a:rPr lang="en-US" sz="1600" dirty="0"/>
                        <a:t>: Severe memory problems and cognitive impairment.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2590337036"/>
                  </a:ext>
                </a:extLst>
              </a:tr>
              <a:tr h="1154316">
                <a:tc>
                  <a:txBody>
                    <a:bodyPr/>
                    <a:lstStyle/>
                    <a:p>
                      <a:r>
                        <a:rPr lang="en-US" sz="1600" i="1"/>
                        <a:t>Cardiovascular Symptoms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 </a:t>
                      </a:r>
                      <a:r>
                        <a:rPr lang="en-US" sz="1600" b="1" dirty="0" err="1"/>
                        <a:t>Beri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Beri</a:t>
                      </a:r>
                      <a:r>
                        <a:rPr lang="en-US" sz="1600" b="1" dirty="0"/>
                        <a:t> (Wet Type): </a:t>
                      </a:r>
                      <a:r>
                        <a:rPr lang="en-US" sz="1600" dirty="0"/>
                        <a:t>Edema, tachycardia, and potential heart failure.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- </a:t>
                      </a:r>
                      <a:r>
                        <a:rPr lang="en-US" sz="1600" b="1" dirty="0" err="1"/>
                        <a:t>Beri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Beri</a:t>
                      </a:r>
                      <a:r>
                        <a:rPr lang="en-US" sz="1600" b="1" dirty="0"/>
                        <a:t> (Dry Type): </a:t>
                      </a:r>
                      <a:r>
                        <a:rPr lang="en-US" sz="1600" dirty="0"/>
                        <a:t>Muscle wasting, weakness, and less cardiovascular involvement.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1304353285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r>
                        <a:rPr lang="en-US" sz="1600" i="1"/>
                        <a:t>Gastrointestinal Symptoms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Loss of appetite, nausea, and abdominal discomfort due to impaired metabolism.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994832733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r>
                        <a:rPr lang="en-US" sz="1600" i="1" dirty="0"/>
                        <a:t>Mood Changes</a:t>
                      </a:r>
                    </a:p>
                  </a:txBody>
                  <a:tcPr marL="76339" marR="76339" marT="38170" marB="3817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Irritability, anxiety, and mood disturbances linked to neurological effects.</a:t>
                      </a:r>
                    </a:p>
                  </a:txBody>
                  <a:tcPr marL="76339" marR="76339" marT="38170" marB="38170" anchor="ctr"/>
                </a:tc>
                <a:extLst>
                  <a:ext uri="{0D108BD9-81ED-4DB2-BD59-A6C34878D82A}">
                    <a16:rowId xmlns:a16="http://schemas.microsoft.com/office/drawing/2014/main" xmlns="" val="248359787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671" b="10899"/>
          <a:stretch/>
        </p:blipFill>
        <p:spPr>
          <a:xfrm>
            <a:off x="9552151" y="2315233"/>
            <a:ext cx="2639849" cy="2464158"/>
          </a:xfrm>
          <a:prstGeom prst="rect">
            <a:avLst/>
          </a:prstGeom>
        </p:spPr>
      </p:pic>
      <p:sp>
        <p:nvSpPr>
          <p:cNvPr id="10" name="AutoShape 6" descr="Diagnosis PNG Images With Transpare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7225" y="1183341"/>
            <a:ext cx="98515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Diagnosing Vitamin B1 deficiency involves a combination of clinical evaluation, history-taking, and laboratory tests. Here’s a detailed breakdown:</a:t>
            </a:r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 Clinical Evaluation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dirty="0" smtClean="0"/>
              <a:t>Medical History</a:t>
            </a:r>
            <a:r>
              <a:rPr lang="en-US" dirty="0" smtClean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Dietary Intake</a:t>
            </a:r>
            <a:r>
              <a:rPr lang="en-US" dirty="0" smtClean="0"/>
              <a:t>: Assess the patient's diet for thiamine-rich foods. Common dietary sources include whole grains, legumes, nuts, seeds, and pork. Inquire about any restrictive diets or food preferences.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Alcohol Consumption</a:t>
            </a:r>
            <a:r>
              <a:rPr lang="en-US" dirty="0" smtClean="0"/>
              <a:t>: Excessive alcohol intake is a significant risk factor for thiamine deficiency due to poor dietary habits and impaired absorption.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b="1" dirty="0" smtClean="0"/>
              <a:t>Medical History</a:t>
            </a:r>
            <a:r>
              <a:rPr lang="en-US" dirty="0" smtClean="0"/>
              <a:t>: Note any underlying conditions such as: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en-US" dirty="0" smtClean="0"/>
              <a:t>Chronic illnesses (e.g., diabetes, kidney disease)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en-US" dirty="0" smtClean="0"/>
              <a:t>Malabsorption disorders (e.g., celiac disease, Crohn's disease)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en-US" dirty="0" smtClean="0"/>
              <a:t>Previous gastrointestinal surgeries (e.g., gastric bypass)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b="1" dirty="0" smtClean="0"/>
              <a:t>Symptoms Assessment</a:t>
            </a:r>
            <a:r>
              <a:rPr lang="en-US" dirty="0" smtClean="0"/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Document the presence of symptoms associated with deficiency, such as fatigue, weakness, neurological signs (tingling, numbness), and cardiovascular symptoms (edema, rapid heartbeat).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03613" y="553622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latin typeface="+mn-lt"/>
              </a:rPr>
              <a:t>DIAGNOSIS</a:t>
            </a:r>
            <a:endParaRPr lang="en-US" b="1" dirty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6273628"/>
            <a:ext cx="12192000" cy="518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48775" y="249820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</TotalTime>
  <Words>2905</Words>
  <Application>Microsoft Office PowerPoint</Application>
  <PresentationFormat>Widescreen</PresentationFormat>
  <Paragraphs>347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           Clinical Manifestations of Water-Soluble Vitamin Deficiencies: Diagnosis and Treatment Strategies </vt:lpstr>
      <vt:lpstr>INTRODUCTION</vt:lpstr>
      <vt:lpstr>PowerPoint Presentation</vt:lpstr>
      <vt:lpstr>WATER SOLUBLE VITAMINS AND THEIR ROLE</vt:lpstr>
      <vt:lpstr>CLINICAL MANIFESTATIONS OF VITAMIN C DEFICIENCY</vt:lpstr>
      <vt:lpstr>DIAGNOSIS</vt:lpstr>
      <vt:lpstr>PowerPoint Presentation</vt:lpstr>
      <vt:lpstr>CLINICAL MANIFESTATIONS OF THIAMINE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AND TREATMENTS</vt:lpstr>
      <vt:lpstr>PowerPoint Presentation</vt:lpstr>
      <vt:lpstr>DIAGNOSIS AND TREATMENTS</vt:lpstr>
      <vt:lpstr>PowerPoint Presentation</vt:lpstr>
      <vt:lpstr>DIAGNOSIS AND TREATMENTS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PMYLS</dc:creator>
  <cp:lastModifiedBy>Asif</cp:lastModifiedBy>
  <cp:revision>21</cp:revision>
  <dcterms:created xsi:type="dcterms:W3CDTF">2024-10-20T12:25:18Z</dcterms:created>
  <dcterms:modified xsi:type="dcterms:W3CDTF">2024-11-02T08:37:52Z</dcterms:modified>
</cp:coreProperties>
</file>