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6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9DF0D0AC-E276-4411-B7F5-3991327FB53E}" type="datetimeFigureOut">
              <a:rPr lang="en-PK" smtClean="0"/>
              <a:t>04/14/2021</a:t>
            </a:fld>
            <a:endParaRPr lang="en-PK"/>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PK"/>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708A3E45-D932-4B56-AC4B-C3278F149A89}" type="slidenum">
              <a:rPr lang="en-PK" smtClean="0"/>
              <a:t>‹#›</a:t>
            </a:fld>
            <a:endParaRPr lang="en-PK"/>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60888421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extLst>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F0D0AC-E276-4411-B7F5-3991327FB53E}" type="datetimeFigureOut">
              <a:rPr lang="en-PK" smtClean="0"/>
              <a:t>04/14/2021</a:t>
            </a:fld>
            <a:endParaRPr lang="en-PK"/>
          </a:p>
        </p:txBody>
      </p:sp>
      <p:sp>
        <p:nvSpPr>
          <p:cNvPr id="5" name="Footer Placeholder 4"/>
          <p:cNvSpPr>
            <a:spLocks noGrp="1"/>
          </p:cNvSpPr>
          <p:nvPr>
            <p:ph type="ftr" sz="quarter" idx="11"/>
          </p:nvPr>
        </p:nvSpPr>
        <p:spPr/>
        <p:txBody>
          <a:bodyPr/>
          <a:lstStyle/>
          <a:p>
            <a:endParaRPr lang="en-PK"/>
          </a:p>
        </p:txBody>
      </p:sp>
      <p:sp>
        <p:nvSpPr>
          <p:cNvPr id="6" name="Slide Number Placeholder 5"/>
          <p:cNvSpPr>
            <a:spLocks noGrp="1"/>
          </p:cNvSpPr>
          <p:nvPr>
            <p:ph type="sldNum" sz="quarter" idx="12"/>
          </p:nvPr>
        </p:nvSpPr>
        <p:spPr/>
        <p:txBody>
          <a:bodyPr/>
          <a:lstStyle/>
          <a:p>
            <a:fld id="{708A3E45-D932-4B56-AC4B-C3278F149A89}" type="slidenum">
              <a:rPr lang="en-PK" smtClean="0"/>
              <a:t>‹#›</a:t>
            </a:fld>
            <a:endParaRPr lang="en-PK"/>
          </a:p>
        </p:txBody>
      </p:sp>
    </p:spTree>
    <p:extLst>
      <p:ext uri="{BB962C8B-B14F-4D97-AF65-F5344CB8AC3E}">
        <p14:creationId xmlns:p14="http://schemas.microsoft.com/office/powerpoint/2010/main" val="389606019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title="Feather"/>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9DF0D0AC-E276-4411-B7F5-3991327FB53E}" type="datetimeFigureOut">
              <a:rPr lang="en-PK" smtClean="0"/>
              <a:t>04/14/2021</a:t>
            </a:fld>
            <a:endParaRPr lang="en-PK"/>
          </a:p>
        </p:txBody>
      </p:sp>
      <p:sp>
        <p:nvSpPr>
          <p:cNvPr id="5" name="Footer Placeholder 4"/>
          <p:cNvSpPr>
            <a:spLocks noGrp="1"/>
          </p:cNvSpPr>
          <p:nvPr>
            <p:ph type="ftr" sz="quarter" idx="11"/>
          </p:nvPr>
        </p:nvSpPr>
        <p:spPr>
          <a:xfrm>
            <a:off x="2933699" y="6296615"/>
            <a:ext cx="5959577" cy="365125"/>
          </a:xfrm>
        </p:spPr>
        <p:txBody>
          <a:bodyPr/>
          <a:lstStyle/>
          <a:p>
            <a:endParaRPr lang="en-PK"/>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708A3E45-D932-4B56-AC4B-C3278F149A89}" type="slidenum">
              <a:rPr lang="en-PK" smtClean="0"/>
              <a:t>‹#›</a:t>
            </a:fld>
            <a:endParaRPr lang="en-PK"/>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929196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F0D0AC-E276-4411-B7F5-3991327FB53E}" type="datetimeFigureOut">
              <a:rPr lang="en-PK" smtClean="0"/>
              <a:t>04/14/2021</a:t>
            </a:fld>
            <a:endParaRPr lang="en-PK"/>
          </a:p>
        </p:txBody>
      </p:sp>
      <p:sp>
        <p:nvSpPr>
          <p:cNvPr id="5" name="Footer Placeholder 4"/>
          <p:cNvSpPr>
            <a:spLocks noGrp="1"/>
          </p:cNvSpPr>
          <p:nvPr>
            <p:ph type="ftr" sz="quarter" idx="11"/>
          </p:nvPr>
        </p:nvSpPr>
        <p:spPr/>
        <p:txBody>
          <a:bodyPr/>
          <a:lstStyle/>
          <a:p>
            <a:endParaRPr lang="en-PK"/>
          </a:p>
        </p:txBody>
      </p:sp>
      <p:sp>
        <p:nvSpPr>
          <p:cNvPr id="6" name="Slide Number Placeholder 5"/>
          <p:cNvSpPr>
            <a:spLocks noGrp="1"/>
          </p:cNvSpPr>
          <p:nvPr>
            <p:ph type="sldNum" sz="quarter" idx="12"/>
          </p:nvPr>
        </p:nvSpPr>
        <p:spPr/>
        <p:txBody>
          <a:bodyPr/>
          <a:lstStyle/>
          <a:p>
            <a:fld id="{708A3E45-D932-4B56-AC4B-C3278F149A89}" type="slidenum">
              <a:rPr lang="en-PK" smtClean="0"/>
              <a:t>‹#›</a:t>
            </a:fld>
            <a:endParaRPr lang="en-PK"/>
          </a:p>
        </p:txBody>
      </p:sp>
    </p:spTree>
    <p:extLst>
      <p:ext uri="{BB962C8B-B14F-4D97-AF65-F5344CB8AC3E}">
        <p14:creationId xmlns:p14="http://schemas.microsoft.com/office/powerpoint/2010/main" val="57849821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0" name="Freeform 5" title="Feather Background"/>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9DF0D0AC-E276-4411-B7F5-3991327FB53E}" type="datetimeFigureOut">
              <a:rPr lang="en-PK" smtClean="0"/>
              <a:t>04/14/2021</a:t>
            </a:fld>
            <a:endParaRPr lang="en-PK"/>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PK"/>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708A3E45-D932-4B56-AC4B-C3278F149A89}" type="slidenum">
              <a:rPr lang="en-PK" smtClean="0"/>
              <a:t>‹#›</a:t>
            </a:fld>
            <a:endParaRPr lang="en-PK"/>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4321855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DF0D0AC-E276-4411-B7F5-3991327FB53E}" type="datetimeFigureOut">
              <a:rPr lang="en-PK" smtClean="0"/>
              <a:t>04/14/2021</a:t>
            </a:fld>
            <a:endParaRPr lang="en-PK"/>
          </a:p>
        </p:txBody>
      </p:sp>
      <p:sp>
        <p:nvSpPr>
          <p:cNvPr id="6" name="Footer Placeholder 5"/>
          <p:cNvSpPr>
            <a:spLocks noGrp="1"/>
          </p:cNvSpPr>
          <p:nvPr>
            <p:ph type="ftr" sz="quarter" idx="11"/>
          </p:nvPr>
        </p:nvSpPr>
        <p:spPr/>
        <p:txBody>
          <a:bodyPr/>
          <a:lstStyle/>
          <a:p>
            <a:endParaRPr lang="en-PK"/>
          </a:p>
        </p:txBody>
      </p:sp>
      <p:sp>
        <p:nvSpPr>
          <p:cNvPr id="7" name="Slide Number Placeholder 6"/>
          <p:cNvSpPr>
            <a:spLocks noGrp="1"/>
          </p:cNvSpPr>
          <p:nvPr>
            <p:ph type="sldNum" sz="quarter" idx="12"/>
          </p:nvPr>
        </p:nvSpPr>
        <p:spPr/>
        <p:txBody>
          <a:bodyPr/>
          <a:lstStyle/>
          <a:p>
            <a:fld id="{708A3E45-D932-4B56-AC4B-C3278F149A89}" type="slidenum">
              <a:rPr lang="en-PK" smtClean="0"/>
              <a:t>‹#›</a:t>
            </a:fld>
            <a:endParaRPr lang="en-PK"/>
          </a:p>
        </p:txBody>
      </p:sp>
    </p:spTree>
    <p:extLst>
      <p:ext uri="{BB962C8B-B14F-4D97-AF65-F5344CB8AC3E}">
        <p14:creationId xmlns:p14="http://schemas.microsoft.com/office/powerpoint/2010/main" val="27625154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DF0D0AC-E276-4411-B7F5-3991327FB53E}" type="datetimeFigureOut">
              <a:rPr lang="en-PK" smtClean="0"/>
              <a:t>04/14/2021</a:t>
            </a:fld>
            <a:endParaRPr lang="en-PK"/>
          </a:p>
        </p:txBody>
      </p:sp>
      <p:sp>
        <p:nvSpPr>
          <p:cNvPr id="8" name="Footer Placeholder 7"/>
          <p:cNvSpPr>
            <a:spLocks noGrp="1"/>
          </p:cNvSpPr>
          <p:nvPr>
            <p:ph type="ftr" sz="quarter" idx="11"/>
          </p:nvPr>
        </p:nvSpPr>
        <p:spPr/>
        <p:txBody>
          <a:bodyPr/>
          <a:lstStyle/>
          <a:p>
            <a:endParaRPr lang="en-PK"/>
          </a:p>
        </p:txBody>
      </p:sp>
      <p:sp>
        <p:nvSpPr>
          <p:cNvPr id="9" name="Slide Number Placeholder 8"/>
          <p:cNvSpPr>
            <a:spLocks noGrp="1"/>
          </p:cNvSpPr>
          <p:nvPr>
            <p:ph type="sldNum" sz="quarter" idx="12"/>
          </p:nvPr>
        </p:nvSpPr>
        <p:spPr/>
        <p:txBody>
          <a:bodyPr/>
          <a:lstStyle/>
          <a:p>
            <a:fld id="{708A3E45-D932-4B56-AC4B-C3278F149A89}" type="slidenum">
              <a:rPr lang="en-PK" smtClean="0"/>
              <a:t>‹#›</a:t>
            </a:fld>
            <a:endParaRPr lang="en-PK"/>
          </a:p>
        </p:txBody>
      </p:sp>
    </p:spTree>
    <p:extLst>
      <p:ext uri="{BB962C8B-B14F-4D97-AF65-F5344CB8AC3E}">
        <p14:creationId xmlns:p14="http://schemas.microsoft.com/office/powerpoint/2010/main" val="281207601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DF0D0AC-E276-4411-B7F5-3991327FB53E}" type="datetimeFigureOut">
              <a:rPr lang="en-PK" smtClean="0"/>
              <a:t>04/14/2021</a:t>
            </a:fld>
            <a:endParaRPr lang="en-PK"/>
          </a:p>
        </p:txBody>
      </p:sp>
      <p:sp>
        <p:nvSpPr>
          <p:cNvPr id="4" name="Footer Placeholder 3"/>
          <p:cNvSpPr>
            <a:spLocks noGrp="1"/>
          </p:cNvSpPr>
          <p:nvPr>
            <p:ph type="ftr" sz="quarter" idx="11"/>
          </p:nvPr>
        </p:nvSpPr>
        <p:spPr/>
        <p:txBody>
          <a:bodyPr/>
          <a:lstStyle/>
          <a:p>
            <a:endParaRPr lang="en-PK"/>
          </a:p>
        </p:txBody>
      </p:sp>
      <p:sp>
        <p:nvSpPr>
          <p:cNvPr id="5" name="Slide Number Placeholder 4"/>
          <p:cNvSpPr>
            <a:spLocks noGrp="1"/>
          </p:cNvSpPr>
          <p:nvPr>
            <p:ph type="sldNum" sz="quarter" idx="12"/>
          </p:nvPr>
        </p:nvSpPr>
        <p:spPr/>
        <p:txBody>
          <a:bodyPr/>
          <a:lstStyle/>
          <a:p>
            <a:fld id="{708A3E45-D932-4B56-AC4B-C3278F149A89}" type="slidenum">
              <a:rPr lang="en-PK" smtClean="0"/>
              <a:t>‹#›</a:t>
            </a:fld>
            <a:endParaRPr lang="en-PK"/>
          </a:p>
        </p:txBody>
      </p:sp>
    </p:spTree>
    <p:extLst>
      <p:ext uri="{BB962C8B-B14F-4D97-AF65-F5344CB8AC3E}">
        <p14:creationId xmlns:p14="http://schemas.microsoft.com/office/powerpoint/2010/main" val="290823574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9DF0D0AC-E276-4411-B7F5-3991327FB53E}" type="datetimeFigureOut">
              <a:rPr lang="en-PK" smtClean="0"/>
              <a:t>04/14/2021</a:t>
            </a:fld>
            <a:endParaRPr lang="en-PK"/>
          </a:p>
        </p:txBody>
      </p:sp>
      <p:sp>
        <p:nvSpPr>
          <p:cNvPr id="3" name="Footer Placeholder 2"/>
          <p:cNvSpPr>
            <a:spLocks noGrp="1"/>
          </p:cNvSpPr>
          <p:nvPr>
            <p:ph type="ftr" sz="quarter" idx="11"/>
          </p:nvPr>
        </p:nvSpPr>
        <p:spPr/>
        <p:txBody>
          <a:bodyPr/>
          <a:lstStyle/>
          <a:p>
            <a:endParaRPr lang="en-PK"/>
          </a:p>
        </p:txBody>
      </p:sp>
      <p:sp>
        <p:nvSpPr>
          <p:cNvPr id="4" name="Slide Number Placeholder 3"/>
          <p:cNvSpPr>
            <a:spLocks noGrp="1"/>
          </p:cNvSpPr>
          <p:nvPr>
            <p:ph type="sldNum" sz="quarter" idx="12"/>
          </p:nvPr>
        </p:nvSpPr>
        <p:spPr/>
        <p:txBody>
          <a:bodyPr/>
          <a:lstStyle/>
          <a:p>
            <a:fld id="{708A3E45-D932-4B56-AC4B-C3278F149A89}" type="slidenum">
              <a:rPr lang="en-PK" smtClean="0"/>
              <a:t>‹#›</a:t>
            </a:fld>
            <a:endParaRPr lang="en-PK"/>
          </a:p>
        </p:txBody>
      </p:sp>
    </p:spTree>
    <p:extLst>
      <p:ext uri="{BB962C8B-B14F-4D97-AF65-F5344CB8AC3E}">
        <p14:creationId xmlns:p14="http://schemas.microsoft.com/office/powerpoint/2010/main" val="5899783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extLst>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8"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9DF0D0AC-E276-4411-B7F5-3991327FB53E}" type="datetimeFigureOut">
              <a:rPr lang="en-PK" smtClean="0"/>
              <a:t>04/14/2021</a:t>
            </a:fld>
            <a:endParaRPr lang="en-PK"/>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PK"/>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708A3E45-D932-4B56-AC4B-C3278F149A89}" type="slidenum">
              <a:rPr lang="en-PK" smtClean="0"/>
              <a:t>‹#›</a:t>
            </a:fld>
            <a:endParaRPr lang="en-PK"/>
          </a:p>
        </p:txBody>
      </p:sp>
    </p:spTree>
    <p:extLst>
      <p:ext uri="{BB962C8B-B14F-4D97-AF65-F5344CB8AC3E}">
        <p14:creationId xmlns:p14="http://schemas.microsoft.com/office/powerpoint/2010/main" val="22098882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extLst>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2"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9DF0D0AC-E276-4411-B7F5-3991327FB53E}" type="datetimeFigureOut">
              <a:rPr lang="en-PK" smtClean="0"/>
              <a:t>04/14/2021</a:t>
            </a:fld>
            <a:endParaRPr lang="en-PK"/>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PK"/>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708A3E45-D932-4B56-AC4B-C3278F149A89}" type="slidenum">
              <a:rPr lang="en-PK" smtClean="0"/>
              <a:t>‹#›</a:t>
            </a:fld>
            <a:endParaRPr lang="en-PK"/>
          </a:p>
        </p:txBody>
      </p:sp>
    </p:spTree>
    <p:extLst>
      <p:ext uri="{BB962C8B-B14F-4D97-AF65-F5344CB8AC3E}">
        <p14:creationId xmlns:p14="http://schemas.microsoft.com/office/powerpoint/2010/main" val="18923114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title="Feathers"/>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9DF0D0AC-E276-4411-B7F5-3991327FB53E}" type="datetimeFigureOut">
              <a:rPr lang="en-PK" smtClean="0"/>
              <a:t>04/14/2021</a:t>
            </a:fld>
            <a:endParaRPr lang="en-PK"/>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PK"/>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708A3E45-D932-4B56-AC4B-C3278F149A89}" type="slidenum">
              <a:rPr lang="en-PK" smtClean="0"/>
              <a:t>‹#›</a:t>
            </a:fld>
            <a:endParaRPr lang="en-PK"/>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87937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47605-C56A-4346-9619-E25FFBE6FE37}"/>
              </a:ext>
            </a:extLst>
          </p:cNvPr>
          <p:cNvSpPr>
            <a:spLocks noGrp="1"/>
          </p:cNvSpPr>
          <p:nvPr>
            <p:ph type="ctrTitle"/>
          </p:nvPr>
        </p:nvSpPr>
        <p:spPr/>
        <p:txBody>
          <a:bodyPr/>
          <a:lstStyle/>
          <a:p>
            <a:r>
              <a:rPr lang="en-US" b="1" dirty="0">
                <a:latin typeface="Arial" panose="020B0604020202020204" pitchFamily="34" charset="0"/>
                <a:cs typeface="Arial" panose="020B0604020202020204" pitchFamily="34" charset="0"/>
              </a:rPr>
              <a:t>GMOs and Pakistan</a:t>
            </a:r>
            <a:endParaRPr lang="en-PK"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981154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83F41-13BE-47E2-AED0-A59D152D5628}"/>
              </a:ext>
            </a:extLst>
          </p:cNvPr>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CURRENTLY AVAILABLE GMOs</a:t>
            </a:r>
            <a:endParaRPr lang="en-PK"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9D418F6-78D0-4B22-837F-3988AD0B80E4}"/>
              </a:ext>
            </a:extLst>
          </p:cNvPr>
          <p:cNvSpPr>
            <a:spLocks noGrp="1"/>
          </p:cNvSpPr>
          <p:nvPr>
            <p:ph idx="1"/>
          </p:nvPr>
        </p:nvSpPr>
        <p:spPr>
          <a:xfrm>
            <a:off x="3151909" y="2877770"/>
            <a:ext cx="8679873" cy="3702340"/>
          </a:xfrm>
        </p:spPr>
        <p:txBody>
          <a:bodyPr/>
          <a:lstStyle/>
          <a:p>
            <a:pPr>
              <a:buFont typeface="Wingdings" panose="05000000000000000000" pitchFamily="2" charset="2"/>
              <a:buChar char="ü"/>
            </a:pPr>
            <a:r>
              <a:rPr lang="en-US" dirty="0">
                <a:latin typeface="Arial" panose="020B0604020202020204" pitchFamily="34" charset="0"/>
                <a:cs typeface="Arial" panose="020B0604020202020204" pitchFamily="34" charset="0"/>
              </a:rPr>
              <a:t>Few multinational biotech companies holding the GM market (Monsanto, Novartis, Syngenta, Dupont, Bayer)</a:t>
            </a:r>
          </a:p>
          <a:p>
            <a:pPr>
              <a:buFont typeface="Wingdings" panose="05000000000000000000" pitchFamily="2" charset="2"/>
              <a:buChar char="ü"/>
            </a:pPr>
            <a:r>
              <a:rPr lang="en-US" dirty="0">
                <a:latin typeface="Arial" panose="020B0604020202020204" pitchFamily="34" charset="0"/>
                <a:cs typeface="Arial" panose="020B0604020202020204" pitchFamily="34" charset="0"/>
              </a:rPr>
              <a:t>Main producers: USA, Argentina, Canada, Brazil</a:t>
            </a:r>
          </a:p>
          <a:p>
            <a:pPr>
              <a:buFont typeface="Wingdings" panose="05000000000000000000" pitchFamily="2" charset="2"/>
              <a:buChar char="ü"/>
            </a:pPr>
            <a:r>
              <a:rPr lang="en-US" dirty="0">
                <a:latin typeface="Arial" panose="020B0604020202020204" pitchFamily="34" charset="0"/>
                <a:cs typeface="Arial" panose="020B0604020202020204" pitchFamily="34" charset="0"/>
              </a:rPr>
              <a:t>35 GMOs on market in European Union</a:t>
            </a:r>
          </a:p>
          <a:p>
            <a:pPr>
              <a:buFont typeface="Wingdings" panose="05000000000000000000" pitchFamily="2" charset="2"/>
              <a:buChar char="ü"/>
            </a:pPr>
            <a:r>
              <a:rPr lang="en-US" dirty="0">
                <a:latin typeface="Arial" panose="020B0604020202020204" pitchFamily="34" charset="0"/>
                <a:cs typeface="Arial" panose="020B0604020202020204" pitchFamily="34" charset="0"/>
              </a:rPr>
              <a:t>GM food: tomato, potato, soybean, corn,</a:t>
            </a:r>
          </a:p>
          <a:p>
            <a:pPr>
              <a:buFont typeface="Wingdings" panose="05000000000000000000" pitchFamily="2" charset="2"/>
              <a:buChar char="ü"/>
            </a:pPr>
            <a:r>
              <a:rPr lang="en-US" dirty="0">
                <a:latin typeface="Arial" panose="020B0604020202020204" pitchFamily="34" charset="0"/>
                <a:cs typeface="Arial" panose="020B0604020202020204" pitchFamily="34" charset="0"/>
              </a:rPr>
              <a:t>wheat</a:t>
            </a:r>
            <a:endParaRPr lang="en-PK"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540640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1873C-5520-4305-A49E-34FB88086F6B}"/>
              </a:ext>
            </a:extLst>
          </p:cNvPr>
          <p:cNvSpPr>
            <a:spLocks noGrp="1"/>
          </p:cNvSpPr>
          <p:nvPr>
            <p:ph type="title"/>
          </p:nvPr>
        </p:nvSpPr>
        <p:spPr/>
        <p:txBody>
          <a:bodyPr/>
          <a:lstStyle/>
          <a:p>
            <a:r>
              <a:rPr lang="en-US" b="1" dirty="0"/>
              <a:t>GMOs IN PAKISTAN</a:t>
            </a:r>
            <a:endParaRPr lang="en-PK" dirty="0"/>
          </a:p>
        </p:txBody>
      </p:sp>
      <p:sp>
        <p:nvSpPr>
          <p:cNvPr id="3" name="Content Placeholder 2">
            <a:extLst>
              <a:ext uri="{FF2B5EF4-FFF2-40B4-BE49-F238E27FC236}">
                <a16:creationId xmlns:a16="http://schemas.microsoft.com/office/drawing/2014/main" id="{B60315F3-E0FD-45E0-A810-C4A142A7A0C2}"/>
              </a:ext>
            </a:extLst>
          </p:cNvPr>
          <p:cNvSpPr>
            <a:spLocks noGrp="1"/>
          </p:cNvSpPr>
          <p:nvPr>
            <p:ph idx="1"/>
          </p:nvPr>
        </p:nvSpPr>
        <p:spPr>
          <a:xfrm>
            <a:off x="2729345" y="2687474"/>
            <a:ext cx="9157855" cy="3602181"/>
          </a:xfrm>
        </p:spPr>
        <p:txBody>
          <a:bodyPr>
            <a:normAutofit/>
          </a:bodyPr>
          <a:lstStyle/>
          <a:p>
            <a:pPr>
              <a:buFont typeface="Wingdings" panose="05000000000000000000" pitchFamily="2" charset="2"/>
              <a:buChar char="§"/>
            </a:pPr>
            <a:r>
              <a:rPr lang="en-US" dirty="0">
                <a:latin typeface="Arial" panose="020B0604020202020204" pitchFamily="34" charset="0"/>
                <a:cs typeface="Arial" panose="020B0604020202020204" pitchFamily="34" charset="0"/>
              </a:rPr>
              <a:t>GMOs prepared in Pakistan: Tomato, sugarcane, soybean, cotton.</a:t>
            </a:r>
          </a:p>
          <a:p>
            <a:pPr>
              <a:buFont typeface="Wingdings" panose="05000000000000000000" pitchFamily="2" charset="2"/>
              <a:buChar char="§"/>
            </a:pPr>
            <a:r>
              <a:rPr lang="en-US" dirty="0">
                <a:latin typeface="Arial" panose="020B0604020202020204" pitchFamily="34" charset="0"/>
                <a:cs typeface="Arial" panose="020B0604020202020204" pitchFamily="34" charset="0"/>
              </a:rPr>
              <a:t>No standards for GM food in Pakistan</a:t>
            </a:r>
          </a:p>
          <a:p>
            <a:pPr>
              <a:buFont typeface="Wingdings" panose="05000000000000000000" pitchFamily="2" charset="2"/>
              <a:buChar char="§"/>
            </a:pPr>
            <a:r>
              <a:rPr lang="en-US" dirty="0">
                <a:latin typeface="Arial" panose="020B0604020202020204" pitchFamily="34" charset="0"/>
                <a:cs typeface="Arial" panose="020B0604020202020204" pitchFamily="34" charset="0"/>
              </a:rPr>
              <a:t>Insufficient scientific certainty about safety of GM food</a:t>
            </a:r>
          </a:p>
          <a:p>
            <a:pPr>
              <a:buFont typeface="Wingdings" panose="05000000000000000000" pitchFamily="2" charset="2"/>
              <a:buChar char="§"/>
            </a:pPr>
            <a:r>
              <a:rPr lang="en-US" dirty="0">
                <a:latin typeface="Arial" panose="020B0604020202020204" pitchFamily="34" charset="0"/>
                <a:cs typeface="Arial" panose="020B0604020202020204" pitchFamily="34" charset="0"/>
              </a:rPr>
              <a:t>GM food mixed with non-GM food</a:t>
            </a:r>
          </a:p>
          <a:p>
            <a:pPr>
              <a:buFont typeface="Wingdings" panose="05000000000000000000" pitchFamily="2" charset="2"/>
              <a:buChar char="§"/>
            </a:pPr>
            <a:r>
              <a:rPr lang="en-US" dirty="0">
                <a:latin typeface="Arial" panose="020B0604020202020204" pitchFamily="34" charset="0"/>
                <a:cs typeface="Arial" panose="020B0604020202020204" pitchFamily="34" charset="0"/>
              </a:rPr>
              <a:t>No government policy for labeling</a:t>
            </a:r>
          </a:p>
          <a:p>
            <a:pPr>
              <a:buFont typeface="Wingdings" panose="05000000000000000000" pitchFamily="2" charset="2"/>
              <a:buChar char="§"/>
            </a:pPr>
            <a:r>
              <a:rPr lang="en-US" dirty="0">
                <a:latin typeface="Arial" panose="020B0604020202020204" pitchFamily="34" charset="0"/>
                <a:cs typeface="Arial" panose="020B0604020202020204" pitchFamily="34" charset="0"/>
              </a:rPr>
              <a:t>Presently, no government initiative for awareness on GMOs</a:t>
            </a:r>
            <a:endParaRPr lang="en-PK"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23000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12409-8C4E-4309-A0B3-65A14BC66683}"/>
              </a:ext>
            </a:extLst>
          </p:cNvPr>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AGRICULTURE BASED COUNTRY</a:t>
            </a:r>
            <a:endParaRPr lang="en-PK"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76312E3B-2253-456C-884A-354DAC9EA124}"/>
              </a:ext>
            </a:extLst>
          </p:cNvPr>
          <p:cNvSpPr>
            <a:spLocks noGrp="1"/>
          </p:cNvSpPr>
          <p:nvPr>
            <p:ph idx="1"/>
          </p:nvPr>
        </p:nvSpPr>
        <p:spPr>
          <a:xfrm>
            <a:off x="1805198" y="2489279"/>
            <a:ext cx="9899073" cy="4230174"/>
          </a:xfrm>
        </p:spPr>
        <p:txBody>
          <a:bodyPr>
            <a:normAutofit fontScale="92500" lnSpcReduction="10000"/>
          </a:bodyPr>
          <a:lstStyle/>
          <a:p>
            <a:pPr>
              <a:buFont typeface="Wingdings" panose="05000000000000000000" pitchFamily="2" charset="2"/>
              <a:buChar char="Ø"/>
            </a:pPr>
            <a:r>
              <a:rPr lang="en-US" sz="2400" dirty="0">
                <a:latin typeface="Arial" panose="020B0604020202020204" pitchFamily="34" charset="0"/>
                <a:cs typeface="Arial" panose="020B0604020202020204" pitchFamily="34" charset="0"/>
              </a:rPr>
              <a:t>Pakistan is an agriculture based country with more than 47% of its population dependent on agriculture as a means of livelihood.</a:t>
            </a:r>
          </a:p>
          <a:p>
            <a:pPr>
              <a:buFont typeface="Wingdings" panose="05000000000000000000" pitchFamily="2" charset="2"/>
              <a:buChar char="Ø"/>
            </a:pPr>
            <a:r>
              <a:rPr lang="en-US" sz="2400" dirty="0">
                <a:latin typeface="Arial" panose="020B0604020202020204" pitchFamily="34" charset="0"/>
                <a:cs typeface="Arial" panose="020B0604020202020204" pitchFamily="34" charset="0"/>
              </a:rPr>
              <a:t>This sector contributes 24% to gross domestic product (GDP). Agriculture alone contributes about 70% of its foreign exchange. Unless it maintains stable growth rates, its economy will suffer immensely.</a:t>
            </a:r>
          </a:p>
          <a:p>
            <a:pPr>
              <a:buFont typeface="Wingdings" panose="05000000000000000000" pitchFamily="2" charset="2"/>
              <a:buChar char="Ø"/>
            </a:pPr>
            <a:r>
              <a:rPr lang="en-US" sz="2400" dirty="0">
                <a:latin typeface="Arial" panose="020B0604020202020204" pitchFamily="34" charset="0"/>
                <a:cs typeface="Arial" panose="020B0604020202020204" pitchFamily="34" charset="0"/>
              </a:rPr>
              <a:t>Pakistan is an agricultural supplier that not only meets its requirements but also exports crop to few countries which involves our neighbor countries, as well as the Middle East and several Central Asian Republics.</a:t>
            </a:r>
          </a:p>
          <a:p>
            <a:pPr>
              <a:buFont typeface="Wingdings" panose="05000000000000000000" pitchFamily="2" charset="2"/>
              <a:buChar char="Ø"/>
            </a:pPr>
            <a:r>
              <a:rPr lang="en-US" sz="2400" dirty="0">
                <a:latin typeface="Arial" panose="020B0604020202020204" pitchFamily="34" charset="0"/>
                <a:cs typeface="Arial" panose="020B0604020202020204" pitchFamily="34" charset="0"/>
              </a:rPr>
              <a:t>However, over the recent years, Pakistan is facing some serious challenges on the horizon of which drought, salinity, stress and climate changes are the most important ones.</a:t>
            </a:r>
            <a:endParaRPr lang="en-PK"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894571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0ADC5-1B22-4820-B573-3257E2EE686D}"/>
              </a:ext>
            </a:extLst>
          </p:cNvPr>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AGRICULTURE BASED COUNTRY</a:t>
            </a:r>
            <a:endParaRPr lang="en-PK" dirty="0"/>
          </a:p>
        </p:txBody>
      </p:sp>
      <p:sp>
        <p:nvSpPr>
          <p:cNvPr id="3" name="Content Placeholder 2">
            <a:extLst>
              <a:ext uri="{FF2B5EF4-FFF2-40B4-BE49-F238E27FC236}">
                <a16:creationId xmlns:a16="http://schemas.microsoft.com/office/drawing/2014/main" id="{F028CBF1-30DF-439D-BDB7-B486E00D8E87}"/>
              </a:ext>
            </a:extLst>
          </p:cNvPr>
          <p:cNvSpPr>
            <a:spLocks noGrp="1"/>
          </p:cNvSpPr>
          <p:nvPr>
            <p:ph idx="1"/>
          </p:nvPr>
        </p:nvSpPr>
        <p:spPr>
          <a:xfrm>
            <a:off x="2299854" y="2646217"/>
            <a:ext cx="9053945" cy="3530745"/>
          </a:xfrm>
        </p:spPr>
        <p:txBody>
          <a:bodyPr/>
          <a:lstStyle/>
          <a:p>
            <a:pPr algn="just"/>
            <a:r>
              <a:rPr lang="en-US" dirty="0">
                <a:latin typeface="Arial" panose="020B0604020202020204" pitchFamily="34" charset="0"/>
                <a:cs typeface="Arial" panose="020B0604020202020204" pitchFamily="34" charset="0"/>
              </a:rPr>
              <a:t>All these issues have raised questions over the food security issues in Pakistan and other parts of the world.</a:t>
            </a:r>
          </a:p>
          <a:p>
            <a:pPr algn="just"/>
            <a:r>
              <a:rPr lang="en-US" dirty="0">
                <a:latin typeface="Arial" panose="020B0604020202020204" pitchFamily="34" charset="0"/>
                <a:cs typeface="Arial" panose="020B0604020202020204" pitchFamily="34" charset="0"/>
              </a:rPr>
              <a:t>The population of Pakistan is about 220 million which is estimated to rise to 250 million by the year 2035. </a:t>
            </a:r>
          </a:p>
          <a:p>
            <a:pPr algn="just"/>
            <a:r>
              <a:rPr lang="en-US" dirty="0">
                <a:latin typeface="Arial" panose="020B0604020202020204" pitchFamily="34" charset="0"/>
                <a:cs typeface="Arial" panose="020B0604020202020204" pitchFamily="34" charset="0"/>
              </a:rPr>
              <a:t>To tackle these challenges, one approach that has been used in the world and to some extent in Pakistan is the genetically modified organisms.</a:t>
            </a:r>
            <a:endParaRPr lang="en-PK"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08855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5BB0C-77B7-4102-936C-76B8B76A7F55}"/>
              </a:ext>
            </a:extLst>
          </p:cNvPr>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STATUS OF GMOs IN PAKISTAN</a:t>
            </a:r>
            <a:endParaRPr lang="en-PK"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EB87919-A322-459F-8713-3457F3B81B3C}"/>
              </a:ext>
            </a:extLst>
          </p:cNvPr>
          <p:cNvSpPr>
            <a:spLocks noGrp="1"/>
          </p:cNvSpPr>
          <p:nvPr>
            <p:ph idx="1"/>
          </p:nvPr>
        </p:nvSpPr>
        <p:spPr>
          <a:xfrm>
            <a:off x="1593272" y="2286000"/>
            <a:ext cx="9760527" cy="4572000"/>
          </a:xfrm>
        </p:spPr>
        <p:txBody>
          <a:bodyPr>
            <a:normAutofit fontScale="92500" lnSpcReduction="10000"/>
          </a:bodyPr>
          <a:lstStyle/>
          <a:p>
            <a:r>
              <a:rPr lang="en-US" sz="2400" dirty="0">
                <a:latin typeface="Arial" panose="020B0604020202020204" pitchFamily="34" charset="0"/>
                <a:cs typeface="Arial" panose="020B0604020202020204" pitchFamily="34" charset="0"/>
              </a:rPr>
              <a:t>The only GM crop approved and grown in Pakistan is the </a:t>
            </a:r>
            <a:r>
              <a:rPr lang="en-US" sz="2400" i="1" dirty="0">
                <a:latin typeface="Arial" panose="020B0604020202020204" pitchFamily="34" charset="0"/>
                <a:cs typeface="Arial" panose="020B0604020202020204" pitchFamily="34" charset="0"/>
              </a:rPr>
              <a:t>Bacillus thuringiensis </a:t>
            </a:r>
            <a:r>
              <a:rPr lang="en-US" sz="2400" dirty="0">
                <a:latin typeface="Arial" panose="020B0604020202020204" pitchFamily="34" charset="0"/>
                <a:cs typeface="Arial" panose="020B0604020202020204" pitchFamily="34" charset="0"/>
              </a:rPr>
              <a:t>(</a:t>
            </a:r>
            <a:r>
              <a:rPr lang="en-US" sz="2400" dirty="0" err="1">
                <a:latin typeface="Arial" panose="020B0604020202020204" pitchFamily="34" charset="0"/>
                <a:cs typeface="Arial" panose="020B0604020202020204" pitchFamily="34" charset="0"/>
              </a:rPr>
              <a:t>Bt</a:t>
            </a:r>
            <a:r>
              <a:rPr lang="en-US" sz="2400" dirty="0">
                <a:latin typeface="Arial" panose="020B0604020202020204" pitchFamily="34" charset="0"/>
                <a:cs typeface="Arial" panose="020B0604020202020204" pitchFamily="34" charset="0"/>
              </a:rPr>
              <a:t>) cotton.</a:t>
            </a:r>
          </a:p>
          <a:p>
            <a:r>
              <a:rPr lang="en-US" sz="2400" dirty="0">
                <a:latin typeface="Arial" panose="020B0604020202020204" pitchFamily="34" charset="0"/>
                <a:cs typeface="Arial" panose="020B0604020202020204" pitchFamily="34" charset="0"/>
              </a:rPr>
              <a:t>The regions in which </a:t>
            </a:r>
            <a:r>
              <a:rPr lang="en-US" sz="2400" dirty="0" err="1">
                <a:latin typeface="Arial" panose="020B0604020202020204" pitchFamily="34" charset="0"/>
                <a:cs typeface="Arial" panose="020B0604020202020204" pitchFamily="34" charset="0"/>
              </a:rPr>
              <a:t>Bt</a:t>
            </a:r>
            <a:r>
              <a:rPr lang="en-US" sz="2400" dirty="0">
                <a:latin typeface="Arial" panose="020B0604020202020204" pitchFamily="34" charset="0"/>
                <a:cs typeface="Arial" panose="020B0604020202020204" pitchFamily="34" charset="0"/>
              </a:rPr>
              <a:t> cotton was grown included Bahawalpur, Multan, </a:t>
            </a:r>
            <a:r>
              <a:rPr lang="en-US" sz="2400" dirty="0" err="1">
                <a:latin typeface="Arial" panose="020B0604020202020204" pitchFamily="34" charset="0"/>
                <a:cs typeface="Arial" panose="020B0604020202020204" pitchFamily="34" charset="0"/>
              </a:rPr>
              <a:t>Muzaffergarh</a:t>
            </a:r>
            <a:r>
              <a:rPr lang="en-US" sz="2400" dirty="0">
                <a:latin typeface="Arial" panose="020B0604020202020204" pitchFamily="34" charset="0"/>
                <a:cs typeface="Arial" panose="020B0604020202020204" pitchFamily="34" charset="0"/>
              </a:rPr>
              <a:t> and </a:t>
            </a:r>
            <a:r>
              <a:rPr lang="en-US" sz="2400" dirty="0" err="1">
                <a:latin typeface="Arial" panose="020B0604020202020204" pitchFamily="34" charset="0"/>
                <a:cs typeface="Arial" panose="020B0604020202020204" pitchFamily="34" charset="0"/>
              </a:rPr>
              <a:t>Karor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Pakka</a:t>
            </a:r>
            <a:r>
              <a:rPr lang="en-US" sz="2400" dirty="0">
                <a:latin typeface="Arial" panose="020B0604020202020204" pitchFamily="34" charset="0"/>
                <a:cs typeface="Arial" panose="020B0604020202020204" pitchFamily="34" charset="0"/>
              </a:rPr>
              <a:t>, and the farmers tested these crops against its resistance</a:t>
            </a:r>
          </a:p>
          <a:p>
            <a:pPr marL="179388" indent="0">
              <a:buNone/>
            </a:pPr>
            <a:r>
              <a:rPr lang="en-US" sz="2400" dirty="0">
                <a:latin typeface="Arial" panose="020B0604020202020204" pitchFamily="34" charset="0"/>
                <a:cs typeface="Arial" panose="020B0604020202020204" pitchFamily="34" charset="0"/>
              </a:rPr>
              <a:t>and susceptibility to different insects high temperature, drought and yield and then compared it with traditional</a:t>
            </a:r>
          </a:p>
          <a:p>
            <a:r>
              <a:rPr lang="en-US" sz="2400" dirty="0">
                <a:latin typeface="Arial" panose="020B0604020202020204" pitchFamily="34" charset="0"/>
                <a:cs typeface="Arial" panose="020B0604020202020204" pitchFamily="34" charset="0"/>
              </a:rPr>
              <a:t>cotton varieties grown in similar areas. There have been few benefits observed by the farmers of these regions and it could be concluded from the results that the GM crops may solve a few issues of Pakistan, such as enhanced production and disease resistance. cotton mainly grown in the southern Punjab.</a:t>
            </a:r>
            <a:endParaRPr lang="en-PK"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368034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05E41-98A7-4687-9DD2-1795E759DAEE}"/>
              </a:ext>
            </a:extLst>
          </p:cNvPr>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GENETICALLY MODIFIED RICE</a:t>
            </a:r>
            <a:endParaRPr lang="en-PK"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6ED4EAB-CB03-41D7-A6EB-7AE8C82E69BD}"/>
              </a:ext>
            </a:extLst>
          </p:cNvPr>
          <p:cNvSpPr>
            <a:spLocks noGrp="1"/>
          </p:cNvSpPr>
          <p:nvPr>
            <p:ph idx="1"/>
          </p:nvPr>
        </p:nvSpPr>
        <p:spPr/>
        <p:txBody>
          <a:bodyPr>
            <a:normAutofit fontScale="92500" lnSpcReduction="20000"/>
          </a:bodyPr>
          <a:lstStyle/>
          <a:p>
            <a:pPr>
              <a:buFont typeface="Wingdings" panose="05000000000000000000" pitchFamily="2" charset="2"/>
              <a:buChar char="Ø"/>
            </a:pPr>
            <a:r>
              <a:rPr lang="it-IT" dirty="0"/>
              <a:t>Recently a Pakistani scientist, </a:t>
            </a:r>
            <a:r>
              <a:rPr lang="en-US" dirty="0"/>
              <a:t>developed a new rice strains which is able to increase the</a:t>
            </a:r>
          </a:p>
          <a:p>
            <a:pPr marL="720725" indent="-457200">
              <a:buFont typeface="Wingdings" panose="05000000000000000000" pitchFamily="2" charset="2"/>
              <a:buChar char="Ø"/>
            </a:pPr>
            <a:r>
              <a:rPr lang="en-US" dirty="0"/>
              <a:t>rice production of the country.</a:t>
            </a:r>
          </a:p>
          <a:p>
            <a:pPr>
              <a:buFont typeface="Wingdings" panose="05000000000000000000" pitchFamily="2" charset="2"/>
              <a:buChar char="Ø"/>
            </a:pPr>
            <a:r>
              <a:rPr lang="en-US" dirty="0"/>
              <a:t>By applying this technology the number of grains per panicle of rice plant had been increased from 250 to 700.</a:t>
            </a:r>
          </a:p>
          <a:p>
            <a:pPr>
              <a:buFont typeface="Wingdings" panose="05000000000000000000" pitchFamily="2" charset="2"/>
              <a:buChar char="Ø"/>
            </a:pPr>
            <a:r>
              <a:rPr lang="en-US" dirty="0"/>
              <a:t>According to him, the production had been increased from 5 tons per hectare to 15 tons per hectare, while new strains of rice was 6 feet tall with a thick stem, large and heavy panicle of 50 centimeters and would bear 700 grains.</a:t>
            </a:r>
          </a:p>
          <a:p>
            <a:pPr>
              <a:buFont typeface="Wingdings" panose="05000000000000000000" pitchFamily="2" charset="2"/>
              <a:buChar char="Ø"/>
            </a:pPr>
            <a:r>
              <a:rPr lang="en-US" dirty="0"/>
              <a:t>He claimed such kind of rice does not exist in the world and this rice could be grown by using less water. It is to be mentioned here that Pakistan is the world’s fourth largest producer of rice after china, India and Indonesia</a:t>
            </a:r>
            <a:endParaRPr lang="en-PK" dirty="0"/>
          </a:p>
        </p:txBody>
      </p:sp>
    </p:spTree>
    <p:extLst>
      <p:ext uri="{BB962C8B-B14F-4D97-AF65-F5344CB8AC3E}">
        <p14:creationId xmlns:p14="http://schemas.microsoft.com/office/powerpoint/2010/main" val="390607001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docProps/app.xml><?xml version="1.0" encoding="utf-8"?>
<Properties xmlns="http://schemas.openxmlformats.org/officeDocument/2006/extended-properties" xmlns:vt="http://schemas.openxmlformats.org/officeDocument/2006/docPropsVTypes">
  <Template>TM10001104[[fn=Feathered]]</Template>
  <TotalTime>123</TotalTime>
  <Words>565</Words>
  <Application>Microsoft Office PowerPoint</Application>
  <PresentationFormat>Widescreen</PresentationFormat>
  <Paragraphs>34</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Century Schoolbook</vt:lpstr>
      <vt:lpstr>Corbel</vt:lpstr>
      <vt:lpstr>Wingdings</vt:lpstr>
      <vt:lpstr>Feathered</vt:lpstr>
      <vt:lpstr>GMOs and Pakistan</vt:lpstr>
      <vt:lpstr>CURRENTLY AVAILABLE GMOs</vt:lpstr>
      <vt:lpstr>GMOs IN PAKISTAN</vt:lpstr>
      <vt:lpstr>AGRICULTURE BASED COUNTRY</vt:lpstr>
      <vt:lpstr>AGRICULTURE BASED COUNTRY</vt:lpstr>
      <vt:lpstr>STATUS OF GMOs IN PAKISTAN</vt:lpstr>
      <vt:lpstr>GENETICALLY MODIFIED RICE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wajahat waji</dc:creator>
  <cp:lastModifiedBy>Ahmad</cp:lastModifiedBy>
  <cp:revision>10</cp:revision>
  <dcterms:created xsi:type="dcterms:W3CDTF">2020-05-12T08:35:42Z</dcterms:created>
  <dcterms:modified xsi:type="dcterms:W3CDTF">2021-04-14T16:19:34Z</dcterms:modified>
</cp:coreProperties>
</file>