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9"/>
  </p:notesMasterIdLst>
  <p:sldIdLst>
    <p:sldId id="256" r:id="rId2"/>
    <p:sldId id="257" r:id="rId3"/>
    <p:sldId id="258" r:id="rId4"/>
    <p:sldId id="280" r:id="rId5"/>
    <p:sldId id="260" r:id="rId6"/>
    <p:sldId id="261" r:id="rId7"/>
    <p:sldId id="281" r:id="rId8"/>
    <p:sldId id="263" r:id="rId9"/>
    <p:sldId id="282" r:id="rId10"/>
    <p:sldId id="285" r:id="rId11"/>
    <p:sldId id="265" r:id="rId12"/>
    <p:sldId id="291" r:id="rId13"/>
    <p:sldId id="266" r:id="rId14"/>
    <p:sldId id="286" r:id="rId15"/>
    <p:sldId id="287" r:id="rId16"/>
    <p:sldId id="267" r:id="rId17"/>
    <p:sldId id="283" r:id="rId18"/>
    <p:sldId id="288" r:id="rId19"/>
    <p:sldId id="269" r:id="rId20"/>
    <p:sldId id="289" r:id="rId21"/>
    <p:sldId id="270" r:id="rId22"/>
    <p:sldId id="272" r:id="rId23"/>
    <p:sldId id="275" r:id="rId24"/>
    <p:sldId id="290" r:id="rId25"/>
    <p:sldId id="276" r:id="rId26"/>
    <p:sldId id="284" r:id="rId27"/>
    <p:sldId id="29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EA969-4891-456F-B943-4EBC19CC387E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B4B93-A4E5-4A7E-9F81-DCC2EAA10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3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0E29-0A11-49A3-9FCA-DA3B0C091D4A}" type="datetime1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0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F46D-EBCE-4E6B-BA79-091A2EBEA5D2}" type="datetime1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3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9F91D-2F0B-4A8B-871D-17BB5F74C8E7}" type="datetime1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6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2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AB08-5D7A-44C0-A614-BFA0589C6463}" type="datetime1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0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9686-6463-422C-B906-76FB03860D81}" type="datetime1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C79A-0432-4AA3-87F9-ED5CD9B67A32}" type="datetime1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9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CCFC-2B80-46C9-97BD-2EDD569086CD}" type="datetime1">
              <a:rPr lang="en-US" smtClean="0"/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9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FD29-81FA-4872-A034-F2AC668EBE3E}" type="datetime1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5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36C4-C4FB-4EAC-AF38-CF051A467628}" type="datetime1">
              <a:rPr lang="en-US" smtClean="0"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1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DC6C-87A8-41E1-98AC-4803CE19F304}" type="datetime1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1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FE40-F868-481C-85F3-1FCDF9AA240B}" type="datetime1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0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7E7D-A14F-48B2-BE2C-E1BBDCD83969}" type="datetime1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2DDE6-C6E3-456D-989F-C0B20153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remium Vector | Vitamin jar supplement health care Fat and water soluble  vitamins useful dietary supple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1816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FAT SOLUBLE VITAMINS 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FFCDFF"/>
          </a:solidFill>
        </p:spPr>
        <p:txBody>
          <a:bodyPr/>
          <a:lstStyle/>
          <a:p>
            <a:r>
              <a:rPr lang="en-US" dirty="0" smtClean="0"/>
              <a:t>PROF. DR. ASIF AHMAD</a:t>
            </a:r>
          </a:p>
          <a:p>
            <a:r>
              <a:rPr lang="en-US" dirty="0" smtClean="0"/>
              <a:t>IFNS- PMAS UAAR</a:t>
            </a:r>
            <a:endParaRPr lang="en-US" dirty="0"/>
          </a:p>
        </p:txBody>
      </p:sp>
      <p:pic>
        <p:nvPicPr>
          <p:cNvPr id="5" name="Picture 2" descr="Premium Vector | Vitamin jar supplement health care Fat and water soluble  vitamins useful dietary supple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9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10</a:t>
            </a:fld>
            <a:endParaRPr lang="en-US"/>
          </a:p>
        </p:txBody>
      </p:sp>
      <p:pic>
        <p:nvPicPr>
          <p:cNvPr id="8194" name="Picture 2" descr="Processing of Vitamin A in The Visual Cycle. Enzymatic processing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5211"/>
            <a:ext cx="7328803" cy="58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441955" cy="7010400"/>
            <a:chOff x="0" y="0"/>
            <a:chExt cx="441955" cy="70104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45719" cy="6858000"/>
            </a:xfrm>
            <a:prstGeom prst="rect">
              <a:avLst/>
            </a:prstGeom>
            <a:solidFill>
              <a:srgbClr val="FFCD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H="1">
              <a:off x="198117" y="0"/>
              <a:ext cx="45719" cy="7010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6236" y="0"/>
              <a:ext cx="45719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543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7422" y="906600"/>
            <a:ext cx="656977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Night Blindness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Difficulty seeing in low light or darkness due to impaired rhodopsin formation.</a:t>
            </a:r>
          </a:p>
          <a:p>
            <a:pPr marL="7429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Xerophthalmia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Dryness of the conjunctiva and cornea, potentially leading to blindness.</a:t>
            </a:r>
          </a:p>
          <a:p>
            <a:pPr marL="7429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Impaired Immune Function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Increased susceptibility to infections, especially in children.</a:t>
            </a:r>
          </a:p>
          <a:p>
            <a:pPr marL="7429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Skin Issues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Dry, rough skin due to impaired epithelial cell maintenance.</a:t>
            </a:r>
          </a:p>
          <a:p>
            <a:pPr marL="7429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Keratinization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Excessive keratin buildup in epithelial tissues.</a:t>
            </a:r>
          </a:p>
          <a:p>
            <a:pPr algn="just"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At-Risk Populations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Particularly in developing countries where diets may lack sufficient Vitamin A.</a:t>
            </a:r>
          </a:p>
          <a:p>
            <a:pPr marL="7429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Pregnant Women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Increased demand during pregnancy may lead to deficiency if dietary intake is inadequate.</a:t>
            </a:r>
          </a:p>
          <a:p>
            <a:pPr marL="7429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Individuals with Malabsorption Disorders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Conditions such as celiac disease or cystic fibrosis can hinder Vitamin A absorption.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7800" y="253307"/>
            <a:ext cx="12014200" cy="6532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DEFICIENCY OF VITAMIN A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470"/>
          <a:stretch/>
        </p:blipFill>
        <p:spPr>
          <a:xfrm>
            <a:off x="7289800" y="1030492"/>
            <a:ext cx="4164890" cy="579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537" y="1463675"/>
            <a:ext cx="6410325" cy="428625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73657"/>
            <a:ext cx="54229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Role of Rhodopsin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Vitamin A is essential for synthesizing rhodopsin, a pigment in rod cells of the retina, crucial for low-light vision.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Reduced Rhodopsin Levels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Deficiency in vitamin A lowers rhodopsin production, impairing the eye's ability to adjust to dim light.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Symptoms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Leads to difficulty seeing in low-light or at night, known as night blindness.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Progression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If untreated, it can worsen, leading to more severe eye issues and even permanent vision loss.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7800" y="253307"/>
            <a:ext cx="12014200" cy="6532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NIGHT BLINDENESS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16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itamin A Toxicity Side Effects - Evidence Based Cont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 bwMode="auto">
          <a:xfrm>
            <a:off x="6892279" y="827088"/>
            <a:ext cx="5025760" cy="603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74613"/>
            <a:ext cx="10515600" cy="7524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2040" y="1001038"/>
            <a:ext cx="6096000" cy="53707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Acute Toxicity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Nausea, vomiting, headaches, dizziness, and blurred vision.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Chronic Toxicity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143000" lvl="2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Liver damage and enlargement.</a:t>
            </a:r>
          </a:p>
          <a:p>
            <a:pPr marL="1143000" lvl="2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Bone pain and potential fractures due to increased bone resorption.</a:t>
            </a:r>
          </a:p>
          <a:p>
            <a:pPr marL="1143000" lvl="2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Skin changes (e.g., dryness, peeling).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Excessive Supplementation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High doses of Vitamin A supplements without medical supervision.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Consumption of Animal Liver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Frequent eating of liver, which is rich in preformed Vitamin A, can lead to toxicity.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Discontinue Supplements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Reduce or eliminate high-dose Vitamin A supplements.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Monitor Liver Function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Regular assessments if toxicity is suspected.</a:t>
            </a:r>
          </a:p>
        </p:txBody>
      </p:sp>
    </p:spTree>
    <p:extLst>
      <p:ext uri="{BB962C8B-B14F-4D97-AF65-F5344CB8AC3E}">
        <p14:creationId xmlns:p14="http://schemas.microsoft.com/office/powerpoint/2010/main" val="205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14</a:t>
            </a:fld>
            <a:endParaRPr lang="en-US"/>
          </a:p>
        </p:txBody>
      </p:sp>
      <p:pic>
        <p:nvPicPr>
          <p:cNvPr id="11266" name="Picture 2" descr="Vitamin A transport and storag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70" y="1348556"/>
            <a:ext cx="8379878" cy="50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7800" y="253307"/>
            <a:ext cx="12014200" cy="6532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AND STORAGE OF VITAMIN A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40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7800" y="253307"/>
            <a:ext cx="12014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ABSORPTION OF VITAMIN A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Vitamin A absor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157" y="1242921"/>
            <a:ext cx="7525485" cy="547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22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151" y="215901"/>
            <a:ext cx="10515600" cy="78615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 D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16</a:t>
            </a:fld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9560" y="998935"/>
            <a:ext cx="9121140" cy="585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 D is a fat-soluble vitamin that plays a crucial role in calcium and phosphorus metabolism, bone health, and overall bodily functions.</a:t>
            </a:r>
          </a:p>
          <a:p>
            <a:pPr lvl="0" eaLnBrk="0" fontAlgn="base" hangingPunct="0">
              <a:spcBef>
                <a:spcPct val="0"/>
              </a:spcBef>
              <a:spcAft>
                <a:spcPts val="5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Vitamin D consists of a group of compounds known as sterols, which act similarly to hormones in the body.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Forms of Vitamin D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 D2 (Ergocalciferol)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Derived from yeast and fungi; often used in supplements.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 D3 (Cholecalciferol)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Synthesized in the skin upon exposure to sunlight; more effective in raising vitamin D levels in the blood.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1,25-dihydroxyvitamin D (Calcitriol)Conversion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Both D2 and D3 are converted into the active form in the liver and kidneys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Sunlight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The body produces Vitamin D3 when the skin is exposed to UVB rays.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Dietary Sources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Fatty fish (e.g., salmon, mackerel), fish liver oils, fortified foods (e.g., milk, cereals), and egg yolks.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Calcium Homeostasis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Enhances intestinal absorption of calcium and phosphate, crucial for bone formation and maintenance.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Bone Health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Essential for the development and maintenance of healthy bones.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Immune System Support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Plays a role in modulating immune responses.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837" y="2255837"/>
            <a:ext cx="2824163" cy="282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2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17</a:t>
            </a:fld>
            <a:endParaRPr lang="en-US"/>
          </a:p>
        </p:txBody>
      </p:sp>
      <p:pic>
        <p:nvPicPr>
          <p:cNvPr id="14338" name="Picture 2" descr="Vitamin D: Video, Causes, &amp; Meaning | Osm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4" y="270459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6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179810"/>
              </p:ext>
            </p:extLst>
          </p:nvPr>
        </p:nvGraphicFramePr>
        <p:xfrm>
          <a:off x="1" y="-2"/>
          <a:ext cx="12191998" cy="685800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045154">
                  <a:extLst>
                    <a:ext uri="{9D8B030D-6E8A-4147-A177-3AD203B41FA5}">
                      <a16:colId xmlns:a16="http://schemas.microsoft.com/office/drawing/2014/main" xmlns="" val="3620335748"/>
                    </a:ext>
                  </a:extLst>
                </a:gridCol>
                <a:gridCol w="2045154">
                  <a:extLst>
                    <a:ext uri="{9D8B030D-6E8A-4147-A177-3AD203B41FA5}">
                      <a16:colId xmlns:a16="http://schemas.microsoft.com/office/drawing/2014/main" xmlns="" val="3599179681"/>
                    </a:ext>
                  </a:extLst>
                </a:gridCol>
                <a:gridCol w="2801474">
                  <a:extLst>
                    <a:ext uri="{9D8B030D-6E8A-4147-A177-3AD203B41FA5}">
                      <a16:colId xmlns:a16="http://schemas.microsoft.com/office/drawing/2014/main" xmlns="" val="1833212794"/>
                    </a:ext>
                  </a:extLst>
                </a:gridCol>
                <a:gridCol w="1288835">
                  <a:extLst>
                    <a:ext uri="{9D8B030D-6E8A-4147-A177-3AD203B41FA5}">
                      <a16:colId xmlns:a16="http://schemas.microsoft.com/office/drawing/2014/main" xmlns="" val="3148456217"/>
                    </a:ext>
                  </a:extLst>
                </a:gridCol>
                <a:gridCol w="4011381">
                  <a:extLst>
                    <a:ext uri="{9D8B030D-6E8A-4147-A177-3AD203B41FA5}">
                      <a16:colId xmlns:a16="http://schemas.microsoft.com/office/drawing/2014/main" xmlns="" val="3820105181"/>
                    </a:ext>
                  </a:extLst>
                </a:gridCol>
              </a:tblGrid>
              <a:tr h="73257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Vitamin D</a:t>
                      </a:r>
                    </a:p>
                  </a:txBody>
                  <a:tcPr marL="48891" marR="48891" marT="24446" marB="24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Name</a:t>
                      </a:r>
                    </a:p>
                  </a:txBody>
                  <a:tcPr marL="48891" marR="48891" marT="24446" marB="24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</a:p>
                  </a:txBody>
                  <a:tcPr marL="48891" marR="48891" marT="24446" marB="24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Form</a:t>
                      </a:r>
                    </a:p>
                  </a:txBody>
                  <a:tcPr marL="48891" marR="48891" marT="24446" marB="24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</a:t>
                      </a:r>
                    </a:p>
                  </a:txBody>
                  <a:tcPr marL="48891" marR="48891" marT="24446" marB="24446" anchor="ctr"/>
                </a:tc>
                <a:extLst>
                  <a:ext uri="{0D108BD9-81ED-4DB2-BD59-A6C34878D82A}">
                    <a16:rowId xmlns:a16="http://schemas.microsoft.com/office/drawing/2014/main" xmlns="" val="2554206572"/>
                  </a:ext>
                </a:extLst>
              </a:tr>
              <a:tr h="1643611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 D2</a:t>
                      </a:r>
                    </a:p>
                  </a:txBody>
                  <a:tcPr marL="48891" marR="48891" marT="24446" marB="24446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Ergocalciferol</a:t>
                      </a:r>
                    </a:p>
                  </a:txBody>
                  <a:tcPr marL="48891" marR="48891" marT="24446" marB="24446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Found in yeast and fungi; obtained from dietary sources and supplements</a:t>
                      </a:r>
                    </a:p>
                  </a:txBody>
                  <a:tcPr marL="48891" marR="48891" marT="24446" marB="24446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48891" marR="48891" marT="24446" marB="24446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Increases intestinal absorption of calcium and phosphorus; important for bone health.</a:t>
                      </a:r>
                    </a:p>
                  </a:txBody>
                  <a:tcPr marL="48891" marR="48891" marT="24446" marB="24446" anchor="ctr"/>
                </a:tc>
                <a:extLst>
                  <a:ext uri="{0D108BD9-81ED-4DB2-BD59-A6C34878D82A}">
                    <a16:rowId xmlns:a16="http://schemas.microsoft.com/office/drawing/2014/main" xmlns="" val="127815795"/>
                  </a:ext>
                </a:extLst>
              </a:tr>
              <a:tr h="1643611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 D3</a:t>
                      </a:r>
                    </a:p>
                  </a:txBody>
                  <a:tcPr marL="48891" marR="48891" marT="24446" marB="24446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Cholecalciferol</a:t>
                      </a:r>
                    </a:p>
                  </a:txBody>
                  <a:tcPr marL="48891" marR="48891" marT="24446" marB="24446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Synthesized in the skin from sunlight; found in animal products (e.g., fatty fish, liver, egg yolks)</a:t>
                      </a:r>
                    </a:p>
                  </a:txBody>
                  <a:tcPr marL="48891" marR="48891" marT="24446" marB="24446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48891" marR="48891" marT="24446" marB="24446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Enhances calcium and phosphorus metabolism; supports bone mineralization.</a:t>
                      </a:r>
                    </a:p>
                  </a:txBody>
                  <a:tcPr marL="48891" marR="48891" marT="24446" marB="24446" anchor="ctr"/>
                </a:tc>
                <a:extLst>
                  <a:ext uri="{0D108BD9-81ED-4DB2-BD59-A6C34878D82A}">
                    <a16:rowId xmlns:a16="http://schemas.microsoft.com/office/drawing/2014/main" xmlns="" val="3602877143"/>
                  </a:ext>
                </a:extLst>
              </a:tr>
              <a:tr h="1419101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Form</a:t>
                      </a:r>
                    </a:p>
                  </a:txBody>
                  <a:tcPr marL="48891" marR="48891" marT="24446" marB="24446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1,25-Dihydroxycholecalciferol</a:t>
                      </a:r>
                    </a:p>
                  </a:txBody>
                  <a:tcPr marL="48891" marR="48891" marT="24446" marB="24446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Produced from D2 and D3 in the liver and kidneys</a:t>
                      </a:r>
                    </a:p>
                  </a:txBody>
                  <a:tcPr marL="48891" marR="48891" marT="24446" marB="24446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48891" marR="48891" marT="24446" marB="24446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Regulates calcium and phosphorus homeostasis; critical for bone health.</a:t>
                      </a:r>
                    </a:p>
                  </a:txBody>
                  <a:tcPr marL="48891" marR="48891" marT="24446" marB="24446" anchor="ctr"/>
                </a:tc>
                <a:extLst>
                  <a:ext uri="{0D108BD9-81ED-4DB2-BD59-A6C34878D82A}">
                    <a16:rowId xmlns:a16="http://schemas.microsoft.com/office/drawing/2014/main" xmlns="" val="1861407790"/>
                  </a:ext>
                </a:extLst>
              </a:tr>
              <a:tr h="1419101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 D4</a:t>
                      </a:r>
                    </a:p>
                  </a:txBody>
                  <a:tcPr marL="48891" marR="48891" marT="24446" marB="24446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22-Dihydroergocalciferol</a:t>
                      </a:r>
                    </a:p>
                  </a:txBody>
                  <a:tcPr marL="48891" marR="48891" marT="24446" marB="24446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Found in some animal products; less common in the diet</a:t>
                      </a:r>
                    </a:p>
                  </a:txBody>
                  <a:tcPr marL="48891" marR="48891" marT="24446" marB="24446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48891" marR="48891" marT="24446" marB="24446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 in calcium metabolism is less understood but may have some biological activity.</a:t>
                      </a:r>
                    </a:p>
                  </a:txBody>
                  <a:tcPr marL="48891" marR="48891" marT="24446" marB="24446" anchor="ctr"/>
                </a:tc>
                <a:extLst>
                  <a:ext uri="{0D108BD9-81ED-4DB2-BD59-A6C34878D82A}">
                    <a16:rowId xmlns:a16="http://schemas.microsoft.com/office/drawing/2014/main" xmlns="" val="1024739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19</a:t>
            </a:fld>
            <a:endParaRPr lang="en-US"/>
          </a:p>
        </p:txBody>
      </p:sp>
      <p:pic>
        <p:nvPicPr>
          <p:cNvPr id="16388" name="Picture 4" descr="D&quot;-Coding the Top 5 Vitamin D Myths | Webber Natura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3" r="10806" b="6996"/>
          <a:stretch/>
        </p:blipFill>
        <p:spPr bwMode="auto">
          <a:xfrm>
            <a:off x="5408171" y="961432"/>
            <a:ext cx="6783829" cy="45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Vitamin 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215"/>
            <a:ext cx="5576485" cy="557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7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535" y="188281"/>
            <a:ext cx="9865894" cy="83199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 A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2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7072" y="1360560"/>
            <a:ext cx="7880808" cy="509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Vitamin A is a fat-soluble vitamin essential for numerous physiological functions in the body.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Retinoids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Active forms found in animal products (e.g., retinol, retinal, retinoic acid).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Carotenoids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Precursors found in plant sources (e.g., beta-carotene).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Importance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Vital for vision, especially in low light conditions.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Supports immune function and skin health.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Plays a crucial role in cell growth and differentiation.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Sources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Animal sources: Liver, fish oils, dairy products, and eggs.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Plant sources: Carrots, sweet potatoes, spinach, and other leafy greens (as carotenoids).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Why Excessive 'Vitamin A' Can Cause Hair Loss | Wimpole Cli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650" y="2280970"/>
            <a:ext cx="4098947" cy="282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4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20</a:t>
            </a:fld>
            <a:endParaRPr lang="en-US"/>
          </a:p>
        </p:txBody>
      </p:sp>
      <p:pic>
        <p:nvPicPr>
          <p:cNvPr id="19458" name="Picture 2" descr="Vitamin D metabolism and biological functions. Vitamin D is obtained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357312"/>
            <a:ext cx="10363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0500" y="2308"/>
            <a:ext cx="11899899" cy="13550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 D METABOLISM AND BIOLOGICAL FUNCTIONS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48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337" y="205508"/>
            <a:ext cx="9072613" cy="11152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ABSORPTION OF VITAMIN D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21</a:t>
            </a:fld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6188" y="1437422"/>
            <a:ext cx="5564221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Initial Absorption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Vitamin D (both D2 and D3) is absorbed in the small intestine, primarily in the ileum and jejunum.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Role of Bile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Requires bile salts for emulsification as it is fat-soluble; vitamin D then forms micelles.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Lymphatic Transport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Absorbed into intestinal cells and incorporated into chylomicrons, transported via the lymphatic system.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Liver Conversion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Chylomicrons carry vitamin D to the liver, where it is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hydroxylated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25-hydroxyvitamin D (25(OH)D), the storage form.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Kidney Activation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Further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hydroxylated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the kidneys to 1,25-dihydroxyvitamin D (active form) when needed, especially in response to low calcium levels. </a:t>
            </a:r>
          </a:p>
        </p:txBody>
      </p:sp>
      <p:pic>
        <p:nvPicPr>
          <p:cNvPr id="17414" name="Picture 6" descr="Bioavailability of Different Vitamin D Oral Supplements in Laboratory  Animal 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607" y="1719100"/>
            <a:ext cx="6315394" cy="353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5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22</a:t>
            </a:fld>
            <a:endParaRPr lang="en-US"/>
          </a:p>
        </p:txBody>
      </p:sp>
      <p:sp>
        <p:nvSpPr>
          <p:cNvPr id="12" name="AutoShape 5" descr="Role of Vitamin K in coagulation: Video, Causes, &amp; Meaning | Osmo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4" name="Picture 2" descr="Vitamin D: Functions, Causes of Deficiency, and Consequen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9"/>
          <a:stretch/>
        </p:blipFill>
        <p:spPr bwMode="auto">
          <a:xfrm>
            <a:off x="5207000" y="1925053"/>
            <a:ext cx="6737349" cy="449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6391" b="27594"/>
          <a:stretch/>
        </p:blipFill>
        <p:spPr>
          <a:xfrm>
            <a:off x="0" y="2108199"/>
            <a:ext cx="5293218" cy="347980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70151" y="215901"/>
            <a:ext cx="10515600" cy="7861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VITAMIN D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6849" y="69851"/>
            <a:ext cx="6696977" cy="82529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DEFICIENCY OF VITAMIN D</a:t>
            </a:r>
            <a:endParaRPr lang="en-US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4" descr="Vitamin D is Essential to All Systems of the Body - Grassroots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31"/>
            <a:ext cx="5276850" cy="677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73099" y="1244997"/>
            <a:ext cx="6600727" cy="503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Causes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Insufficient sunlight exposure (especially in northern latitudes).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Poor dietary intake.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Malabsorption syndromes (e.g., celiac disease, Crohn's disease).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Obesity (sequestration of vitamin D in fat tissues).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Symptoms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Rickets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In children, characterized by bone deformities, delayed growth, and pain.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Osteomalacia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In adults, leading to bone pain, muscle weakness, and an increased risk of fractures.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Weak Immune Response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Increased susceptibility to infections.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Fatigue and Mood Changes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Link to depression and fatigue.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Long-term Effects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Increased risk of osteoporosis.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Higher likelihood of cardiovascular diseases.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Potential link to chronic diseases (e.g., diabetes, certain cancers).</a:t>
            </a:r>
          </a:p>
        </p:txBody>
      </p:sp>
    </p:spTree>
    <p:extLst>
      <p:ext uri="{BB962C8B-B14F-4D97-AF65-F5344CB8AC3E}">
        <p14:creationId xmlns:p14="http://schemas.microsoft.com/office/powerpoint/2010/main" val="42281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24</a:t>
            </a:fld>
            <a:endParaRPr lang="en-US"/>
          </a:p>
        </p:txBody>
      </p:sp>
      <p:pic>
        <p:nvPicPr>
          <p:cNvPr id="21506" name="Picture 2" descr="Osteomalacia and rickets: Video, Causes, &amp; Meaning | Osmos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"/>
          <a:stretch/>
        </p:blipFill>
        <p:spPr bwMode="auto">
          <a:xfrm>
            <a:off x="0" y="1517487"/>
            <a:ext cx="7010314" cy="41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OSTEOMALACIA - Symptoms, Causes, Risk Groups, Prevention and Treatment -  Eco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479" y="1401429"/>
            <a:ext cx="5160166" cy="432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425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651" y="215427"/>
            <a:ext cx="10515600" cy="9810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TOXICITY OF VITAMIN D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Too Much Vitamin D? Signs and Risks of Vitamin D Toxicit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7"/>
          <a:stretch/>
        </p:blipFill>
        <p:spPr bwMode="auto">
          <a:xfrm>
            <a:off x="6710286" y="2184400"/>
            <a:ext cx="539231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243052"/>
            <a:ext cx="6710286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Causes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Excessive supplementation (more than the recommended upper limit).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Rare cases due to high dietary intake.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Symptoms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Hypercalcemia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Elevated blood calcium levels leading to nausea, vomiting, weakness, and frequent urination.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Kidney Damage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Potential for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nephrocalcinosis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(calcium deposits in the kidneys).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Bone Pain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Due to calcium being leached from bones.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Confusion and Cognitive Impairment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Neurological symptoms from calcium imbalance.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Management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Discontinuation of vitamin D supplements.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Hydration and monitoring of calcium levels.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1121153"/>
            <a:ext cx="4292600" cy="20665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 D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51738"/>
              </p:ext>
            </p:extLst>
          </p:nvPr>
        </p:nvGraphicFramePr>
        <p:xfrm>
          <a:off x="4597401" y="0"/>
          <a:ext cx="7594599" cy="686551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638299">
                  <a:extLst>
                    <a:ext uri="{9D8B030D-6E8A-4147-A177-3AD203B41FA5}">
                      <a16:colId xmlns:a16="http://schemas.microsoft.com/office/drawing/2014/main" xmlns="" val="2839273744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xmlns="" val="3675596585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xmlns="" val="1622806882"/>
                    </a:ext>
                  </a:extLst>
                </a:gridCol>
              </a:tblGrid>
              <a:tr h="3189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</a:t>
                      </a:r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 A</a:t>
                      </a:r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 D</a:t>
                      </a:r>
                    </a:p>
                  </a:txBody>
                  <a:tcPr marL="51192" marR="51192" marT="25596" marB="25596" anchor="ctr"/>
                </a:tc>
                <a:extLst>
                  <a:ext uri="{0D108BD9-81ED-4DB2-BD59-A6C34878D82A}">
                    <a16:rowId xmlns:a16="http://schemas.microsoft.com/office/drawing/2014/main" xmlns="" val="283135692"/>
                  </a:ext>
                </a:extLst>
              </a:tr>
              <a:tr h="797431">
                <a:tc>
                  <a:txBody>
                    <a:bodyPr/>
                    <a:lstStyle/>
                    <a:p>
                      <a:r>
                        <a:rPr lang="en-US" sz="1300" b="1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Forms</a:t>
                      </a:r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Retinoids (e.g., retinol, retinal, retinoic acid) and carotenoids (e.g., beta-carotene)</a:t>
                      </a:r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r>
                        <a:rPr lang="es-E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 D2 (ergocalciferol) and Vitamin D3 (cholecalciferol)</a:t>
                      </a:r>
                    </a:p>
                  </a:txBody>
                  <a:tcPr marL="51192" marR="51192" marT="25596" marB="25596" anchor="ctr"/>
                </a:tc>
                <a:extLst>
                  <a:ext uri="{0D108BD9-81ED-4DB2-BD59-A6C34878D82A}">
                    <a16:rowId xmlns:a16="http://schemas.microsoft.com/office/drawing/2014/main" xmlns="" val="1072153400"/>
                  </a:ext>
                </a:extLst>
              </a:tr>
              <a:tr h="797431">
                <a:tc>
                  <a:txBody>
                    <a:bodyPr/>
                    <a:lstStyle/>
                    <a:p>
                      <a:r>
                        <a:rPr lang="en-US" sz="13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Animal products (liver, fish, dairy) and plant sources (carrots, spinach, sweet potatoes)</a:t>
                      </a:r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Sunlight exposure (synthesized in skin) and dietary sources (fatty fish, fortified foods)</a:t>
                      </a:r>
                    </a:p>
                  </a:txBody>
                  <a:tcPr marL="51192" marR="51192" marT="25596" marB="25596" anchor="ctr"/>
                </a:tc>
                <a:extLst>
                  <a:ext uri="{0D108BD9-81ED-4DB2-BD59-A6C34878D82A}">
                    <a16:rowId xmlns:a16="http://schemas.microsoft.com/office/drawing/2014/main" xmlns="" val="1985777482"/>
                  </a:ext>
                </a:extLst>
              </a:tr>
              <a:tr h="797431">
                <a:tc>
                  <a:txBody>
                    <a:bodyPr/>
                    <a:lstStyle/>
                    <a:p>
                      <a:r>
                        <a:rPr lang="en-US" sz="1300" b="1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Function</a:t>
                      </a:r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Vision, immune function, skin health, and cell growth</a:t>
                      </a:r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Regulation of calcium and phosphorus metabolism; bone health</a:t>
                      </a:r>
                    </a:p>
                  </a:txBody>
                  <a:tcPr marL="51192" marR="51192" marT="25596" marB="25596" anchor="ctr"/>
                </a:tc>
                <a:extLst>
                  <a:ext uri="{0D108BD9-81ED-4DB2-BD59-A6C34878D82A}">
                    <a16:rowId xmlns:a16="http://schemas.microsoft.com/office/drawing/2014/main" xmlns="" val="4088038369"/>
                  </a:ext>
                </a:extLst>
              </a:tr>
              <a:tr h="797431">
                <a:tc>
                  <a:txBody>
                    <a:bodyPr/>
                    <a:lstStyle/>
                    <a:p>
                      <a:r>
                        <a:rPr lang="en-US" sz="1300" b="1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Biological Role</a:t>
                      </a:r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Antioxidant, gene expression regulation, and epithelial maintenance</a:t>
                      </a:r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Hormone-like function affecting various biological processes</a:t>
                      </a:r>
                    </a:p>
                  </a:txBody>
                  <a:tcPr marL="51192" marR="51192" marT="25596" marB="25596" anchor="ctr"/>
                </a:tc>
                <a:extLst>
                  <a:ext uri="{0D108BD9-81ED-4DB2-BD59-A6C34878D82A}">
                    <a16:rowId xmlns:a16="http://schemas.microsoft.com/office/drawing/2014/main" xmlns="" val="1170843263"/>
                  </a:ext>
                </a:extLst>
              </a:tr>
              <a:tr h="797431">
                <a:tc>
                  <a:txBody>
                    <a:bodyPr/>
                    <a:lstStyle/>
                    <a:p>
                      <a:r>
                        <a:rPr lang="en-US" sz="1300" b="1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Deficiency Effects</a:t>
                      </a:r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Night blindness, dry skin, increased infection risk, and growth issues</a:t>
                      </a:r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Rickets in children, osteomalacia in adults, and weakened immune response</a:t>
                      </a:r>
                    </a:p>
                  </a:txBody>
                  <a:tcPr marL="51192" marR="51192" marT="25596" marB="25596" anchor="ctr"/>
                </a:tc>
                <a:extLst>
                  <a:ext uri="{0D108BD9-81ED-4DB2-BD59-A6C34878D82A}">
                    <a16:rowId xmlns:a16="http://schemas.microsoft.com/office/drawing/2014/main" xmlns="" val="4027758074"/>
                  </a:ext>
                </a:extLst>
              </a:tr>
              <a:tr h="558201">
                <a:tc>
                  <a:txBody>
                    <a:bodyPr/>
                    <a:lstStyle/>
                    <a:p>
                      <a:r>
                        <a:rPr lang="en-US" sz="1300" b="1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Toxicity Symptoms</a:t>
                      </a:r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Liver damage, headaches, nausea, and blurred vision</a:t>
                      </a:r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Hypercalcemia, kidney damage, nausea, and confusion</a:t>
                      </a:r>
                    </a:p>
                  </a:txBody>
                  <a:tcPr marL="51192" marR="51192" marT="25596" marB="25596" anchor="ctr"/>
                </a:tc>
                <a:extLst>
                  <a:ext uri="{0D108BD9-81ED-4DB2-BD59-A6C34878D82A}">
                    <a16:rowId xmlns:a16="http://schemas.microsoft.com/office/drawing/2014/main" xmlns="" val="442546371"/>
                  </a:ext>
                </a:extLst>
              </a:tr>
              <a:tr h="638037">
                <a:tc>
                  <a:txBody>
                    <a:bodyPr/>
                    <a:lstStyle/>
                    <a:p>
                      <a:r>
                        <a:rPr lang="en-US" sz="1300" b="1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Recommended Dietary Allowance (RDA)</a:t>
                      </a:r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 mcg (men), 700 mcg (women)</a:t>
                      </a:r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IU (15 mcg) for adults; higher for older adults</a:t>
                      </a:r>
                    </a:p>
                  </a:txBody>
                  <a:tcPr marL="51192" marR="51192" marT="25596" marB="25596" anchor="ctr"/>
                </a:tc>
                <a:extLst>
                  <a:ext uri="{0D108BD9-81ED-4DB2-BD59-A6C34878D82A}">
                    <a16:rowId xmlns:a16="http://schemas.microsoft.com/office/drawing/2014/main" xmlns="" val="560793372"/>
                  </a:ext>
                </a:extLst>
              </a:tr>
              <a:tr h="558201">
                <a:tc>
                  <a:txBody>
                    <a:bodyPr/>
                    <a:lstStyle/>
                    <a:p>
                      <a:r>
                        <a:rPr lang="en-US" sz="1300" b="1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Absorption</a:t>
                      </a:r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Fat-soluble; requires dietary fat for optimal absorption</a:t>
                      </a:r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Fat-soluble; also requires dietary fat for absorption</a:t>
                      </a:r>
                    </a:p>
                  </a:txBody>
                  <a:tcPr marL="51192" marR="51192" marT="25596" marB="25596" anchor="ctr"/>
                </a:tc>
                <a:extLst>
                  <a:ext uri="{0D108BD9-81ED-4DB2-BD59-A6C34878D82A}">
                    <a16:rowId xmlns:a16="http://schemas.microsoft.com/office/drawing/2014/main" xmlns="" val="35263254"/>
                  </a:ext>
                </a:extLst>
              </a:tr>
              <a:tr h="797431">
                <a:tc>
                  <a:txBody>
                    <a:bodyPr/>
                    <a:lstStyle/>
                    <a:p>
                      <a:r>
                        <a:rPr lang="en-US" sz="13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Mechanism of Action</a:t>
                      </a:r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Acts through nuclear receptors affecting gene transcription</a:t>
                      </a:r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Binds to vitamin D receptors, influencing calcium and phosphate absorption and metabolism</a:t>
                      </a:r>
                    </a:p>
                  </a:txBody>
                  <a:tcPr marL="51192" marR="51192" marT="25596" marB="25596" anchor="ctr"/>
                </a:tc>
                <a:extLst>
                  <a:ext uri="{0D108BD9-81ED-4DB2-BD59-A6C34878D82A}">
                    <a16:rowId xmlns:a16="http://schemas.microsoft.com/office/drawing/2014/main" xmlns="" val="3460104803"/>
                  </a:ext>
                </a:extLst>
              </a:tr>
            </a:tbl>
          </a:graphicData>
        </a:graphic>
      </p:graphicFrame>
      <p:sp>
        <p:nvSpPr>
          <p:cNvPr id="4" name="AutoShape 3" descr="2,800+ Vitamin A Stock Illustrati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3432756"/>
            <a:ext cx="2143125" cy="2133600"/>
          </a:xfrm>
          <a:prstGeom prst="rect">
            <a:avLst/>
          </a:prstGeom>
        </p:spPr>
      </p:pic>
      <p:pic>
        <p:nvPicPr>
          <p:cNvPr id="23557" name="Picture 5" descr="Vitamin D Images - Free Download on Freep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620908"/>
            <a:ext cx="2115513" cy="175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4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8104" y="695524"/>
            <a:ext cx="6223794" cy="1771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583"/>
              </a:lnSpc>
            </a:pPr>
            <a:endParaRPr lang="en-US" sz="3667" dirty="0">
              <a:solidFill>
                <a:schemeClr val="bg1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698104" y="3928070"/>
            <a:ext cx="6223794" cy="22343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endParaRPr lang="en-US" sz="1542" dirty="0"/>
          </a:p>
        </p:txBody>
      </p:sp>
      <p:sp>
        <p:nvSpPr>
          <p:cNvPr id="6" name="Rectangle 5"/>
          <p:cNvSpPr/>
          <p:nvPr/>
        </p:nvSpPr>
        <p:spPr>
          <a:xfrm>
            <a:off x="1753586" y="3154908"/>
            <a:ext cx="4316584" cy="1308050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THANKS</a:t>
            </a:r>
            <a:endParaRPr lang="en-US" sz="8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2" y="151689"/>
            <a:ext cx="1346077" cy="13341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81140" y="4312393"/>
            <a:ext cx="3661474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33" dirty="0">
                <a:solidFill>
                  <a:srgbClr val="00B0F0"/>
                </a:solidFill>
              </a:rPr>
              <a:t>Prof. Dr. Asif Ahmad, Director Institute of Food and Nutritional Sciences, PMAS-Arid Agriculture University Rawalpindi</a:t>
            </a:r>
          </a:p>
          <a:p>
            <a:r>
              <a:rPr lang="en-US" sz="1333" dirty="0">
                <a:solidFill>
                  <a:srgbClr val="00B0F0"/>
                </a:solidFill>
              </a:rPr>
              <a:t>asifahmad_1@yahoo.com</a:t>
            </a:r>
          </a:p>
        </p:txBody>
      </p:sp>
    </p:spTree>
    <p:extLst>
      <p:ext uri="{BB962C8B-B14F-4D97-AF65-F5344CB8AC3E}">
        <p14:creationId xmlns:p14="http://schemas.microsoft.com/office/powerpoint/2010/main" val="139695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65125"/>
            <a:ext cx="4775200" cy="98681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RETINOIDS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12959" y="365125"/>
            <a:ext cx="4561286" cy="9868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CAROTENOIDS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46838" y="673768"/>
            <a:ext cx="0" cy="5630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70972" y="1531572"/>
            <a:ext cx="5413391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Preformed Vitamin A, directly usable by the body.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Sources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Found in animal products (liver, fish, dairy).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Types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Retinol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Primary form, converted to other active forms.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Retinal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Essential for vision, part of the visual cycle.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Retinoic Acid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Important for gene expression and cell differentiation.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Functions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Crucial for vision, immune health, and skin integrity.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233586" y="1310618"/>
            <a:ext cx="5738455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Plant-based Vitamin A precursors, converted to retinol in the body.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Sources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Found in colorful fruits and vegetables (carrots, sweet potatoes, leafy greens).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Types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Beta-carotene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Most efficiently converted to Vitamin A.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Alpha-carotene, Beta-cryptoxanthin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Lesser, but still significant sources.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Additional Benefits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Antioxidant properties, may support eye health beyond Vitamin A activity. </a:t>
            </a:r>
          </a:p>
        </p:txBody>
      </p:sp>
    </p:spTree>
    <p:extLst>
      <p:ext uri="{BB962C8B-B14F-4D97-AF65-F5344CB8AC3E}">
        <p14:creationId xmlns:p14="http://schemas.microsoft.com/office/powerpoint/2010/main" val="38129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441955" cy="7010400"/>
            <a:chOff x="0" y="0"/>
            <a:chExt cx="441955" cy="7010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45719" cy="6858000"/>
            </a:xfrm>
            <a:prstGeom prst="rect">
              <a:avLst/>
            </a:prstGeom>
            <a:solidFill>
              <a:srgbClr val="FFCD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flipH="1">
              <a:off x="198117" y="0"/>
              <a:ext cx="45719" cy="7010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6236" y="0"/>
              <a:ext cx="45719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The metabolism of-carotene and retinoids. All retinoid is originally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75" y="418314"/>
            <a:ext cx="809625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90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164" y="174058"/>
            <a:ext cx="9720072" cy="7255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5551" y="917417"/>
            <a:ext cx="7806830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Retinoids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Comprise retinol, retinal, and retinoic acid; characterized by a polyene chain with alternating double bonds.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Carotenoids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Long carbon chains with conjugated double bonds; beta-carotene is the most prominent form.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Chemical Forms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Retinol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Alcohol form, can be stored in the liver.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Retinal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Aldehyde form, essential for vision (binds with opsin to form rhodopsin).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Retinoic Acid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Acid form, regulates gene expression.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Conversion in the Body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Beta-Carotene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cleaved into retinol in the intestines.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Retinol can be oxidized to retinal, then further oxidized to retinoic acid.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Stability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Sensitive to heat, light, and oxygen, requiring careful storage to prevent degradation.</a:t>
            </a:r>
          </a:p>
        </p:txBody>
      </p:sp>
      <p:pic>
        <p:nvPicPr>
          <p:cNvPr id="4099" name="Picture 3" descr="The Key Differences Between Retinol And Retin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9" r="25597"/>
          <a:stretch/>
        </p:blipFill>
        <p:spPr bwMode="auto">
          <a:xfrm>
            <a:off x="8172381" y="1075013"/>
            <a:ext cx="3619637" cy="528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6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268" y="122263"/>
            <a:ext cx="10515600" cy="101109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5098" y="1215751"/>
            <a:ext cx="7801583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Animal-Based Sources (Retinoids)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Liver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Highest concentration; beef and chicken liver are particularly rich.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Fish Oils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Cod liver oil is a potent source.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Dairy Products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Whole milk, cheese, and butter contain retinol.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Eggs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Yolk provides retinoids in moderate amounts.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Plant-Based Sources (Carotenoids)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Orange and Yellow Vegetables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Carrots, sweet potatoes, and pumpkins, high in beta-carotene.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Leafy Greens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Spinach, kale, and collard greens (carotenoids are masked by chlorophyll).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Fruits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Mangoes, cantaloupe, and apricots provide beta-carotene.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Other Vegetables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Red bell peppers and tomatoes.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Fortified Foods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Some cereals, dairy alternatives, and margarine are fortified with Vitamin A, particularly in regions with common deficiencies.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669" y="1949149"/>
            <a:ext cx="4194424" cy="398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7</a:t>
            </a:fld>
            <a:endParaRPr lang="en-US"/>
          </a:p>
        </p:txBody>
      </p:sp>
      <p:pic>
        <p:nvPicPr>
          <p:cNvPr id="5122" name="Picture 2" descr="What Does Vitamin A Do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1"/>
          <a:stretch/>
        </p:blipFill>
        <p:spPr bwMode="auto">
          <a:xfrm>
            <a:off x="0" y="0"/>
            <a:ext cx="5950347" cy="67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347" y="988765"/>
            <a:ext cx="6248228" cy="468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253307"/>
            <a:ext cx="12014200" cy="838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VITAMIN E IN BIOLOGICAL FUNCTIONS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7800" y="1183600"/>
            <a:ext cx="1133401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Epithelial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Maintenance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Retinoic Acid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Vital for the differentiation and maintenance of epithelial tissues, supporting skin and mucous membranes.</a:t>
            </a:r>
          </a:p>
          <a:p>
            <a:pPr algn="just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Glycoprotein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Retinoic Acid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Facilitates the synthesis of glycoproteins and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mucopolysaccharides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which are crucial for mucus production and cellular functions.</a:t>
            </a:r>
          </a:p>
          <a:p>
            <a:pPr algn="just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Bone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Remodeling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Sulfation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Vitamin A is essential for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sulfation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mucopolysaccharides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 the bone matrix, contributing to bone health and remodeling.</a:t>
            </a:r>
          </a:p>
          <a:p>
            <a:pPr algn="just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Reproductive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Retinol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Critical for normal reproductive processes in both males and females, supporting gametogenesis and fetal development.</a:t>
            </a:r>
          </a:p>
          <a:p>
            <a:pPr algn="just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Regulation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Gene Expression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Retinoic Acid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Acts as a potent regulator of gene expression, influencing cellular differentiation and growth.</a:t>
            </a:r>
          </a:p>
          <a:p>
            <a:pPr algn="just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Antioxidant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Carotenoids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Function as antioxidants, trapping peroxyl and free radicals, protecting cells from oxidative damage.</a:t>
            </a:r>
          </a:p>
        </p:txBody>
      </p:sp>
    </p:spTree>
    <p:extLst>
      <p:ext uri="{BB962C8B-B14F-4D97-AF65-F5344CB8AC3E}">
        <p14:creationId xmlns:p14="http://schemas.microsoft.com/office/powerpoint/2010/main" val="23010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441955" cy="7010400"/>
            <a:chOff x="0" y="0"/>
            <a:chExt cx="441955" cy="70104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45719" cy="6858000"/>
            </a:xfrm>
            <a:prstGeom prst="rect">
              <a:avLst/>
            </a:prstGeom>
            <a:solidFill>
              <a:srgbClr val="FFCD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H="1">
              <a:off x="198117" y="0"/>
              <a:ext cx="45719" cy="7010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6236" y="0"/>
              <a:ext cx="45719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594354" y="0"/>
            <a:ext cx="45719" cy="6946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90591" y="352603"/>
            <a:ext cx="990520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Role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Vision (Wald’s Visual Cycle)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Rhodopsin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The visual pigment in the retina, composed of opsin and 11-cis retinal (derived from Vitamin 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Overview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Light Activation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143000" lvl="2" indent="-22860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Light triggers the conversion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11-cis retinal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Lumi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rhodopsin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followed by its transformation into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Meta rhodopsin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then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All-trans retinal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Isomerization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Conversion occurs through the action of isomerases and reductases, facilitated by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NADH + H⁺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NAD⁺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 of Wald’s Cycle: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Rhodopsin Function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 in rod cells, rhodopsin is essential for vision in dim light.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light strikes rod cells, it initiates a reaction cascade converting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11-cis retinal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All-trans retinal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leading to visual signaling.</a:t>
            </a: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Regeneration of 11-cis Retinal: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Conversion in Retina and Liver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Retina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11-cis retinal can be regenerated directly.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Liver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All-trans retinol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produced via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retinal reductase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then isomerized back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11-cis retinol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which is transported back to the retina and oxidized to regenerate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11-cis retinal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83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270</TotalTime>
  <Words>2153</Words>
  <Application>Microsoft Office PowerPoint</Application>
  <PresentationFormat>Widescreen</PresentationFormat>
  <Paragraphs>258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Rounded MT Bold</vt:lpstr>
      <vt:lpstr>Calibri</vt:lpstr>
      <vt:lpstr>Calibri Light</vt:lpstr>
      <vt:lpstr>Wingdings</vt:lpstr>
      <vt:lpstr>Office Theme</vt:lpstr>
      <vt:lpstr>FAT SOLUBLE VITAMINS </vt:lpstr>
      <vt:lpstr>VITAMIN A</vt:lpstr>
      <vt:lpstr>RETINOIDS</vt:lpstr>
      <vt:lpstr>PowerPoint Presentation</vt:lpstr>
      <vt:lpstr>CHEMISTRY</vt:lpstr>
      <vt:lpstr>SOURCES</vt:lpstr>
      <vt:lpstr>PowerPoint Presentation</vt:lpstr>
      <vt:lpstr>ROLE OF VITAMIN E IN BIOLOGICAL FUNCTIONS</vt:lpstr>
      <vt:lpstr>PowerPoint Presentation</vt:lpstr>
      <vt:lpstr>PowerPoint Presentation</vt:lpstr>
      <vt:lpstr>PowerPoint Presentation</vt:lpstr>
      <vt:lpstr>PowerPoint Presentation</vt:lpstr>
      <vt:lpstr>TOXICITY</vt:lpstr>
      <vt:lpstr>PowerPoint Presentation</vt:lpstr>
      <vt:lpstr>PowerPoint Presentation</vt:lpstr>
      <vt:lpstr>VITAMIN D</vt:lpstr>
      <vt:lpstr>PowerPoint Presentation</vt:lpstr>
      <vt:lpstr>PowerPoint Presentation</vt:lpstr>
      <vt:lpstr>PowerPoint Presentation</vt:lpstr>
      <vt:lpstr>PowerPoint Presentation</vt:lpstr>
      <vt:lpstr>ABSORPTION OF VITAMIN D</vt:lpstr>
      <vt:lpstr>PowerPoint Presentation</vt:lpstr>
      <vt:lpstr>DEFICIENCY OF VITAMIN D</vt:lpstr>
      <vt:lpstr>PowerPoint Presentation</vt:lpstr>
      <vt:lpstr>TOXICITY OF VITAMIN 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PMYLS</dc:creator>
  <cp:lastModifiedBy>Asif</cp:lastModifiedBy>
  <cp:revision>33</cp:revision>
  <dcterms:created xsi:type="dcterms:W3CDTF">2024-10-27T07:45:36Z</dcterms:created>
  <dcterms:modified xsi:type="dcterms:W3CDTF">2024-11-02T08:38:12Z</dcterms:modified>
</cp:coreProperties>
</file>