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8" r:id="rId2"/>
    <p:sldId id="259" r:id="rId3"/>
    <p:sldId id="260" r:id="rId4"/>
    <p:sldId id="323" r:id="rId5"/>
    <p:sldId id="324" r:id="rId6"/>
    <p:sldId id="325" r:id="rId7"/>
    <p:sldId id="329" r:id="rId8"/>
    <p:sldId id="330" r:id="rId9"/>
    <p:sldId id="331" r:id="rId10"/>
    <p:sldId id="332" r:id="rId11"/>
    <p:sldId id="333" r:id="rId12"/>
    <p:sldId id="334" r:id="rId13"/>
    <p:sldId id="335" r:id="rId14"/>
    <p:sldId id="336" r:id="rId15"/>
    <p:sldId id="337" r:id="rId16"/>
    <p:sldId id="338" r:id="rId17"/>
    <p:sldId id="339" r:id="rId18"/>
    <p:sldId id="340" r:id="rId19"/>
    <p:sldId id="341" r:id="rId20"/>
    <p:sldId id="342" r:id="rId21"/>
    <p:sldId id="343" r:id="rId22"/>
    <p:sldId id="344" r:id="rId23"/>
    <p:sldId id="345" r:id="rId24"/>
    <p:sldId id="346" r:id="rId25"/>
    <p:sldId id="347" r:id="rId26"/>
  </p:sldIdLst>
  <p:sldSz cx="12192000" cy="6858000"/>
  <p:notesSz cx="7053263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21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56414" cy="467072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95217" y="0"/>
            <a:ext cx="3056414" cy="467072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r">
              <a:defRPr sz="1200"/>
            </a:lvl1pPr>
          </a:lstStyle>
          <a:p>
            <a:fld id="{D9CF6F99-9E2E-4345-95B1-FDE9568CE00F}" type="datetimeFigureOut">
              <a:rPr lang="en-US" smtClean="0"/>
              <a:t>3/27/2017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3425" y="1163638"/>
            <a:ext cx="5586413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497" tIns="46749" rIns="93497" bIns="4674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5327" y="4480004"/>
            <a:ext cx="5642610" cy="3665458"/>
          </a:xfrm>
          <a:prstGeom prst="rect">
            <a:avLst/>
          </a:prstGeom>
        </p:spPr>
        <p:txBody>
          <a:bodyPr vert="horz" lIns="93497" tIns="46749" rIns="93497" bIns="4674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56414" cy="467071"/>
          </a:xfrm>
          <a:prstGeom prst="rect">
            <a:avLst/>
          </a:prstGeom>
        </p:spPr>
        <p:txBody>
          <a:bodyPr vert="horz" lIns="93497" tIns="46749" rIns="93497" bIns="4674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95217" y="8842030"/>
            <a:ext cx="3056414" cy="467071"/>
          </a:xfrm>
          <a:prstGeom prst="rect">
            <a:avLst/>
          </a:prstGeom>
        </p:spPr>
        <p:txBody>
          <a:bodyPr vert="horz" lIns="93497" tIns="46749" rIns="93497" bIns="46749" rtlCol="0" anchor="b"/>
          <a:lstStyle>
            <a:lvl1pPr algn="r">
              <a:defRPr sz="1200"/>
            </a:lvl1pPr>
          </a:lstStyle>
          <a:p>
            <a:fld id="{ED7049F7-6802-4318-A05C-FDEDA242D7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8603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Enzyme" TargetMode="External"/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en.wikipedia.org/wiki/Isomer" TargetMode="Externa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Conformational_change" TargetMode="External"/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CB97BFD-FDB8-430A-83F7-34821AD2C38A}" type="slidenum">
              <a:rPr lang="nl-NL" altLang="en-US"/>
              <a:pPr/>
              <a:t>3</a:t>
            </a:fld>
            <a:endParaRPr lang="nl-NL" altLang="en-US"/>
          </a:p>
        </p:txBody>
      </p:sp>
      <p:sp>
        <p:nvSpPr>
          <p:cNvPr id="135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423863" y="698500"/>
            <a:ext cx="6205537" cy="34909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5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40435" y="4421823"/>
            <a:ext cx="5172393" cy="418909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9393137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 txBox="1">
            <a:spLocks noGrp="1" noChangeArrowheads="1"/>
          </p:cNvSpPr>
          <p:nvPr/>
        </p:nvSpPr>
        <p:spPr bwMode="auto">
          <a:xfrm>
            <a:off x="3995217" y="8842029"/>
            <a:ext cx="3056414" cy="465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497" tIns="46749" rIns="93497" bIns="46749"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DD764415-683B-4CD6-A764-795932C53830}" type="slidenum">
              <a:rPr lang="en-GB" altLang="en-US" sz="1200"/>
              <a:pPr algn="r" eaLnBrk="1" hangingPunct="1"/>
              <a:t>19</a:t>
            </a:fld>
            <a:endParaRPr lang="en-GB" altLang="en-US" sz="1200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8291529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98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en-US"/>
          </a:p>
        </p:txBody>
      </p:sp>
      <p:sp>
        <p:nvSpPr>
          <p:cNvPr id="79876" name="Slide Number Placeholder 3"/>
          <p:cNvSpPr txBox="1">
            <a:spLocks noGrp="1"/>
          </p:cNvSpPr>
          <p:nvPr/>
        </p:nvSpPr>
        <p:spPr bwMode="auto">
          <a:xfrm>
            <a:off x="3995217" y="8842029"/>
            <a:ext cx="3056414" cy="465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497" tIns="46749" rIns="93497" bIns="46749"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E794E451-46AA-498B-96F7-36A687B64F9B}" type="slidenum">
              <a:rPr lang="en-US" altLang="en-US" sz="1200"/>
              <a:pPr algn="r" eaLnBrk="1" hangingPunct="1"/>
              <a:t>20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507349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 txBox="1">
            <a:spLocks noGrp="1" noChangeArrowheads="1"/>
          </p:cNvSpPr>
          <p:nvPr/>
        </p:nvSpPr>
        <p:spPr bwMode="auto">
          <a:xfrm>
            <a:off x="3995217" y="8842029"/>
            <a:ext cx="3056414" cy="465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497" tIns="46749" rIns="93497" bIns="46749"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DF582D01-32B4-478D-9A5C-866228F44C27}" type="slidenum">
              <a:rPr lang="en-GB" altLang="en-US" sz="1200"/>
              <a:pPr algn="r" eaLnBrk="1" hangingPunct="1"/>
              <a:t>21</a:t>
            </a:fld>
            <a:endParaRPr lang="en-GB" altLang="en-US" sz="1200"/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b="1"/>
              <a:t>Isomerases</a:t>
            </a:r>
            <a:r>
              <a:rPr lang="en-US" altLang="en-US"/>
              <a:t> are a general class of </a:t>
            </a:r>
            <a:r>
              <a:rPr lang="en-US" altLang="en-US">
                <a:hlinkClick r:id="rId3" tooltip="Enzyme"/>
              </a:rPr>
              <a:t>enzymes</a:t>
            </a:r>
            <a:r>
              <a:rPr lang="en-US" altLang="en-US"/>
              <a:t> which convert a molecule from one </a:t>
            </a:r>
            <a:r>
              <a:rPr lang="en-US" altLang="en-US">
                <a:hlinkClick r:id="rId4" tooltip="Isomer"/>
              </a:rPr>
              <a:t>isomer</a:t>
            </a:r>
            <a:r>
              <a:rPr lang="en-US" altLang="en-US"/>
              <a:t> to another.. The general form of such a reaction is as follows:</a:t>
            </a:r>
          </a:p>
          <a:p>
            <a:r>
              <a:rPr lang="en-US" altLang="en-US" b="1"/>
              <a:t>A–B → B–A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6792542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en-US"/>
              <a:t>facilitate intramolecular rearrangements in which bonds are broken and formed or they can catalyze </a:t>
            </a:r>
            <a:r>
              <a:rPr lang="en-US" altLang="en-US">
                <a:hlinkClick r:id="rId3" tooltip="Conformational change"/>
              </a:rPr>
              <a:t>conformational changes</a:t>
            </a:r>
            <a:r>
              <a:rPr lang="en-US" altLang="en-US"/>
              <a:t>.</a:t>
            </a:r>
            <a:endParaRPr lang="ru-RU" altLang="en-US"/>
          </a:p>
        </p:txBody>
      </p:sp>
      <p:sp>
        <p:nvSpPr>
          <p:cNvPr id="81924" name="Slide Number Placeholder 3"/>
          <p:cNvSpPr txBox="1">
            <a:spLocks noGrp="1"/>
          </p:cNvSpPr>
          <p:nvPr/>
        </p:nvSpPr>
        <p:spPr bwMode="auto">
          <a:xfrm>
            <a:off x="3995217" y="8842029"/>
            <a:ext cx="3056414" cy="465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497" tIns="46749" rIns="93497" bIns="46749"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D6DB53E2-B1B7-4A8C-BFE0-D9BB8CA37396}" type="slidenum">
              <a:rPr lang="en-US" altLang="en-US" sz="1200"/>
              <a:pPr algn="r" eaLnBrk="1" hangingPunct="1"/>
              <a:t>22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52421359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 txBox="1">
            <a:spLocks noGrp="1" noChangeArrowheads="1"/>
          </p:cNvSpPr>
          <p:nvPr/>
        </p:nvSpPr>
        <p:spPr bwMode="auto">
          <a:xfrm>
            <a:off x="3995217" y="8842029"/>
            <a:ext cx="3056414" cy="465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497" tIns="46749" rIns="93497" bIns="46749"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0B985D92-ABC2-416A-ACA8-9D4910A4A177}" type="slidenum">
              <a:rPr lang="en-GB" altLang="en-US" sz="1200"/>
              <a:pPr algn="r" eaLnBrk="1" hangingPunct="1"/>
              <a:t>23</a:t>
            </a:fld>
            <a:endParaRPr lang="en-GB" altLang="en-US" sz="1200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25546855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en-US"/>
          </a:p>
        </p:txBody>
      </p:sp>
      <p:sp>
        <p:nvSpPr>
          <p:cNvPr id="83972" name="Slide Number Placeholder 3"/>
          <p:cNvSpPr txBox="1">
            <a:spLocks noGrp="1"/>
          </p:cNvSpPr>
          <p:nvPr/>
        </p:nvSpPr>
        <p:spPr bwMode="auto">
          <a:xfrm>
            <a:off x="3995217" y="8842029"/>
            <a:ext cx="3056414" cy="465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497" tIns="46749" rIns="93497" bIns="46749"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0B965082-7ABA-4C75-90EB-CAF370DB2EAF}" type="slidenum">
              <a:rPr lang="en-US" altLang="en-US" sz="1200"/>
              <a:pPr algn="r" eaLnBrk="1" hangingPunct="1"/>
              <a:t>24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348085408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/>
          </a:p>
        </p:txBody>
      </p:sp>
      <p:sp>
        <p:nvSpPr>
          <p:cNvPr id="84996" name="Slide Number Placeholder 3"/>
          <p:cNvSpPr txBox="1">
            <a:spLocks noGrp="1"/>
          </p:cNvSpPr>
          <p:nvPr/>
        </p:nvSpPr>
        <p:spPr bwMode="auto">
          <a:xfrm>
            <a:off x="3995217" y="8842029"/>
            <a:ext cx="3056414" cy="465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497" tIns="46749" rIns="93497" bIns="46749"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CC7C0549-486F-4883-B18F-12A99424617B}" type="slidenum">
              <a:rPr lang="en-US" altLang="en-US" sz="1200"/>
              <a:pPr algn="r" eaLnBrk="1" hangingPunct="1"/>
              <a:t>25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20419881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 txBox="1">
            <a:spLocks noGrp="1" noChangeArrowheads="1"/>
          </p:cNvSpPr>
          <p:nvPr/>
        </p:nvSpPr>
        <p:spPr bwMode="auto">
          <a:xfrm>
            <a:off x="3995217" y="8842029"/>
            <a:ext cx="3056414" cy="465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497" tIns="46749" rIns="93497" bIns="46749"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2FC09D64-2A72-4AD0-BA2D-BFB820E8842C}" type="slidenum">
              <a:rPr lang="en-GB" altLang="en-US" sz="1200"/>
              <a:pPr algn="r" eaLnBrk="1" hangingPunct="1"/>
              <a:t>7</a:t>
            </a:fld>
            <a:endParaRPr lang="en-GB" altLang="en-US" sz="1200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6431614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en-US"/>
          </a:p>
        </p:txBody>
      </p:sp>
      <p:sp>
        <p:nvSpPr>
          <p:cNvPr id="71684" name="Slide Number Placeholder 3"/>
          <p:cNvSpPr txBox="1">
            <a:spLocks noGrp="1"/>
          </p:cNvSpPr>
          <p:nvPr/>
        </p:nvSpPr>
        <p:spPr bwMode="auto">
          <a:xfrm>
            <a:off x="3995217" y="8842029"/>
            <a:ext cx="3056414" cy="465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497" tIns="46749" rIns="93497" bIns="46749"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481D97D9-024B-4113-869C-BA8476991288}" type="slidenum">
              <a:rPr lang="en-US" altLang="en-US" sz="1200"/>
              <a:pPr algn="r" eaLnBrk="1" hangingPunct="1"/>
              <a:t>8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2663513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 txBox="1">
            <a:spLocks noGrp="1" noChangeArrowheads="1"/>
          </p:cNvSpPr>
          <p:nvPr/>
        </p:nvSpPr>
        <p:spPr bwMode="auto">
          <a:xfrm>
            <a:off x="3995217" y="8842029"/>
            <a:ext cx="3056414" cy="465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497" tIns="46749" rIns="93497" bIns="46749"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9F8E5F76-DE16-4AFC-8C4A-5DFA544201B0}" type="slidenum">
              <a:rPr lang="en-GB" altLang="en-US" sz="1200"/>
              <a:pPr algn="r" eaLnBrk="1" hangingPunct="1"/>
              <a:t>13</a:t>
            </a:fld>
            <a:endParaRPr lang="en-GB" altLang="en-US" sz="120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1059965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en-US"/>
          </a:p>
        </p:txBody>
      </p:sp>
      <p:sp>
        <p:nvSpPr>
          <p:cNvPr id="73732" name="Slide Number Placeholder 3"/>
          <p:cNvSpPr txBox="1">
            <a:spLocks noGrp="1"/>
          </p:cNvSpPr>
          <p:nvPr/>
        </p:nvSpPr>
        <p:spPr bwMode="auto">
          <a:xfrm>
            <a:off x="3995217" y="8842029"/>
            <a:ext cx="3056414" cy="465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497" tIns="46749" rIns="93497" bIns="46749"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8BCC13E9-A573-4EDB-8B9F-7C6D809C94E2}" type="slidenum">
              <a:rPr lang="en-US" altLang="en-US" sz="1200"/>
              <a:pPr algn="r" eaLnBrk="1" hangingPunct="1"/>
              <a:t>14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25176583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 txBox="1">
            <a:spLocks noGrp="1" noChangeArrowheads="1"/>
          </p:cNvSpPr>
          <p:nvPr/>
        </p:nvSpPr>
        <p:spPr bwMode="auto">
          <a:xfrm>
            <a:off x="3995217" y="8842029"/>
            <a:ext cx="3056414" cy="465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497" tIns="46749" rIns="93497" bIns="46749"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60C07840-B5A8-4AEC-AFD7-6B9527B11E6A}" type="slidenum">
              <a:rPr lang="en-GB" altLang="en-US" sz="1200"/>
              <a:pPr algn="r" eaLnBrk="1" hangingPunct="1"/>
              <a:t>15</a:t>
            </a:fld>
            <a:endParaRPr lang="en-GB" altLang="en-US" sz="1200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en-US" sz="1600" b="1">
                <a:solidFill>
                  <a:srgbClr val="000000"/>
                </a:solidFill>
              </a:rPr>
              <a:t>Kinases are specialized transferases that regulate metabolism by transferring phosphate from ATP to other molecules.AST,ALT,hexokinase</a:t>
            </a:r>
            <a:endParaRPr lang="en-US" altLang="en-US" sz="1600" b="1"/>
          </a:p>
          <a:p>
            <a:pPr>
              <a:spcBef>
                <a:spcPct val="0"/>
              </a:spcBef>
            </a:pPr>
            <a:r>
              <a:rPr lang="en-US" altLang="en-US" sz="800" b="1">
                <a:solidFill>
                  <a:srgbClr val="000000"/>
                </a:solidFill>
              </a:rPr>
              <a:t>Kinases are specialized transferases that regulate metabolism by transferring phosphate from ATP to other molecules.AST,ALT,hexokinase</a:t>
            </a:r>
            <a:endParaRPr lang="en-US" altLang="en-US" sz="800" b="1"/>
          </a:p>
          <a:p>
            <a:pPr eaLnBrk="1" hangingPunct="1"/>
            <a:endParaRPr lang="en-GB" altLang="en-US" sz="1600"/>
          </a:p>
        </p:txBody>
      </p:sp>
    </p:spTree>
    <p:extLst>
      <p:ext uri="{BB962C8B-B14F-4D97-AF65-F5344CB8AC3E}">
        <p14:creationId xmlns:p14="http://schemas.microsoft.com/office/powerpoint/2010/main" val="16350028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en-US"/>
          </a:p>
        </p:txBody>
      </p:sp>
      <p:sp>
        <p:nvSpPr>
          <p:cNvPr id="75780" name="Slide Number Placeholder 3"/>
          <p:cNvSpPr txBox="1">
            <a:spLocks noGrp="1"/>
          </p:cNvSpPr>
          <p:nvPr/>
        </p:nvSpPr>
        <p:spPr bwMode="auto">
          <a:xfrm>
            <a:off x="3995217" y="8842029"/>
            <a:ext cx="3056414" cy="465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497" tIns="46749" rIns="93497" bIns="46749"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17E2A036-3A1C-4EEB-978D-49F6E7887CF3}" type="slidenum">
              <a:rPr lang="en-US" altLang="en-US" sz="1200"/>
              <a:pPr algn="r" eaLnBrk="1" hangingPunct="1"/>
              <a:t>16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36320336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 txBox="1">
            <a:spLocks noGrp="1" noChangeArrowheads="1"/>
          </p:cNvSpPr>
          <p:nvPr/>
        </p:nvSpPr>
        <p:spPr bwMode="auto">
          <a:xfrm>
            <a:off x="3995217" y="8842029"/>
            <a:ext cx="3056414" cy="465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497" tIns="46749" rIns="93497" bIns="46749"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80215928-18B6-427C-8DE2-6F736BF38507}" type="slidenum">
              <a:rPr lang="en-GB" altLang="en-US" sz="1200"/>
              <a:pPr algn="r" eaLnBrk="1" hangingPunct="1"/>
              <a:t>17</a:t>
            </a:fld>
            <a:endParaRPr lang="en-GB" altLang="en-US" sz="1200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2473245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78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en-US"/>
          </a:p>
        </p:txBody>
      </p:sp>
      <p:sp>
        <p:nvSpPr>
          <p:cNvPr id="77828" name="Slide Number Placeholder 3"/>
          <p:cNvSpPr txBox="1">
            <a:spLocks noGrp="1"/>
          </p:cNvSpPr>
          <p:nvPr/>
        </p:nvSpPr>
        <p:spPr bwMode="auto">
          <a:xfrm>
            <a:off x="3995217" y="8842029"/>
            <a:ext cx="3056414" cy="465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497" tIns="46749" rIns="93497" bIns="46749"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09526D49-726E-4A92-982E-C463148D6919}" type="slidenum">
              <a:rPr lang="en-US" altLang="en-US" sz="1200"/>
              <a:pPr algn="r" eaLnBrk="1" hangingPunct="1"/>
              <a:t>18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22935697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5DB6A-A57F-4CDC-9E68-7299842C8F34}" type="datetimeFigureOut">
              <a:rPr lang="en-US" smtClean="0"/>
              <a:t>3/27/2017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DC797-31FA-4EA0-98AC-77D2B35BC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8839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5DB6A-A57F-4CDC-9E68-7299842C8F34}" type="datetimeFigureOut">
              <a:rPr lang="en-US" smtClean="0"/>
              <a:t>3/27/2017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DC797-31FA-4EA0-98AC-77D2B35BC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7593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5DB6A-A57F-4CDC-9E68-7299842C8F34}" type="datetimeFigureOut">
              <a:rPr lang="en-US" smtClean="0"/>
              <a:t>3/27/2017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DC797-31FA-4EA0-98AC-77D2B35BC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6377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10972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3938589"/>
            <a:ext cx="10972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8E73F5-0604-4F92-988E-33FE5D8A96CB}" type="datetimeFigureOut">
              <a:rPr lang="en-US"/>
              <a:pPr>
                <a:defRPr/>
              </a:pPr>
              <a:t>3/27/2017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9CCE62-A880-4291-86EB-6F02188F6AC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811088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5DB6A-A57F-4CDC-9E68-7299842C8F34}" type="datetimeFigureOut">
              <a:rPr lang="en-US" smtClean="0"/>
              <a:t>3/27/2017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DC797-31FA-4EA0-98AC-77D2B35BC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8196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5DB6A-A57F-4CDC-9E68-7299842C8F34}" type="datetimeFigureOut">
              <a:rPr lang="en-US" smtClean="0"/>
              <a:t>3/27/2017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DC797-31FA-4EA0-98AC-77D2B35BC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2293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5DB6A-A57F-4CDC-9E68-7299842C8F34}" type="datetimeFigureOut">
              <a:rPr lang="en-US" smtClean="0"/>
              <a:t>3/27/2017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DC797-31FA-4EA0-98AC-77D2B35BC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0852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5DB6A-A57F-4CDC-9E68-7299842C8F34}" type="datetimeFigureOut">
              <a:rPr lang="en-US" smtClean="0"/>
              <a:t>3/27/2017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DC797-31FA-4EA0-98AC-77D2B35BC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031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5DB6A-A57F-4CDC-9E68-7299842C8F34}" type="datetimeFigureOut">
              <a:rPr lang="en-US" smtClean="0"/>
              <a:t>3/27/2017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DC797-31FA-4EA0-98AC-77D2B35BC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7487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5DB6A-A57F-4CDC-9E68-7299842C8F34}" type="datetimeFigureOut">
              <a:rPr lang="en-US" smtClean="0"/>
              <a:t>3/27/2017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DC797-31FA-4EA0-98AC-77D2B35BC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4660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5DB6A-A57F-4CDC-9E68-7299842C8F34}" type="datetimeFigureOut">
              <a:rPr lang="en-US" smtClean="0"/>
              <a:t>3/27/2017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DC797-31FA-4EA0-98AC-77D2B35BC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0387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5DB6A-A57F-4CDC-9E68-7299842C8F34}" type="datetimeFigureOut">
              <a:rPr lang="en-US" smtClean="0"/>
              <a:t>3/27/2017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DC797-31FA-4EA0-98AC-77D2B35BC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0698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C5DB6A-A57F-4CDC-9E68-7299842C8F34}" type="datetimeFigureOut">
              <a:rPr lang="en-US" smtClean="0"/>
              <a:t>3/27/2017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2DC797-31FA-4EA0-98AC-77D2B35BC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360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9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%0a21T01A.jpg%20%20%20%20%20%20%20%20%20%20%20%20%20%20%20%20%20%20%20%20%20%20%20%20%20%20%20%20%20%20%20%20%20%20%20%20%20%20%20%20%20%20%20%20%20%20%20%20%20%20%20%20%200001C664%0cMacintosh%20HD%20%20%20%20%20%20%20%20%20%20%20%20%20%20%20%20%20%20%20BA03BFAA: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%0a21T01B.jpg%20%20%20%20%20%20%20%20%20%20%20%20%20%20%20%20%20%20%20%20%20%20%20%20%20%20%20%20%20%20%20%20%20%20%20%20%20%20%20%20%20%20%20%20%20%20%20%20%20%20%20%20%200001C664%0cMacintosh%20HD%20%20%20%20%20%20%20%20%20%20%20%20%20%20%20%20%20%20%20BA03BFAA: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304800"/>
            <a:ext cx="7772400" cy="838200"/>
          </a:xfrm>
        </p:spPr>
        <p:txBody>
          <a:bodyPr/>
          <a:lstStyle/>
          <a:p>
            <a:r>
              <a:rPr lang="en-US" altLang="en-US" sz="3600" b="1">
                <a:latin typeface="Arial" panose="020B0604020202020204" pitchFamily="34" charset="0"/>
              </a:rPr>
              <a:t>Metabolism</a:t>
            </a:r>
          </a:p>
        </p:txBody>
      </p:sp>
      <p:sp>
        <p:nvSpPr>
          <p:cNvPr id="136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09800" y="1295400"/>
            <a:ext cx="7772400" cy="426720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en-US" altLang="en-US" b="1">
                <a:latin typeface="Arial" panose="020B0604020202020204" pitchFamily="34" charset="0"/>
              </a:rPr>
              <a:t>Metabolism – process by which living systems acquire and use free energy to carry out vital processes</a:t>
            </a:r>
          </a:p>
          <a:p>
            <a:pPr>
              <a:lnSpc>
                <a:spcPct val="90000"/>
              </a:lnSpc>
            </a:pPr>
            <a:r>
              <a:rPr lang="en-US" altLang="en-US" b="1">
                <a:latin typeface="Arial" panose="020B0604020202020204" pitchFamily="34" charset="0"/>
              </a:rPr>
              <a:t>Catabolism (degradation)</a:t>
            </a:r>
          </a:p>
          <a:p>
            <a:pPr lvl="1">
              <a:lnSpc>
                <a:spcPct val="90000"/>
              </a:lnSpc>
            </a:pPr>
            <a:r>
              <a:rPr lang="en-US" altLang="en-US" b="1">
                <a:latin typeface="Arial" panose="020B0604020202020204" pitchFamily="34" charset="0"/>
              </a:rPr>
              <a:t>Nutrients and cell constituents are broken down for salvage and/or generation of energy</a:t>
            </a:r>
          </a:p>
          <a:p>
            <a:pPr lvl="1">
              <a:lnSpc>
                <a:spcPct val="90000"/>
              </a:lnSpc>
            </a:pPr>
            <a:r>
              <a:rPr lang="en-US" altLang="en-US" b="1">
                <a:latin typeface="Arial" panose="020B0604020202020204" pitchFamily="34" charset="0"/>
              </a:rPr>
              <a:t>Exergonic oxidation</a:t>
            </a:r>
          </a:p>
          <a:p>
            <a:pPr>
              <a:lnSpc>
                <a:spcPct val="90000"/>
              </a:lnSpc>
            </a:pPr>
            <a:r>
              <a:rPr lang="en-US" altLang="en-US" b="1">
                <a:latin typeface="Arial" panose="020B0604020202020204" pitchFamily="34" charset="0"/>
              </a:rPr>
              <a:t>Anabolism (biosynthesis)</a:t>
            </a:r>
          </a:p>
          <a:p>
            <a:pPr lvl="1">
              <a:lnSpc>
                <a:spcPct val="90000"/>
              </a:lnSpc>
            </a:pPr>
            <a:r>
              <a:rPr lang="en-US" altLang="en-US" b="1">
                <a:latin typeface="Arial" panose="020B0604020202020204" pitchFamily="34" charset="0"/>
              </a:rPr>
              <a:t>Endergonic synthesis of biological molecules from simpler precursors</a:t>
            </a:r>
          </a:p>
          <a:p>
            <a:pPr lvl="1">
              <a:lnSpc>
                <a:spcPct val="90000"/>
              </a:lnSpc>
            </a:pPr>
            <a:r>
              <a:rPr lang="en-US" altLang="en-US" b="1">
                <a:latin typeface="Arial" panose="020B0604020202020204" pitchFamily="34" charset="0"/>
              </a:rPr>
              <a:t>Coupled to exergonic processes through “high-energy” compounds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altLang="en-US" b="1"/>
          </a:p>
        </p:txBody>
      </p:sp>
    </p:spTree>
    <p:extLst>
      <p:ext uri="{BB962C8B-B14F-4D97-AF65-F5344CB8AC3E}">
        <p14:creationId xmlns:p14="http://schemas.microsoft.com/office/powerpoint/2010/main" val="34478155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ChangeArrowheads="1"/>
          </p:cNvSpPr>
          <p:nvPr/>
        </p:nvSpPr>
        <p:spPr bwMode="auto">
          <a:xfrm>
            <a:off x="4381500" y="2686050"/>
            <a:ext cx="9144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6" name="Rectangle 3"/>
          <p:cNvSpPr>
            <a:spLocks noChangeArrowheads="1"/>
          </p:cNvSpPr>
          <p:nvPr/>
        </p:nvSpPr>
        <p:spPr bwMode="auto">
          <a:xfrm>
            <a:off x="2438400" y="1981200"/>
            <a:ext cx="80010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spcAft>
                <a:spcPct val="15000"/>
              </a:spcAft>
            </a:pPr>
            <a:endParaRPr lang="en-US" altLang="en-US" sz="2800">
              <a:latin typeface="Times New Roman" panose="02020603050405020304" pitchFamily="18" charset="0"/>
            </a:endParaRPr>
          </a:p>
        </p:txBody>
      </p:sp>
      <p:graphicFrame>
        <p:nvGraphicFramePr>
          <p:cNvPr id="3074" name="Object 4"/>
          <p:cNvGraphicFramePr>
            <a:graphicFrameLocks noGrp="1" noChangeAspect="1"/>
          </p:cNvGraphicFramePr>
          <p:nvPr>
            <p:ph sz="half" idx="1"/>
          </p:nvPr>
        </p:nvGraphicFramePr>
        <p:xfrm>
          <a:off x="2571750" y="234950"/>
          <a:ext cx="7048500" cy="305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0" r:id="rId3" imgW="3429000" imgH="1485900" progId="Word.Picture.8">
                  <p:embed/>
                </p:oleObj>
              </mc:Choice>
              <mc:Fallback>
                <p:oleObj r:id="rId3" imgW="3429000" imgH="1485900" progId="Word.Pictur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71750" y="234950"/>
                        <a:ext cx="7048500" cy="3054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7" name="Rectangle 5"/>
          <p:cNvSpPr>
            <a:spLocks noGrp="1"/>
          </p:cNvSpPr>
          <p:nvPr>
            <p:ph type="body" sz="half" idx="2"/>
          </p:nvPr>
        </p:nvSpPr>
        <p:spPr>
          <a:xfrm>
            <a:off x="2132014" y="3543300"/>
            <a:ext cx="8137525" cy="3200400"/>
          </a:xfrm>
        </p:spPr>
        <p:txBody>
          <a:bodyPr/>
          <a:lstStyle/>
          <a:p>
            <a:pPr marL="0" indent="0" algn="just">
              <a:spcBef>
                <a:spcPct val="0"/>
              </a:spcBef>
              <a:spcAft>
                <a:spcPct val="20000"/>
              </a:spcAft>
              <a:buNone/>
            </a:pPr>
            <a:r>
              <a:rPr lang="en-US" altLang="en-US" b="1">
                <a:solidFill>
                  <a:srgbClr val="0000FF"/>
                </a:solidFill>
                <a:cs typeface="Times New Roman" panose="02020603050405020304" pitchFamily="18" charset="0"/>
              </a:rPr>
              <a:t>1. Hexokinase</a:t>
            </a:r>
            <a:r>
              <a:rPr lang="en-US" altLang="en-US">
                <a:cs typeface="Times New Roman" panose="02020603050405020304" pitchFamily="18" charset="0"/>
              </a:rPr>
              <a:t> catalyzes:  </a:t>
            </a:r>
          </a:p>
          <a:p>
            <a:pPr marL="0" indent="0" algn="just">
              <a:spcBef>
                <a:spcPct val="0"/>
              </a:spcBef>
              <a:spcAft>
                <a:spcPct val="40000"/>
              </a:spcAft>
              <a:buNone/>
            </a:pPr>
            <a:r>
              <a:rPr lang="en-US" altLang="en-US">
                <a:cs typeface="Times New Roman" panose="02020603050405020304" pitchFamily="18" charset="0"/>
              </a:rPr>
              <a:t>    </a:t>
            </a:r>
            <a:r>
              <a:rPr lang="en-US" altLang="en-US" b="1">
                <a:solidFill>
                  <a:srgbClr val="000080"/>
                </a:solidFill>
                <a:cs typeface="Times New Roman" panose="02020603050405020304" pitchFamily="18" charset="0"/>
              </a:rPr>
              <a:t>Glucose + ATP</a:t>
            </a:r>
            <a:r>
              <a:rPr lang="en-US" altLang="en-US" b="1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b="1">
                <a:solidFill>
                  <a:srgbClr val="FF0000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altLang="en-US" b="1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b="1">
                <a:solidFill>
                  <a:srgbClr val="000080"/>
                </a:solidFill>
                <a:cs typeface="Times New Roman" panose="02020603050405020304" pitchFamily="18" charset="0"/>
              </a:rPr>
              <a:t>glucose-6-P + ADP</a:t>
            </a:r>
            <a:r>
              <a:rPr lang="en-US" altLang="en-US" b="1"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844018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09800" y="152400"/>
            <a:ext cx="7772400" cy="533400"/>
          </a:xfrm>
        </p:spPr>
        <p:txBody>
          <a:bodyPr/>
          <a:lstStyle/>
          <a:p>
            <a:pPr eaLnBrk="1" hangingPunct="1"/>
            <a:r>
              <a:rPr lang="en-US" altLang="en-US" sz="2800" b="1" u="sng"/>
              <a:t>Oxidoreductases, </a:t>
            </a:r>
            <a:r>
              <a:rPr lang="en-US" altLang="en-US" sz="2800" b="1" u="sng">
                <a:solidFill>
                  <a:srgbClr val="C00000"/>
                </a:solidFill>
              </a:rPr>
              <a:t>Transferases</a:t>
            </a:r>
            <a:r>
              <a:rPr lang="en-US" altLang="en-US" sz="2800" b="1" u="sng"/>
              <a:t> and </a:t>
            </a:r>
            <a:r>
              <a:rPr lang="en-US" altLang="en-US" sz="2800" b="1" u="sng">
                <a:solidFill>
                  <a:srgbClr val="1313FD"/>
                </a:solidFill>
              </a:rPr>
              <a:t>Hydrolases</a:t>
            </a:r>
            <a:endParaRPr lang="en-US" altLang="en-US" sz="2800" b="1">
              <a:solidFill>
                <a:srgbClr val="1313FD"/>
              </a:solidFill>
            </a:endParaRPr>
          </a:p>
        </p:txBody>
      </p:sp>
      <p:pic>
        <p:nvPicPr>
          <p:cNvPr id="106499" name="Picture 9" descr="&#10;21T01A.jpg                                                     0001C664Macintosh HD                   BA03BFAA:"/>
          <p:cNvPicPr preferRelativeResize="0"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00" b="6560"/>
          <a:stretch>
            <a:fillRect/>
          </a:stretch>
        </p:blipFill>
        <p:spPr bwMode="auto">
          <a:xfrm>
            <a:off x="1533526" y="762000"/>
            <a:ext cx="9123363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7009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828800" y="152400"/>
            <a:ext cx="8534400" cy="533400"/>
          </a:xfrm>
        </p:spPr>
        <p:txBody>
          <a:bodyPr/>
          <a:lstStyle/>
          <a:p>
            <a:pPr eaLnBrk="1" hangingPunct="1"/>
            <a:r>
              <a:rPr lang="en-US" altLang="en-US" sz="3200" b="1" u="sng">
                <a:solidFill>
                  <a:srgbClr val="1313FD"/>
                </a:solidFill>
              </a:rPr>
              <a:t>Lyases</a:t>
            </a:r>
            <a:r>
              <a:rPr lang="en-US" altLang="en-US" sz="3200" b="1" u="sng"/>
              <a:t>, </a:t>
            </a:r>
            <a:r>
              <a:rPr lang="en-US" altLang="en-US" sz="3200" b="1" u="sng">
                <a:solidFill>
                  <a:srgbClr val="C00000"/>
                </a:solidFill>
              </a:rPr>
              <a:t>Isomerases</a:t>
            </a:r>
            <a:r>
              <a:rPr lang="en-US" altLang="en-US" sz="3200" b="1" u="sng"/>
              <a:t> and Ligases</a:t>
            </a:r>
            <a:endParaRPr lang="en-US" altLang="en-US" sz="3200" b="1"/>
          </a:p>
        </p:txBody>
      </p:sp>
      <p:pic>
        <p:nvPicPr>
          <p:cNvPr id="107523" name="Picture 6" descr="&#10;21T01B.jpg                                                     0001C664Macintosh HD                   BA03BFAA:"/>
          <p:cNvPicPr preferRelativeResize="0"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00" b="8200"/>
          <a:stretch>
            <a:fillRect/>
          </a:stretch>
        </p:blipFill>
        <p:spPr bwMode="auto">
          <a:xfrm>
            <a:off x="1639888" y="838201"/>
            <a:ext cx="8875712" cy="595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78463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09800" y="228600"/>
            <a:ext cx="7772400" cy="609600"/>
          </a:xfrm>
        </p:spPr>
        <p:txBody>
          <a:bodyPr/>
          <a:lstStyle/>
          <a:p>
            <a:r>
              <a:rPr lang="en-GB" altLang="en-US" sz="3600" b="1" u="sng"/>
              <a:t>EC 1.	Oxidoreductases</a:t>
            </a:r>
            <a:endParaRPr lang="en-US" altLang="en-US" sz="3600" b="1" u="sng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981200" y="914400"/>
            <a:ext cx="8686800" cy="5943600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en-GB" altLang="en-US" b="1"/>
              <a:t>Biochemical Activity: </a:t>
            </a:r>
          </a:p>
          <a:p>
            <a:pPr lvl="1">
              <a:spcBef>
                <a:spcPct val="0"/>
              </a:spcBef>
            </a:pPr>
            <a:r>
              <a:rPr lang="en-GB" altLang="en-US" sz="3200" b="1"/>
              <a:t>Catalyse</a:t>
            </a:r>
            <a:r>
              <a:rPr lang="en-US" altLang="en-US" sz="3200" b="1"/>
              <a:t> Oxidation/Reduction Reactions </a:t>
            </a:r>
            <a:r>
              <a:rPr lang="en-GB" altLang="en-US" sz="3200" b="1"/>
              <a:t>Act on many chemical groupings to add or remove hydrogen atoms.</a:t>
            </a:r>
          </a:p>
          <a:p>
            <a:pPr>
              <a:spcBef>
                <a:spcPct val="0"/>
              </a:spcBef>
            </a:pPr>
            <a:r>
              <a:rPr lang="en-US" altLang="en-US" b="1"/>
              <a:t>Examples:</a:t>
            </a:r>
          </a:p>
          <a:p>
            <a:pPr lvl="1">
              <a:spcBef>
                <a:spcPct val="0"/>
              </a:spcBef>
            </a:pPr>
            <a:r>
              <a:rPr lang="en-US" altLang="en-US" sz="3200" b="1">
                <a:solidFill>
                  <a:srgbClr val="CC0066"/>
                </a:solidFill>
              </a:rPr>
              <a:t>Lactate dehydrogenase.</a:t>
            </a:r>
          </a:p>
          <a:p>
            <a:pPr lvl="1">
              <a:spcBef>
                <a:spcPct val="0"/>
              </a:spcBef>
            </a:pPr>
            <a:r>
              <a:rPr lang="en-US" altLang="en-US" sz="3200" b="1"/>
              <a:t>Glucose Oxidase. </a:t>
            </a:r>
          </a:p>
          <a:p>
            <a:pPr lvl="1">
              <a:spcBef>
                <a:spcPct val="0"/>
              </a:spcBef>
            </a:pPr>
            <a:r>
              <a:rPr lang="en-US" altLang="en-US" sz="3200" b="1"/>
              <a:t>Peroxidase.</a:t>
            </a:r>
          </a:p>
          <a:p>
            <a:pPr lvl="1">
              <a:spcBef>
                <a:spcPct val="0"/>
              </a:spcBef>
            </a:pPr>
            <a:r>
              <a:rPr lang="en-US" altLang="en-US" sz="3200" b="1"/>
              <a:t>Catalase.</a:t>
            </a:r>
          </a:p>
          <a:p>
            <a:pPr lvl="1">
              <a:spcBef>
                <a:spcPct val="0"/>
              </a:spcBef>
            </a:pPr>
            <a:r>
              <a:rPr lang="en-US" altLang="en-US" sz="3200" b="1"/>
              <a:t>Phenylalanine hydroxylase.</a:t>
            </a:r>
          </a:p>
        </p:txBody>
      </p:sp>
    </p:spTree>
    <p:extLst>
      <p:ext uri="{BB962C8B-B14F-4D97-AF65-F5344CB8AC3E}">
        <p14:creationId xmlns:p14="http://schemas.microsoft.com/office/powerpoint/2010/main" val="109834759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3"/>
          <p:cNvSpPr txBox="1">
            <a:spLocks noChangeArrowheads="1"/>
          </p:cNvSpPr>
          <p:nvPr/>
        </p:nvSpPr>
        <p:spPr bwMode="auto">
          <a:xfrm>
            <a:off x="1905000" y="1355726"/>
            <a:ext cx="7924800" cy="123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50838" indent="-35083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3000" b="1">
                <a:solidFill>
                  <a:srgbClr val="FF0000"/>
                </a:solidFill>
                <a:latin typeface="Comic Sans MS" panose="030F0702030302020204" pitchFamily="66" charset="0"/>
              </a:rPr>
              <a:t>1.</a:t>
            </a:r>
            <a:r>
              <a:rPr lang="en-US" altLang="en-US" sz="300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US" altLang="en-US" sz="3000" b="1">
                <a:solidFill>
                  <a:srgbClr val="FF0000"/>
                </a:solidFill>
                <a:latin typeface="Comic Sans MS" panose="030F0702030302020204" pitchFamily="66" charset="0"/>
              </a:rPr>
              <a:t>Oxidoreductases</a:t>
            </a:r>
            <a:endParaRPr lang="en-US" altLang="en-US" sz="300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en-US" sz="3000">
                <a:latin typeface="Comic Sans MS" panose="030F0702030302020204" pitchFamily="66" charset="0"/>
              </a:rPr>
              <a:t>Catalyze </a:t>
            </a:r>
            <a:r>
              <a:rPr lang="en-US" altLang="en-US" sz="3000">
                <a:solidFill>
                  <a:schemeClr val="accent2"/>
                </a:solidFill>
                <a:latin typeface="Comic Sans MS" panose="030F0702030302020204" pitchFamily="66" charset="0"/>
              </a:rPr>
              <a:t>oxidation-reduction</a:t>
            </a:r>
            <a:r>
              <a:rPr lang="en-US" altLang="en-US" sz="3000">
                <a:latin typeface="Comic Sans MS" panose="030F0702030302020204" pitchFamily="66" charset="0"/>
              </a:rPr>
              <a:t> reactions </a:t>
            </a:r>
          </a:p>
        </p:txBody>
      </p:sp>
      <p:sp>
        <p:nvSpPr>
          <p:cNvPr id="39939" name="Text Box 5"/>
          <p:cNvSpPr txBox="1">
            <a:spLocks noChangeArrowheads="1"/>
          </p:cNvSpPr>
          <p:nvPr/>
        </p:nvSpPr>
        <p:spPr bwMode="auto">
          <a:xfrm>
            <a:off x="2133600" y="5394326"/>
            <a:ext cx="45720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chemeClr val="accent2"/>
                </a:solidFill>
                <a:latin typeface="Comic Sans MS" panose="030F0702030302020204" pitchFamily="66" charset="0"/>
              </a:rPr>
              <a:t>- oxidases                                                     - peroxidases                                                - dehydrogenases</a:t>
            </a:r>
          </a:p>
        </p:txBody>
      </p:sp>
      <p:grpSp>
        <p:nvGrpSpPr>
          <p:cNvPr id="39940" name="Group 7"/>
          <p:cNvGrpSpPr>
            <a:grpSpLocks/>
          </p:cNvGrpSpPr>
          <p:nvPr/>
        </p:nvGrpSpPr>
        <p:grpSpPr bwMode="auto">
          <a:xfrm>
            <a:off x="1828800" y="2590800"/>
            <a:ext cx="8534400" cy="2743200"/>
            <a:chOff x="288" y="1968"/>
            <a:chExt cx="5040" cy="1155"/>
          </a:xfrm>
        </p:grpSpPr>
        <p:pic>
          <p:nvPicPr>
            <p:cNvPr id="39941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" y="1968"/>
              <a:ext cx="5040" cy="1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9942" name="Rectangle 6"/>
            <p:cNvSpPr>
              <a:spLocks noChangeArrowheads="1"/>
            </p:cNvSpPr>
            <p:nvPr/>
          </p:nvSpPr>
          <p:spPr bwMode="auto">
            <a:xfrm>
              <a:off x="5040" y="2400"/>
              <a:ext cx="288" cy="2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703979969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09800" y="304800"/>
            <a:ext cx="7772400" cy="609600"/>
          </a:xfrm>
        </p:spPr>
        <p:txBody>
          <a:bodyPr/>
          <a:lstStyle/>
          <a:p>
            <a:r>
              <a:rPr lang="en-GB" altLang="en-US" sz="3600" b="1" u="sng"/>
              <a:t>EC 2.	Transferases</a:t>
            </a:r>
            <a:endParaRPr lang="en-US" altLang="en-US" sz="3600" b="1" u="sng"/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209800" y="1219200"/>
            <a:ext cx="7772400" cy="4800600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en-GB" altLang="en-US" b="1"/>
              <a:t>Biochemical Activity: </a:t>
            </a:r>
          </a:p>
          <a:p>
            <a:pPr lvl="1">
              <a:spcBef>
                <a:spcPct val="0"/>
              </a:spcBef>
            </a:pPr>
            <a:r>
              <a:rPr lang="en-GB" altLang="en-US" sz="3000" b="1"/>
              <a:t>Transfer a functional groups (e.g. methyl or phosphate) between donor and acceptor molecules.</a:t>
            </a:r>
          </a:p>
          <a:p>
            <a:pPr>
              <a:spcBef>
                <a:spcPct val="0"/>
              </a:spcBef>
            </a:pPr>
            <a:r>
              <a:rPr lang="en-US" altLang="en-US" b="1"/>
              <a:t>Examples:</a:t>
            </a:r>
          </a:p>
          <a:p>
            <a:pPr lvl="1">
              <a:spcBef>
                <a:spcPct val="0"/>
              </a:spcBef>
            </a:pPr>
            <a:r>
              <a:rPr lang="en-US" altLang="en-US" sz="3000" b="1">
                <a:solidFill>
                  <a:srgbClr val="1313FD"/>
                </a:solidFill>
              </a:rPr>
              <a:t>Transaminases (ALT &amp; AST).</a:t>
            </a:r>
          </a:p>
          <a:p>
            <a:pPr lvl="1">
              <a:spcBef>
                <a:spcPct val="0"/>
              </a:spcBef>
            </a:pPr>
            <a:r>
              <a:rPr lang="en-US" altLang="en-US" sz="3000" b="1"/>
              <a:t>Phosphotransferases (</a:t>
            </a:r>
            <a:r>
              <a:rPr lang="en-GB" altLang="en-US" sz="3000" b="1"/>
              <a:t>Kinases).</a:t>
            </a:r>
          </a:p>
          <a:p>
            <a:pPr lvl="1">
              <a:spcBef>
                <a:spcPct val="0"/>
              </a:spcBef>
            </a:pPr>
            <a:r>
              <a:rPr lang="en-GB" altLang="en-US" sz="3000" b="1"/>
              <a:t>Transmethylases.</a:t>
            </a:r>
          </a:p>
          <a:p>
            <a:pPr lvl="1">
              <a:spcBef>
                <a:spcPct val="0"/>
              </a:spcBef>
            </a:pPr>
            <a:r>
              <a:rPr lang="en-GB" altLang="en-US" sz="3000" b="1"/>
              <a:t>Transpeptidases.</a:t>
            </a:r>
          </a:p>
          <a:p>
            <a:pPr lvl="1">
              <a:spcBef>
                <a:spcPct val="0"/>
              </a:spcBef>
            </a:pPr>
            <a:r>
              <a:rPr lang="en-GB" altLang="en-US" sz="3000" b="1"/>
              <a:t>Transacylases. </a:t>
            </a:r>
            <a:endParaRPr lang="en-US" altLang="en-US" sz="3000" b="1"/>
          </a:p>
        </p:txBody>
      </p:sp>
    </p:spTree>
    <p:extLst>
      <p:ext uri="{BB962C8B-B14F-4D97-AF65-F5344CB8AC3E}">
        <p14:creationId xmlns:p14="http://schemas.microsoft.com/office/powerpoint/2010/main" val="1274923893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0" y="381000"/>
            <a:ext cx="5486400" cy="966788"/>
          </a:xfrm>
        </p:spPr>
        <p:txBody>
          <a:bodyPr/>
          <a:lstStyle/>
          <a:p>
            <a:r>
              <a:rPr lang="en-US" altLang="en-US" sz="3200" b="1">
                <a:solidFill>
                  <a:srgbClr val="FF0000"/>
                </a:solidFill>
                <a:latin typeface="Comic Sans MS" panose="030F0702030302020204" pitchFamily="66" charset="0"/>
              </a:rPr>
              <a:t>2.</a:t>
            </a:r>
            <a:r>
              <a:rPr lang="en-US" altLang="en-US" sz="320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US" altLang="en-US" sz="3200" b="1">
                <a:solidFill>
                  <a:srgbClr val="FF0000"/>
                </a:solidFill>
                <a:latin typeface="Comic Sans MS" panose="030F0702030302020204" pitchFamily="66" charset="0"/>
              </a:rPr>
              <a:t>Transferases</a:t>
            </a:r>
            <a:endParaRPr lang="en-US" altLang="en-US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1987" name="Text Box 3"/>
          <p:cNvSpPr txBox="1">
            <a:spLocks noChangeArrowheads="1"/>
          </p:cNvSpPr>
          <p:nvPr/>
        </p:nvSpPr>
        <p:spPr bwMode="auto">
          <a:xfrm>
            <a:off x="1905000" y="1601196"/>
            <a:ext cx="8001000" cy="1277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33363" indent="-2333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Char char="•"/>
            </a:pPr>
            <a:r>
              <a:rPr lang="en-US" altLang="en-US" sz="3200" dirty="0"/>
              <a:t>A-X + B ↔ BX + A 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en-US" sz="3000" dirty="0">
                <a:latin typeface="Comic Sans MS" panose="030F0702030302020204" pitchFamily="66" charset="0"/>
              </a:rPr>
              <a:t>Catalyze </a:t>
            </a:r>
            <a:r>
              <a:rPr lang="en-US" altLang="en-US" sz="3000" dirty="0">
                <a:solidFill>
                  <a:schemeClr val="accent2"/>
                </a:solidFill>
                <a:latin typeface="Comic Sans MS" panose="030F0702030302020204" pitchFamily="66" charset="0"/>
              </a:rPr>
              <a:t>group  transfer</a:t>
            </a:r>
            <a:r>
              <a:rPr lang="en-US" altLang="en-US" sz="3000" dirty="0">
                <a:latin typeface="Comic Sans MS" panose="030F0702030302020204" pitchFamily="66" charset="0"/>
              </a:rPr>
              <a:t> reactions</a:t>
            </a:r>
          </a:p>
        </p:txBody>
      </p:sp>
      <p:pic>
        <p:nvPicPr>
          <p:cNvPr id="41988" name="Picture 4"/>
          <p:cNvPicPr>
            <a:picLocks noGrp="1" noChangeAspect="1" noChangeArrowheads="1"/>
          </p:cNvPicPr>
          <p:nvPr>
            <p:ph idx="4294967295"/>
          </p:nvPr>
        </p:nvPicPr>
        <p:blipFill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05000" y="2971800"/>
            <a:ext cx="8229600" cy="2438400"/>
          </a:xfrm>
          <a:noFill/>
        </p:spPr>
      </p:pic>
      <p:sp>
        <p:nvSpPr>
          <p:cNvPr id="41989" name="Rectangle 5"/>
          <p:cNvSpPr>
            <a:spLocks noChangeArrowheads="1"/>
          </p:cNvSpPr>
          <p:nvPr/>
        </p:nvSpPr>
        <p:spPr bwMode="auto">
          <a:xfrm>
            <a:off x="10134600" y="4191000"/>
            <a:ext cx="533400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4061386271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09800" y="304800"/>
            <a:ext cx="7772400" cy="609600"/>
          </a:xfrm>
        </p:spPr>
        <p:txBody>
          <a:bodyPr>
            <a:normAutofit fontScale="90000"/>
          </a:bodyPr>
          <a:lstStyle/>
          <a:p>
            <a:r>
              <a:rPr lang="en-GB" altLang="en-US" b="1" u="sng"/>
              <a:t>EC 3.	Hydrolases</a:t>
            </a:r>
            <a:endParaRPr lang="en-US" altLang="en-US" b="1" u="sng"/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981200" y="1295400"/>
            <a:ext cx="8305800" cy="4648200"/>
          </a:xfrm>
        </p:spPr>
        <p:txBody>
          <a:bodyPr/>
          <a:lstStyle/>
          <a:p>
            <a:r>
              <a:rPr lang="en-GB" altLang="en-US" b="1" dirty="0"/>
              <a:t>Biochemical Activity: </a:t>
            </a:r>
          </a:p>
          <a:p>
            <a:pPr lvl="1"/>
            <a:r>
              <a:rPr lang="en-GB" altLang="en-US" b="1" dirty="0"/>
              <a:t>Catalyse the hydrolysis of various bonds Add water across a bond.</a:t>
            </a:r>
          </a:p>
          <a:p>
            <a:pPr>
              <a:spcBef>
                <a:spcPct val="0"/>
              </a:spcBef>
            </a:pPr>
            <a:r>
              <a:rPr lang="en-US" altLang="en-US" b="1" dirty="0"/>
              <a:t>Examples:</a:t>
            </a:r>
          </a:p>
          <a:p>
            <a:pPr lvl="1"/>
            <a:r>
              <a:rPr lang="en-US" altLang="en-US" b="1" dirty="0"/>
              <a:t>Protein hydrolyzing enzymes (Peptidases).</a:t>
            </a:r>
          </a:p>
          <a:p>
            <a:pPr lvl="1"/>
            <a:r>
              <a:rPr lang="en-US" altLang="en-US" b="1" dirty="0" err="1"/>
              <a:t>Carbohydrases</a:t>
            </a:r>
            <a:r>
              <a:rPr lang="en-US" altLang="en-US" b="1" dirty="0"/>
              <a:t> (Amylase, Maltase, Lactase).</a:t>
            </a:r>
          </a:p>
          <a:p>
            <a:pPr lvl="1"/>
            <a:r>
              <a:rPr lang="en-US" altLang="en-US" b="1" dirty="0"/>
              <a:t>Lipid hydrolyzing enzymes (Lipase).</a:t>
            </a:r>
          </a:p>
          <a:p>
            <a:pPr lvl="1"/>
            <a:r>
              <a:rPr lang="en-GB" altLang="en-US" b="1" dirty="0"/>
              <a:t>Deaminases.</a:t>
            </a:r>
          </a:p>
          <a:p>
            <a:pPr lvl="1"/>
            <a:r>
              <a:rPr lang="en-GB" altLang="en-US" b="1" dirty="0"/>
              <a:t>Phosphatases.</a:t>
            </a:r>
          </a:p>
          <a:p>
            <a:pPr lvl="1"/>
            <a:r>
              <a:rPr lang="en-US" altLang="en-US" dirty="0"/>
              <a:t>A-X + H</a:t>
            </a:r>
            <a:r>
              <a:rPr lang="en-US" altLang="en-US" baseline="30000" dirty="0"/>
              <a:t>2</a:t>
            </a:r>
            <a:r>
              <a:rPr lang="en-US" altLang="en-US" dirty="0"/>
              <a:t>O ↔ X-OH + HA </a:t>
            </a:r>
          </a:p>
          <a:p>
            <a:pPr lvl="1"/>
            <a:endParaRPr lang="en-GB" altLang="en-US" b="1" dirty="0"/>
          </a:p>
        </p:txBody>
      </p:sp>
    </p:spTree>
    <p:extLst>
      <p:ext uri="{BB962C8B-B14F-4D97-AF65-F5344CB8AC3E}">
        <p14:creationId xmlns:p14="http://schemas.microsoft.com/office/powerpoint/2010/main" val="3442385653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546351" y="76200"/>
            <a:ext cx="6130925" cy="966788"/>
          </a:xfrm>
        </p:spPr>
        <p:txBody>
          <a:bodyPr/>
          <a:lstStyle/>
          <a:p>
            <a:r>
              <a:rPr lang="en-US" altLang="en-US" sz="3200" b="1">
                <a:solidFill>
                  <a:srgbClr val="FF0000"/>
                </a:solidFill>
                <a:latin typeface="Comic Sans MS" panose="030F0702030302020204" pitchFamily="66" charset="0"/>
              </a:rPr>
              <a:t>3. Hydrolases</a:t>
            </a:r>
            <a:endParaRPr lang="en-US" altLang="en-US" sz="210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4035" name="Text Box 3"/>
          <p:cNvSpPr txBox="1">
            <a:spLocks noChangeArrowheads="1"/>
          </p:cNvSpPr>
          <p:nvPr/>
        </p:nvSpPr>
        <p:spPr bwMode="auto">
          <a:xfrm>
            <a:off x="1905000" y="1219201"/>
            <a:ext cx="8229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33363" indent="-2333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Char char="•"/>
            </a:pPr>
            <a:r>
              <a:rPr lang="en-US" altLang="en-US" sz="3000">
                <a:latin typeface="Comic Sans MS" panose="030F0702030302020204" pitchFamily="66" charset="0"/>
              </a:rPr>
              <a:t>Catalyze </a:t>
            </a:r>
            <a:r>
              <a:rPr lang="en-US" altLang="en-US" sz="3000">
                <a:solidFill>
                  <a:schemeClr val="accent2"/>
                </a:solidFill>
                <a:latin typeface="Comic Sans MS" panose="030F0702030302020204" pitchFamily="66" charset="0"/>
              </a:rPr>
              <a:t>hydrolysis reactions</a:t>
            </a:r>
            <a:r>
              <a:rPr lang="en-US" altLang="en-US" sz="3000">
                <a:latin typeface="Comic Sans MS" panose="030F0702030302020204" pitchFamily="66" charset="0"/>
              </a:rPr>
              <a:t> where water is the acceptor of the transferred group</a:t>
            </a:r>
          </a:p>
        </p:txBody>
      </p:sp>
      <p:pic>
        <p:nvPicPr>
          <p:cNvPr id="44036" name="Picture 4"/>
          <p:cNvPicPr>
            <a:picLocks noGrp="1" noChangeAspect="1" noChangeArrowheads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09800" y="2667000"/>
            <a:ext cx="7696200" cy="2209800"/>
          </a:xfrm>
          <a:noFill/>
        </p:spPr>
      </p:pic>
      <p:sp>
        <p:nvSpPr>
          <p:cNvPr id="44037" name="Rectangle 5"/>
          <p:cNvSpPr>
            <a:spLocks noChangeArrowheads="1"/>
          </p:cNvSpPr>
          <p:nvPr/>
        </p:nvSpPr>
        <p:spPr bwMode="auto">
          <a:xfrm>
            <a:off x="10134600" y="3581400"/>
            <a:ext cx="533400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en-US"/>
          </a:p>
        </p:txBody>
      </p:sp>
      <p:sp>
        <p:nvSpPr>
          <p:cNvPr id="44038" name="Text Box 6"/>
          <p:cNvSpPr txBox="1">
            <a:spLocks noChangeArrowheads="1"/>
          </p:cNvSpPr>
          <p:nvPr/>
        </p:nvSpPr>
        <p:spPr bwMode="auto">
          <a:xfrm>
            <a:off x="2438400" y="5289551"/>
            <a:ext cx="37338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chemeClr val="accent2"/>
                </a:solidFill>
                <a:latin typeface="Comic Sans MS" panose="030F0702030302020204" pitchFamily="66" charset="0"/>
              </a:rPr>
              <a:t>- esterases                                     - peptidases                                       - glycosidases</a:t>
            </a:r>
          </a:p>
        </p:txBody>
      </p:sp>
    </p:spTree>
    <p:extLst>
      <p:ext uri="{BB962C8B-B14F-4D97-AF65-F5344CB8AC3E}">
        <p14:creationId xmlns:p14="http://schemas.microsoft.com/office/powerpoint/2010/main" val="1599395070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09800" y="304800"/>
            <a:ext cx="7772400" cy="609600"/>
          </a:xfrm>
        </p:spPr>
        <p:txBody>
          <a:bodyPr>
            <a:normAutofit fontScale="90000"/>
          </a:bodyPr>
          <a:lstStyle/>
          <a:p>
            <a:r>
              <a:rPr lang="en-GB" altLang="en-US" b="1" u="sng"/>
              <a:t>EC 4.	Lyases 	</a:t>
            </a:r>
            <a:endParaRPr lang="en-US" altLang="en-US" b="1" u="sng"/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828800" y="1295400"/>
            <a:ext cx="8458200" cy="5181600"/>
          </a:xfrm>
        </p:spPr>
        <p:txBody>
          <a:bodyPr/>
          <a:lstStyle/>
          <a:p>
            <a:r>
              <a:rPr lang="en-GB" altLang="en-US" b="1"/>
              <a:t>Biochemical Activity:</a:t>
            </a:r>
          </a:p>
          <a:p>
            <a:pPr lvl="1"/>
            <a:r>
              <a:rPr lang="en-GB" altLang="en-US" sz="3200" b="1"/>
              <a:t>Cleave various bonds by means other than hydrolysis and oxidation.</a:t>
            </a:r>
          </a:p>
          <a:p>
            <a:pPr lvl="1"/>
            <a:r>
              <a:rPr lang="en-GB" altLang="en-US" sz="3200" b="1"/>
              <a:t>Add Water, Ammonia or Carbon dioxide across double bonds, or remove these elements to produce double bonds.</a:t>
            </a:r>
          </a:p>
          <a:p>
            <a:pPr>
              <a:spcBef>
                <a:spcPct val="0"/>
              </a:spcBef>
            </a:pPr>
            <a:r>
              <a:rPr lang="en-US" altLang="en-US" b="1"/>
              <a:t>Examples:</a:t>
            </a:r>
          </a:p>
          <a:p>
            <a:pPr lvl="1"/>
            <a:r>
              <a:rPr lang="en-US" altLang="en-US" sz="3200" b="1"/>
              <a:t>Fumarase.</a:t>
            </a:r>
          </a:p>
          <a:p>
            <a:pPr lvl="1"/>
            <a:r>
              <a:rPr lang="en-US" altLang="en-US" sz="3200" b="1"/>
              <a:t>Carbonic anhydrase.</a:t>
            </a:r>
          </a:p>
        </p:txBody>
      </p:sp>
    </p:spTree>
    <p:extLst>
      <p:ext uri="{BB962C8B-B14F-4D97-AF65-F5344CB8AC3E}">
        <p14:creationId xmlns:p14="http://schemas.microsoft.com/office/powerpoint/2010/main" val="2270458852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2"/>
          <p:cNvSpPr txBox="1">
            <a:spLocks noChangeArrowheads="1"/>
          </p:cNvSpPr>
          <p:nvPr/>
        </p:nvSpPr>
        <p:spPr bwMode="auto">
          <a:xfrm>
            <a:off x="2193925" y="344488"/>
            <a:ext cx="5910592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latin typeface="Georgia" panose="02040502050405020303" pitchFamily="18" charset="0"/>
              </a:rPr>
              <a:t>                  Role of Metabolism in Nutrition</a:t>
            </a:r>
          </a:p>
          <a:p>
            <a:endParaRPr lang="en-US" altLang="en-US">
              <a:latin typeface="Georgia" panose="02040502050405020303" pitchFamily="18" charset="0"/>
            </a:endParaRPr>
          </a:p>
          <a:p>
            <a:r>
              <a:rPr lang="en-US" altLang="en-US">
                <a:latin typeface="Georgia" panose="02040502050405020303" pitchFamily="18" charset="0"/>
              </a:rPr>
              <a:t>Definition:  the sum of all biochemical changes that take</a:t>
            </a:r>
          </a:p>
          <a:p>
            <a:r>
              <a:rPr lang="en-US" altLang="en-US">
                <a:latin typeface="Georgia" panose="02040502050405020303" pitchFamily="18" charset="0"/>
              </a:rPr>
              <a:t>		place in a living organism.</a:t>
            </a:r>
          </a:p>
          <a:p>
            <a:endParaRPr lang="en-US" altLang="en-US">
              <a:latin typeface="Georgia" panose="02040502050405020303" pitchFamily="18" charset="0"/>
            </a:endParaRPr>
          </a:p>
          <a:p>
            <a:r>
              <a:rPr lang="en-US" altLang="en-US">
                <a:latin typeface="Georgia" panose="02040502050405020303" pitchFamily="18" charset="0"/>
              </a:rPr>
              <a:t>Group these reactions into two types:  </a:t>
            </a:r>
          </a:p>
          <a:p>
            <a:endParaRPr lang="en-US" altLang="en-US">
              <a:latin typeface="Georgia" panose="02040502050405020303" pitchFamily="18" charset="0"/>
            </a:endParaRPr>
          </a:p>
          <a:p>
            <a:r>
              <a:rPr lang="en-US" altLang="en-US">
                <a:latin typeface="Georgia" panose="02040502050405020303" pitchFamily="18" charset="0"/>
              </a:rPr>
              <a:t>		anabolic                   catabolic</a:t>
            </a:r>
          </a:p>
          <a:p>
            <a:endParaRPr lang="en-US" altLang="en-US">
              <a:latin typeface="Georgia" panose="02040502050405020303" pitchFamily="18" charset="0"/>
            </a:endParaRPr>
          </a:p>
          <a:p>
            <a:endParaRPr lang="en-US" altLang="en-US">
              <a:latin typeface="Georgia" panose="02040502050405020303" pitchFamily="18" charset="0"/>
            </a:endParaRPr>
          </a:p>
        </p:txBody>
      </p:sp>
      <p:sp>
        <p:nvSpPr>
          <p:cNvPr id="22531" name="Line 3"/>
          <p:cNvSpPr>
            <a:spLocks noChangeShapeType="1"/>
          </p:cNvSpPr>
          <p:nvPr/>
        </p:nvSpPr>
        <p:spPr bwMode="auto">
          <a:xfrm>
            <a:off x="4572000" y="3352800"/>
            <a:ext cx="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32" name="Line 4"/>
          <p:cNvSpPr>
            <a:spLocks noChangeShapeType="1"/>
          </p:cNvSpPr>
          <p:nvPr/>
        </p:nvSpPr>
        <p:spPr bwMode="auto">
          <a:xfrm>
            <a:off x="7239000" y="33528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33" name="Text Box 5"/>
          <p:cNvSpPr txBox="1">
            <a:spLocks noChangeArrowheads="1"/>
          </p:cNvSpPr>
          <p:nvPr/>
        </p:nvSpPr>
        <p:spPr bwMode="auto">
          <a:xfrm>
            <a:off x="2209801" y="4038601"/>
            <a:ext cx="5529655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dirty="0"/>
              <a:t>Reactions:    require energy          release energy</a:t>
            </a:r>
          </a:p>
          <a:p>
            <a:endParaRPr lang="en-US" altLang="en-US" dirty="0"/>
          </a:p>
          <a:p>
            <a:r>
              <a:rPr lang="en-US" altLang="en-US" dirty="0"/>
              <a:t>Produce:      more complex          more simple compounds</a:t>
            </a:r>
          </a:p>
          <a:p>
            <a:r>
              <a:rPr lang="en-US" altLang="en-US" dirty="0"/>
              <a:t>		compounds</a:t>
            </a:r>
          </a:p>
        </p:txBody>
      </p:sp>
    </p:spTree>
    <p:extLst>
      <p:ext uri="{BB962C8B-B14F-4D97-AF65-F5344CB8AC3E}">
        <p14:creationId xmlns:p14="http://schemas.microsoft.com/office/powerpoint/2010/main" val="27422588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868613" y="439738"/>
            <a:ext cx="5808662" cy="703262"/>
          </a:xfrm>
        </p:spPr>
        <p:txBody>
          <a:bodyPr/>
          <a:lstStyle/>
          <a:p>
            <a:r>
              <a:rPr lang="en-US" altLang="en-US" sz="3200" b="1">
                <a:solidFill>
                  <a:srgbClr val="FF0000"/>
                </a:solidFill>
                <a:latin typeface="Comic Sans MS" panose="030F0702030302020204" pitchFamily="66" charset="0"/>
              </a:rPr>
              <a:t>4.  Lyases</a:t>
            </a:r>
            <a:r>
              <a:rPr lang="en-US" altLang="en-US" sz="2000" b="1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46083" name="Rectangle 5"/>
          <p:cNvSpPr>
            <a:spLocks noChangeArrowheads="1"/>
          </p:cNvSpPr>
          <p:nvPr/>
        </p:nvSpPr>
        <p:spPr bwMode="auto">
          <a:xfrm>
            <a:off x="10134600" y="4572000"/>
            <a:ext cx="533400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en-US"/>
          </a:p>
        </p:txBody>
      </p:sp>
      <p:pic>
        <p:nvPicPr>
          <p:cNvPr id="46084" name="Picture 7" descr="Figure 8 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65" r="12665" b="25972"/>
          <a:stretch>
            <a:fillRect/>
          </a:stretch>
        </p:blipFill>
        <p:spPr bwMode="auto">
          <a:xfrm>
            <a:off x="1905000" y="1143000"/>
            <a:ext cx="79248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9775412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09800" y="304800"/>
            <a:ext cx="7772400" cy="609600"/>
          </a:xfrm>
        </p:spPr>
        <p:txBody>
          <a:bodyPr>
            <a:normAutofit fontScale="90000"/>
          </a:bodyPr>
          <a:lstStyle/>
          <a:p>
            <a:r>
              <a:rPr lang="en-GB" altLang="en-US" b="1" u="sng"/>
              <a:t>EC 5.	Isomerases</a:t>
            </a:r>
            <a:endParaRPr lang="en-US" altLang="en-US" b="1" u="sng"/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828800" y="1295400"/>
            <a:ext cx="8458200" cy="4953000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en-GB" altLang="en-US" b="1"/>
              <a:t>Biochemical Activity:</a:t>
            </a:r>
          </a:p>
          <a:p>
            <a:pPr lvl="1">
              <a:spcBef>
                <a:spcPct val="0"/>
              </a:spcBef>
            </a:pPr>
            <a:r>
              <a:rPr lang="en-GB" altLang="en-US" sz="3200" b="1"/>
              <a:t>Catalyse isomerization changes within a single molecule.</a:t>
            </a:r>
          </a:p>
          <a:p>
            <a:pPr lvl="1">
              <a:spcBef>
                <a:spcPct val="0"/>
              </a:spcBef>
            </a:pPr>
            <a:r>
              <a:rPr lang="en-GB" altLang="en-US" sz="3200" b="1"/>
              <a:t>Carry out many kinds of isomerization:</a:t>
            </a:r>
          </a:p>
          <a:p>
            <a:pPr lvl="2">
              <a:spcBef>
                <a:spcPct val="0"/>
              </a:spcBef>
            </a:pPr>
            <a:r>
              <a:rPr lang="en-GB" altLang="en-US" sz="3200" b="1"/>
              <a:t>L to D isomerizations.</a:t>
            </a:r>
          </a:p>
          <a:p>
            <a:pPr lvl="2">
              <a:spcBef>
                <a:spcPct val="0"/>
              </a:spcBef>
            </a:pPr>
            <a:r>
              <a:rPr lang="en-GB" altLang="en-US" sz="3200" b="1"/>
              <a:t>Mutase reactions (Shifts of chemical groups).</a:t>
            </a:r>
          </a:p>
          <a:p>
            <a:pPr>
              <a:spcBef>
                <a:spcPct val="0"/>
              </a:spcBef>
            </a:pPr>
            <a:r>
              <a:rPr lang="en-US" altLang="en-US" b="1"/>
              <a:t>Examples:</a:t>
            </a:r>
          </a:p>
          <a:p>
            <a:pPr lvl="1">
              <a:spcBef>
                <a:spcPct val="0"/>
              </a:spcBef>
            </a:pPr>
            <a:r>
              <a:rPr lang="en-US" altLang="en-US" sz="3200" b="1"/>
              <a:t>Isomerase.</a:t>
            </a:r>
          </a:p>
          <a:p>
            <a:pPr lvl="1">
              <a:spcBef>
                <a:spcPct val="0"/>
              </a:spcBef>
            </a:pPr>
            <a:r>
              <a:rPr lang="en-US" altLang="en-US" sz="3200" b="1"/>
              <a:t>Mutase.</a:t>
            </a:r>
            <a:endParaRPr lang="en-GB" altLang="en-US" sz="3200" b="1"/>
          </a:p>
        </p:txBody>
      </p:sp>
    </p:spTree>
    <p:extLst>
      <p:ext uri="{BB962C8B-B14F-4D97-AF65-F5344CB8AC3E}">
        <p14:creationId xmlns:p14="http://schemas.microsoft.com/office/powerpoint/2010/main" val="1153363916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352800" y="274639"/>
            <a:ext cx="5164138" cy="879475"/>
          </a:xfrm>
        </p:spPr>
        <p:txBody>
          <a:bodyPr/>
          <a:lstStyle/>
          <a:p>
            <a:r>
              <a:rPr lang="en-US" altLang="en-US" sz="3200" b="1">
                <a:solidFill>
                  <a:srgbClr val="FF0000"/>
                </a:solidFill>
                <a:latin typeface="Comic Sans MS" panose="030F0702030302020204" pitchFamily="66" charset="0"/>
              </a:rPr>
              <a:t>5.  Isomerases</a:t>
            </a:r>
            <a:r>
              <a:rPr lang="en-US" altLang="en-US" sz="2000" b="1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48131" name="Text Box 3"/>
          <p:cNvSpPr txBox="1">
            <a:spLocks noChangeArrowheads="1"/>
          </p:cNvSpPr>
          <p:nvPr/>
        </p:nvSpPr>
        <p:spPr bwMode="auto">
          <a:xfrm>
            <a:off x="2209800" y="1752601"/>
            <a:ext cx="67818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33363" indent="-2333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Char char="•"/>
            </a:pPr>
            <a:r>
              <a:rPr lang="en-US" altLang="en-US" sz="3000">
                <a:latin typeface="Comic Sans MS" panose="030F0702030302020204" pitchFamily="66" charset="0"/>
              </a:rPr>
              <a:t>Catalyze </a:t>
            </a:r>
            <a:r>
              <a:rPr lang="en-US" altLang="en-US" sz="3000">
                <a:solidFill>
                  <a:schemeClr val="accent2"/>
                </a:solidFill>
                <a:latin typeface="Comic Sans MS" panose="030F0702030302020204" pitchFamily="66" charset="0"/>
              </a:rPr>
              <a:t>isomerization</a:t>
            </a:r>
            <a:r>
              <a:rPr lang="en-US" altLang="en-US" sz="3000">
                <a:latin typeface="Comic Sans MS" panose="030F0702030302020204" pitchFamily="66" charset="0"/>
              </a:rPr>
              <a:t> reactions </a:t>
            </a:r>
          </a:p>
        </p:txBody>
      </p:sp>
      <p:pic>
        <p:nvPicPr>
          <p:cNvPr id="48132" name="Picture 4"/>
          <p:cNvPicPr>
            <a:picLocks noGrp="1" noChangeAspect="1" noChangeArrowheads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000"/>
          <a:stretch>
            <a:fillRect/>
          </a:stretch>
        </p:blipFill>
        <p:spPr>
          <a:xfrm>
            <a:off x="2057400" y="2895600"/>
            <a:ext cx="8153400" cy="2895600"/>
          </a:xfrm>
          <a:noFill/>
        </p:spPr>
      </p:pic>
      <p:sp>
        <p:nvSpPr>
          <p:cNvPr id="48133" name="Rectangle 5"/>
          <p:cNvSpPr>
            <a:spLocks noChangeArrowheads="1"/>
          </p:cNvSpPr>
          <p:nvPr/>
        </p:nvSpPr>
        <p:spPr bwMode="auto">
          <a:xfrm>
            <a:off x="10077450" y="3733800"/>
            <a:ext cx="533400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191023089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09800" y="304800"/>
            <a:ext cx="7772400" cy="609600"/>
          </a:xfrm>
        </p:spPr>
        <p:txBody>
          <a:bodyPr>
            <a:normAutofit fontScale="90000"/>
          </a:bodyPr>
          <a:lstStyle/>
          <a:p>
            <a:r>
              <a:rPr lang="en-GB" altLang="en-US" b="1" u="sng"/>
              <a:t>EC 6. Ligases</a:t>
            </a:r>
            <a:endParaRPr lang="en-US" altLang="en-US" b="1" u="sng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209800" y="1447800"/>
            <a:ext cx="7772400" cy="4267200"/>
          </a:xfrm>
        </p:spPr>
        <p:txBody>
          <a:bodyPr/>
          <a:lstStyle/>
          <a:p>
            <a:r>
              <a:rPr lang="en-GB" altLang="en-US" b="1"/>
              <a:t>Biochemical Activity:</a:t>
            </a:r>
          </a:p>
          <a:p>
            <a:pPr lvl="1"/>
            <a:r>
              <a:rPr lang="en-GB" altLang="en-US" sz="3200" b="1"/>
              <a:t> Join two molecules with covalent bonds Catalyse reactions in which two chemical groups are joined (or ligated) with the use of energy from ATP.</a:t>
            </a:r>
          </a:p>
          <a:p>
            <a:pPr>
              <a:spcBef>
                <a:spcPct val="0"/>
              </a:spcBef>
            </a:pPr>
            <a:r>
              <a:rPr lang="en-US" altLang="en-US" b="1"/>
              <a:t>Examples:</a:t>
            </a:r>
          </a:p>
          <a:p>
            <a:pPr lvl="1"/>
            <a:r>
              <a:rPr lang="en-US" altLang="en-US" sz="3200" b="1"/>
              <a:t>Acetyl~CoA Carboxylase.</a:t>
            </a:r>
          </a:p>
          <a:p>
            <a:pPr lvl="1"/>
            <a:r>
              <a:rPr lang="en-US" altLang="en-US" sz="3200" b="1">
                <a:solidFill>
                  <a:srgbClr val="CC0066"/>
                </a:solidFill>
              </a:rPr>
              <a:t>Glutamine synthetase</a:t>
            </a:r>
          </a:p>
        </p:txBody>
      </p:sp>
    </p:spTree>
    <p:extLst>
      <p:ext uri="{BB962C8B-B14F-4D97-AF65-F5344CB8AC3E}">
        <p14:creationId xmlns:p14="http://schemas.microsoft.com/office/powerpoint/2010/main" val="3652410503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09800" y="533400"/>
            <a:ext cx="7772400" cy="762000"/>
          </a:xfrm>
        </p:spPr>
        <p:txBody>
          <a:bodyPr/>
          <a:lstStyle/>
          <a:p>
            <a:r>
              <a:rPr lang="en-US" altLang="en-US" sz="3200" b="1">
                <a:solidFill>
                  <a:srgbClr val="FF0000"/>
                </a:solidFill>
                <a:latin typeface="Comic Sans MS" panose="030F0702030302020204" pitchFamily="66" charset="0"/>
              </a:rPr>
              <a:t>6.</a:t>
            </a:r>
            <a:r>
              <a:rPr lang="en-US" altLang="en-US" sz="3200">
                <a:solidFill>
                  <a:srgbClr val="FF0000"/>
                </a:solidFill>
                <a:latin typeface="Comic Sans MS" panose="030F0702030302020204" pitchFamily="66" charset="0"/>
              </a:rPr>
              <a:t>  </a:t>
            </a:r>
            <a:r>
              <a:rPr lang="en-US" altLang="en-US" sz="3200" b="1">
                <a:solidFill>
                  <a:srgbClr val="FF0000"/>
                </a:solidFill>
                <a:latin typeface="Comic Sans MS" panose="030F0702030302020204" pitchFamily="66" charset="0"/>
              </a:rPr>
              <a:t>Ligases</a:t>
            </a:r>
            <a:r>
              <a:rPr lang="en-US" altLang="en-US" sz="3200" b="1">
                <a:solidFill>
                  <a:schemeClr val="accent2"/>
                </a:solidFill>
                <a:latin typeface="Comic Sans MS" panose="030F0702030302020204" pitchFamily="66" charset="0"/>
              </a:rPr>
              <a:t> </a:t>
            </a:r>
            <a:r>
              <a:rPr lang="en-US" altLang="en-US" sz="3200">
                <a:solidFill>
                  <a:schemeClr val="accent2"/>
                </a:solidFill>
                <a:latin typeface="Comic Sans MS" panose="030F0702030302020204" pitchFamily="66" charset="0"/>
              </a:rPr>
              <a:t>(</a:t>
            </a:r>
            <a:r>
              <a:rPr lang="en-US" altLang="en-US" sz="3200" b="1">
                <a:solidFill>
                  <a:schemeClr val="accent2"/>
                </a:solidFill>
                <a:latin typeface="Comic Sans MS" panose="030F0702030302020204" pitchFamily="66" charset="0"/>
              </a:rPr>
              <a:t>synthetases</a:t>
            </a:r>
            <a:r>
              <a:rPr lang="en-US" altLang="en-US" sz="3200">
                <a:solidFill>
                  <a:schemeClr val="accent2"/>
                </a:solidFill>
                <a:latin typeface="Comic Sans MS" panose="030F0702030302020204" pitchFamily="66" charset="0"/>
              </a:rPr>
              <a:t>)</a:t>
            </a:r>
            <a:endParaRPr lang="en-US" altLang="en-US">
              <a:latin typeface="Comic Sans MS" panose="030F0702030302020204" pitchFamily="66" charset="0"/>
            </a:endParaRPr>
          </a:p>
        </p:txBody>
      </p:sp>
      <p:sp>
        <p:nvSpPr>
          <p:cNvPr id="50179" name="Text Box 3"/>
          <p:cNvSpPr txBox="1">
            <a:spLocks noChangeArrowheads="1"/>
          </p:cNvSpPr>
          <p:nvPr/>
        </p:nvSpPr>
        <p:spPr bwMode="auto">
          <a:xfrm>
            <a:off x="1752600" y="1752601"/>
            <a:ext cx="8686800" cy="123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33363" indent="-2333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Char char="•"/>
            </a:pPr>
            <a:r>
              <a:rPr lang="en-US" altLang="en-US" sz="3000">
                <a:latin typeface="Comic Sans MS" panose="030F0702030302020204" pitchFamily="66" charset="0"/>
              </a:rPr>
              <a:t>Catalyze </a:t>
            </a:r>
            <a:r>
              <a:rPr lang="en-US" altLang="en-US" sz="3000">
                <a:solidFill>
                  <a:schemeClr val="accent2"/>
                </a:solidFill>
                <a:latin typeface="Comic Sans MS" panose="030F0702030302020204" pitchFamily="66" charset="0"/>
              </a:rPr>
              <a:t>ligation</a:t>
            </a:r>
            <a:r>
              <a:rPr lang="en-US" altLang="en-US" sz="3000">
                <a:latin typeface="Comic Sans MS" panose="030F0702030302020204" pitchFamily="66" charset="0"/>
              </a:rPr>
              <a:t>, or joining of two substrates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en-US" sz="3000">
                <a:solidFill>
                  <a:schemeClr val="accent2"/>
                </a:solidFill>
                <a:latin typeface="Comic Sans MS" panose="030F0702030302020204" pitchFamily="66" charset="0"/>
              </a:rPr>
              <a:t>Require chemical energy</a:t>
            </a:r>
            <a:r>
              <a:rPr lang="en-US" altLang="en-US" sz="3000">
                <a:latin typeface="Comic Sans MS" panose="030F0702030302020204" pitchFamily="66" charset="0"/>
              </a:rPr>
              <a:t> (e.g. ATP) </a:t>
            </a:r>
          </a:p>
        </p:txBody>
      </p:sp>
      <p:pic>
        <p:nvPicPr>
          <p:cNvPr id="5018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505200"/>
            <a:ext cx="83058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81" name="Rectangle 5"/>
          <p:cNvSpPr>
            <a:spLocks noChangeArrowheads="1"/>
          </p:cNvSpPr>
          <p:nvPr/>
        </p:nvSpPr>
        <p:spPr bwMode="auto">
          <a:xfrm>
            <a:off x="10134600" y="4257675"/>
            <a:ext cx="533400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67322594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3" descr="enzyme_classify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897" y="0"/>
            <a:ext cx="1063358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1001417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381000"/>
            <a:ext cx="7772400" cy="1143000"/>
          </a:xfrm>
        </p:spPr>
        <p:txBody>
          <a:bodyPr/>
          <a:lstStyle/>
          <a:p>
            <a:r>
              <a:rPr lang="en-US" altLang="en-US" sz="3200" b="1">
                <a:latin typeface="Arial" panose="020B0604020202020204" pitchFamily="34" charset="0"/>
              </a:rPr>
              <a:t>Relationship Between Catabolic and Anabolic Pathways</a:t>
            </a:r>
          </a:p>
        </p:txBody>
      </p:sp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b="1">
                <a:latin typeface="Arial" panose="020B0604020202020204" pitchFamily="34" charset="0"/>
              </a:rPr>
              <a:t>Catabolic pathways</a:t>
            </a:r>
            <a:r>
              <a:rPr lang="en-US" altLang="en-US" sz="2400" b="1">
                <a:latin typeface="Arial" panose="020B0604020202020204" pitchFamily="34" charset="0"/>
              </a:rPr>
              <a:t> </a:t>
            </a:r>
          </a:p>
          <a:p>
            <a:pPr lvl="1">
              <a:lnSpc>
                <a:spcPct val="90000"/>
              </a:lnSpc>
            </a:pPr>
            <a:r>
              <a:rPr lang="en-US" altLang="en-US" b="1">
                <a:latin typeface="Arial" panose="020B0604020202020204" pitchFamily="34" charset="0"/>
              </a:rPr>
              <a:t>Complex metabolites are transformed into simpler products </a:t>
            </a:r>
          </a:p>
          <a:p>
            <a:pPr lvl="1">
              <a:lnSpc>
                <a:spcPct val="90000"/>
              </a:lnSpc>
            </a:pPr>
            <a:r>
              <a:rPr lang="en-US" altLang="en-US" b="1">
                <a:latin typeface="Arial" panose="020B0604020202020204" pitchFamily="34" charset="0"/>
              </a:rPr>
              <a:t>Energy released is conserved by the synthesis of ATP or NADPH</a:t>
            </a:r>
          </a:p>
          <a:p>
            <a:pPr>
              <a:lnSpc>
                <a:spcPct val="90000"/>
              </a:lnSpc>
            </a:pPr>
            <a:r>
              <a:rPr lang="en-US" altLang="en-US" b="1">
                <a:latin typeface="Arial" panose="020B0604020202020204" pitchFamily="34" charset="0"/>
              </a:rPr>
              <a:t>Anabolic pathways</a:t>
            </a:r>
            <a:r>
              <a:rPr lang="en-US" altLang="en-US" sz="2400" b="1">
                <a:latin typeface="Arial" panose="020B0604020202020204" pitchFamily="34" charset="0"/>
              </a:rPr>
              <a:t> </a:t>
            </a:r>
          </a:p>
          <a:p>
            <a:pPr lvl="1">
              <a:lnSpc>
                <a:spcPct val="90000"/>
              </a:lnSpc>
            </a:pPr>
            <a:r>
              <a:rPr lang="en-US" altLang="en-US" b="1">
                <a:latin typeface="Arial" panose="020B0604020202020204" pitchFamily="34" charset="0"/>
              </a:rPr>
              <a:t>Complex metabolites are made from simple precursors </a:t>
            </a:r>
          </a:p>
          <a:p>
            <a:pPr lvl="1">
              <a:lnSpc>
                <a:spcPct val="90000"/>
              </a:lnSpc>
            </a:pPr>
            <a:r>
              <a:rPr lang="en-US" altLang="en-US" b="1">
                <a:latin typeface="Arial" panose="020B0604020202020204" pitchFamily="34" charset="0"/>
              </a:rPr>
              <a:t>Energy-rich molecules are used to promote these reactions </a:t>
            </a:r>
          </a:p>
        </p:txBody>
      </p:sp>
    </p:spTree>
    <p:extLst>
      <p:ext uri="{BB962C8B-B14F-4D97-AF65-F5344CB8AC3E}">
        <p14:creationId xmlns:p14="http://schemas.microsoft.com/office/powerpoint/2010/main" val="13759835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7163" y="129659"/>
            <a:ext cx="668163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162E3C"/>
                </a:solidFill>
                <a:latin typeface="Arial" panose="020B0604020202020204" pitchFamily="34" charset="0"/>
              </a:rPr>
              <a:t>Cofactors, Coenzymes and Prosthetic group</a:t>
            </a:r>
            <a:endParaRPr lang="en-US" sz="2400" dirty="0"/>
          </a:p>
        </p:txBody>
      </p:sp>
      <p:sp>
        <p:nvSpPr>
          <p:cNvPr id="5" name="Rectangle 4"/>
          <p:cNvSpPr/>
          <p:nvPr/>
        </p:nvSpPr>
        <p:spPr>
          <a:xfrm>
            <a:off x="157163" y="591324"/>
            <a:ext cx="64008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003366"/>
                </a:solidFill>
                <a:latin typeface="Arial" panose="020B0604020202020204" pitchFamily="34" charset="0"/>
              </a:rPr>
              <a:t>Cofactors: </a:t>
            </a:r>
            <a:r>
              <a:rPr lang="en-US" sz="2000" dirty="0">
                <a:solidFill>
                  <a:srgbClr val="003366"/>
                </a:solidFill>
                <a:latin typeface="Arial" panose="020B0604020202020204" pitchFamily="34" charset="0"/>
              </a:rPr>
              <a:t>The catalytic activity of many enzymes depends on the presence of small molecules termed </a:t>
            </a:r>
            <a:r>
              <a:rPr lang="en-US" sz="2000" i="1" dirty="0">
                <a:solidFill>
                  <a:srgbClr val="003366"/>
                </a:solidFill>
                <a:latin typeface="Arial" panose="020B0604020202020204" pitchFamily="34" charset="0"/>
              </a:rPr>
              <a:t>cofactors</a:t>
            </a:r>
            <a:r>
              <a:rPr lang="en-US" sz="2000" dirty="0">
                <a:solidFill>
                  <a:srgbClr val="003366"/>
                </a:solidFill>
                <a:latin typeface="Arial" panose="020B0604020202020204" pitchFamily="34" charset="0"/>
              </a:rPr>
              <a:t>, although the precise role varies with the cofactor and the enzyme. Such an enzyme without its cofactor is referred to as an </a:t>
            </a:r>
            <a:r>
              <a:rPr lang="en-US" sz="2000" i="1" dirty="0" err="1">
                <a:solidFill>
                  <a:srgbClr val="003366"/>
                </a:solidFill>
                <a:latin typeface="Arial" panose="020B0604020202020204" pitchFamily="34" charset="0"/>
              </a:rPr>
              <a:t>apoenzyme</a:t>
            </a:r>
            <a:r>
              <a:rPr lang="en-US" sz="2000" dirty="0">
                <a:solidFill>
                  <a:srgbClr val="003366"/>
                </a:solidFill>
                <a:latin typeface="Arial" panose="020B0604020202020204" pitchFamily="34" charset="0"/>
              </a:rPr>
              <a:t>; the complete, catalytically active enzyme is called a </a:t>
            </a:r>
            <a:r>
              <a:rPr lang="en-US" sz="2000" i="1" dirty="0">
                <a:solidFill>
                  <a:srgbClr val="003366"/>
                </a:solidFill>
                <a:latin typeface="Arial" panose="020B0604020202020204" pitchFamily="34" charset="0"/>
              </a:rPr>
              <a:t>holoenzyme</a:t>
            </a:r>
            <a:r>
              <a:rPr lang="en-US" sz="2000" dirty="0">
                <a:solidFill>
                  <a:srgbClr val="003366"/>
                </a:solidFill>
                <a:latin typeface="Arial" panose="020B0604020202020204" pitchFamily="34" charset="0"/>
              </a:rPr>
              <a:t>.</a:t>
            </a:r>
          </a:p>
          <a:p>
            <a:r>
              <a:rPr lang="en-US" sz="2000" dirty="0">
                <a:solidFill>
                  <a:srgbClr val="003366"/>
                </a:solidFill>
                <a:latin typeface="Arial" panose="020B0604020202020204" pitchFamily="34" charset="0"/>
              </a:rPr>
              <a:t> </a:t>
            </a:r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</a:rPr>
              <a:t>Apo Enzyme +</a:t>
            </a:r>
            <a:r>
              <a:rPr lang="en-US" sz="2000" dirty="0" err="1">
                <a:solidFill>
                  <a:srgbClr val="FF0000"/>
                </a:solidFill>
                <a:latin typeface="Arial" panose="020B0604020202020204" pitchFamily="34" charset="0"/>
              </a:rPr>
              <a:t>CoFactor</a:t>
            </a:r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 Holoenzyme</a:t>
            </a:r>
            <a:endParaRPr lang="en-US" sz="2000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</a:rPr>
              <a:t>Cofactors</a:t>
            </a:r>
            <a:r>
              <a:rPr lang="en-US" sz="2000" dirty="0">
                <a:solidFill>
                  <a:srgbClr val="003366"/>
                </a:solidFill>
                <a:latin typeface="Arial" panose="020B0604020202020204" pitchFamily="34" charset="0"/>
              </a:rPr>
              <a:t> can be subdivided into two groups: metals and small organic molecules</a:t>
            </a:r>
            <a:endParaRPr lang="en-US" sz="2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3453646"/>
            <a:ext cx="6838801" cy="3404354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6838800" y="129659"/>
            <a:ext cx="0" cy="672834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6838800" y="129659"/>
            <a:ext cx="53532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003366"/>
                </a:solidFill>
                <a:latin typeface="Arial" panose="020B0604020202020204" pitchFamily="34" charset="0"/>
              </a:rPr>
              <a:t>Prosthetic group: </a:t>
            </a:r>
            <a:r>
              <a:rPr lang="en-US" sz="2000" dirty="0">
                <a:solidFill>
                  <a:srgbClr val="003366"/>
                </a:solidFill>
                <a:latin typeface="Arial" panose="020B0604020202020204" pitchFamily="34" charset="0"/>
              </a:rPr>
              <a:t>Tightly integrated into enzyme structure by covalent or non covalent bonding. It may be organic or inorganic.</a:t>
            </a:r>
          </a:p>
          <a:p>
            <a:r>
              <a:rPr lang="en-US" sz="2000" b="1" dirty="0">
                <a:solidFill>
                  <a:srgbClr val="003366"/>
                </a:solidFill>
                <a:latin typeface="Arial" panose="020B0604020202020204" pitchFamily="34" charset="0"/>
              </a:rPr>
              <a:t>Organic:  </a:t>
            </a:r>
            <a:r>
              <a:rPr lang="en-US" sz="2000" dirty="0">
                <a:solidFill>
                  <a:srgbClr val="003366"/>
                </a:solidFill>
                <a:latin typeface="Arial" panose="020B0604020202020204" pitchFamily="34" charset="0"/>
              </a:rPr>
              <a:t>Pyridoxal phosphate, FMN, FAD, TPP, Biotin,</a:t>
            </a:r>
          </a:p>
          <a:p>
            <a:r>
              <a:rPr lang="en-US" sz="2000" b="1" dirty="0">
                <a:solidFill>
                  <a:srgbClr val="003366"/>
                </a:solidFill>
                <a:latin typeface="Arial" panose="020B0604020202020204" pitchFamily="34" charset="0"/>
              </a:rPr>
              <a:t>Inorganic: Metal ions </a:t>
            </a:r>
            <a:r>
              <a:rPr lang="en-US" sz="2000" b="1" dirty="0" err="1">
                <a:solidFill>
                  <a:srgbClr val="003366"/>
                </a:solidFill>
                <a:latin typeface="Arial" panose="020B0604020202020204" pitchFamily="34" charset="0"/>
              </a:rPr>
              <a:t>i.e</a:t>
            </a:r>
            <a:r>
              <a:rPr lang="en-US" sz="2000" b="1" dirty="0">
                <a:solidFill>
                  <a:srgbClr val="003366"/>
                </a:solidFill>
                <a:latin typeface="Arial" panose="020B0604020202020204" pitchFamily="34" charset="0"/>
              </a:rPr>
              <a:t> </a:t>
            </a:r>
            <a:r>
              <a:rPr lang="en-US" sz="2000" dirty="0">
                <a:solidFill>
                  <a:srgbClr val="003366"/>
                </a:solidFill>
                <a:latin typeface="Arial" panose="020B0604020202020204" pitchFamily="34" charset="0"/>
              </a:rPr>
              <a:t>Co, Cu, Mg, </a:t>
            </a:r>
            <a:r>
              <a:rPr lang="en-US" sz="2000" dirty="0" err="1">
                <a:solidFill>
                  <a:srgbClr val="003366"/>
                </a:solidFill>
                <a:latin typeface="Arial" panose="020B0604020202020204" pitchFamily="34" charset="0"/>
              </a:rPr>
              <a:t>Mn</a:t>
            </a:r>
            <a:r>
              <a:rPr lang="en-US" sz="2000" dirty="0">
                <a:solidFill>
                  <a:srgbClr val="003366"/>
                </a:solidFill>
                <a:latin typeface="Arial" panose="020B0604020202020204" pitchFamily="34" charset="0"/>
              </a:rPr>
              <a:t>, Fe</a:t>
            </a:r>
            <a:endParaRPr lang="en-US" sz="20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62463" y="2068651"/>
            <a:ext cx="5329537" cy="130560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62462" y="3374261"/>
            <a:ext cx="5329538" cy="348374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8443913" y="3682037"/>
            <a:ext cx="1628775" cy="36132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accent2">
                    <a:lumMod val="75000"/>
                  </a:schemeClr>
                </a:solidFill>
              </a:rPr>
              <a:t>Metallo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</a:rPr>
              <a:t>Enzy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25471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9329737" cy="218598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5594" y="2185988"/>
            <a:ext cx="1954437" cy="28382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469816"/>
            <a:ext cx="9329737" cy="4509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23428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405249"/>
            <a:ext cx="5190285" cy="372384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71450" y="157163"/>
            <a:ext cx="5257800" cy="3857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Major Co Enzyme in Metabolism</a:t>
            </a:r>
          </a:p>
        </p:txBody>
      </p:sp>
    </p:spTree>
    <p:extLst>
      <p:ext uri="{BB962C8B-B14F-4D97-AF65-F5344CB8AC3E}">
        <p14:creationId xmlns:p14="http://schemas.microsoft.com/office/powerpoint/2010/main" val="6121417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" y="0"/>
            <a:ext cx="4514850" cy="1828800"/>
          </a:xfrm>
        </p:spPr>
        <p:txBody>
          <a:bodyPr>
            <a:normAutofit/>
          </a:bodyPr>
          <a:lstStyle/>
          <a:p>
            <a:r>
              <a:rPr lang="en-US" altLang="en-US" sz="2000" b="1" dirty="0"/>
              <a:t>Enzymes Are Classified into six functional Classes (EC number) by the International Union of Biochemists (I.U.B.).</a:t>
            </a:r>
            <a:br>
              <a:rPr lang="en-US" altLang="en-US" sz="2000" b="1" dirty="0"/>
            </a:br>
            <a:r>
              <a:rPr lang="en-US" altLang="en-US" sz="2000" b="1" dirty="0"/>
              <a:t>on the Basis of the Types of</a:t>
            </a:r>
            <a:br>
              <a:rPr lang="en-US" altLang="en-US" sz="2000" b="1" dirty="0"/>
            </a:br>
            <a:r>
              <a:rPr lang="en-US" altLang="en-US" sz="2000" b="1" dirty="0"/>
              <a:t>Reactions That They Catalyze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2590800"/>
            <a:ext cx="4514850" cy="3581400"/>
          </a:xfrm>
        </p:spPr>
        <p:txBody>
          <a:bodyPr/>
          <a:lstStyle/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GB" altLang="en-US" b="1" dirty="0">
                <a:solidFill>
                  <a:srgbClr val="FF0000"/>
                </a:solidFill>
              </a:rPr>
              <a:t>EC 1.	Oxidoreductases</a:t>
            </a:r>
          </a:p>
          <a:p>
            <a:r>
              <a:rPr lang="en-GB" altLang="en-US" b="1" dirty="0">
                <a:solidFill>
                  <a:srgbClr val="FF0000"/>
                </a:solidFill>
              </a:rPr>
              <a:t>EC 2.	Transferases</a:t>
            </a:r>
          </a:p>
          <a:p>
            <a:r>
              <a:rPr lang="en-GB" altLang="en-US" b="1" dirty="0">
                <a:solidFill>
                  <a:srgbClr val="FF0000"/>
                </a:solidFill>
              </a:rPr>
              <a:t>EC 3.	Hydrolases</a:t>
            </a:r>
          </a:p>
          <a:p>
            <a:r>
              <a:rPr lang="en-GB" altLang="en-US" b="1" dirty="0">
                <a:solidFill>
                  <a:srgbClr val="FF0000"/>
                </a:solidFill>
              </a:rPr>
              <a:t>EC 4.	</a:t>
            </a:r>
            <a:r>
              <a:rPr lang="en-GB" altLang="en-US" b="1" dirty="0" err="1">
                <a:solidFill>
                  <a:srgbClr val="FF0000"/>
                </a:solidFill>
              </a:rPr>
              <a:t>Lyases</a:t>
            </a:r>
            <a:r>
              <a:rPr lang="en-GB" altLang="en-US" b="1" dirty="0">
                <a:solidFill>
                  <a:srgbClr val="FF0000"/>
                </a:solidFill>
              </a:rPr>
              <a:t> 	</a:t>
            </a:r>
          </a:p>
          <a:p>
            <a:r>
              <a:rPr lang="en-GB" altLang="en-US" b="1" dirty="0">
                <a:solidFill>
                  <a:srgbClr val="FF0000"/>
                </a:solidFill>
              </a:rPr>
              <a:t>EC 5.	Isomerases</a:t>
            </a:r>
          </a:p>
          <a:p>
            <a:r>
              <a:rPr lang="en-GB" altLang="en-US" b="1" dirty="0">
                <a:solidFill>
                  <a:srgbClr val="FF0000"/>
                </a:solidFill>
              </a:rPr>
              <a:t>EC 6.	Ligases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4514850" y="0"/>
            <a:ext cx="0" cy="6858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4850" y="0"/>
            <a:ext cx="7677150" cy="674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2879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4"/>
          <p:cNvSpPr txBox="1">
            <a:spLocks noChangeArrowheads="1"/>
          </p:cNvSpPr>
          <p:nvPr/>
        </p:nvSpPr>
        <p:spPr bwMode="auto">
          <a:xfrm>
            <a:off x="1524000" y="228600"/>
            <a:ext cx="9144000" cy="1200150"/>
          </a:xfrm>
          <a:prstGeom prst="rect">
            <a:avLst/>
          </a:prstGeom>
          <a:solidFill>
            <a:srgbClr val="FDEAD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600" b="1">
                <a:solidFill>
                  <a:srgbClr val="1313FD"/>
                </a:solidFill>
                <a:latin typeface="Comic Sans MS" panose="030F0702030302020204" pitchFamily="66" charset="0"/>
              </a:rPr>
              <a:t>Principle of the international classification</a:t>
            </a:r>
          </a:p>
        </p:txBody>
      </p:sp>
      <p:sp>
        <p:nvSpPr>
          <p:cNvPr id="36867" name="Text Box 5"/>
          <p:cNvSpPr txBox="1">
            <a:spLocks noChangeArrowheads="1"/>
          </p:cNvSpPr>
          <p:nvPr/>
        </p:nvSpPr>
        <p:spPr bwMode="auto">
          <a:xfrm>
            <a:off x="1524000" y="1447800"/>
            <a:ext cx="9144000" cy="363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/>
              <a:t> 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3600"/>
              <a:t>  Each enzyme has</a:t>
            </a:r>
            <a:r>
              <a:rPr lang="en-US" altLang="en-US" sz="3600" b="1"/>
              <a:t> </a:t>
            </a:r>
            <a:r>
              <a:rPr lang="en-US" altLang="en-US" sz="3600" b="1">
                <a:solidFill>
                  <a:srgbClr val="1313FD"/>
                </a:solidFill>
              </a:rPr>
              <a:t>classification number</a:t>
            </a:r>
            <a:r>
              <a:rPr lang="en-US" altLang="en-US" sz="3600">
                <a:solidFill>
                  <a:srgbClr val="1313FD"/>
                </a:solidFill>
              </a:rPr>
              <a:t>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3600"/>
              <a:t>     consisting of four digits: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3600"/>
              <a:t>  Example, </a:t>
            </a:r>
            <a:r>
              <a:rPr lang="en-US" altLang="en-US" sz="3600" b="1">
                <a:solidFill>
                  <a:srgbClr val="FF0000"/>
                </a:solidFill>
              </a:rPr>
              <a:t>EC: </a:t>
            </a:r>
            <a:r>
              <a:rPr lang="en-US" altLang="en-US" sz="3600"/>
              <a:t>  </a:t>
            </a:r>
            <a:r>
              <a:rPr lang="en-US" altLang="en-US" sz="3600">
                <a:solidFill>
                  <a:srgbClr val="0000FF"/>
                </a:solidFill>
              </a:rPr>
              <a:t>(</a:t>
            </a:r>
            <a:r>
              <a:rPr lang="en-US" altLang="en-US" sz="3600" b="1">
                <a:solidFill>
                  <a:srgbClr val="0000FF"/>
                </a:solidFill>
              </a:rPr>
              <a:t>2.</a:t>
            </a:r>
            <a:r>
              <a:rPr lang="en-US" altLang="en-US" sz="3600" b="1">
                <a:solidFill>
                  <a:srgbClr val="CC3300"/>
                </a:solidFill>
              </a:rPr>
              <a:t>7.</a:t>
            </a:r>
            <a:r>
              <a:rPr lang="en-US" altLang="en-US" sz="3600" b="1"/>
              <a:t>1.</a:t>
            </a:r>
            <a:r>
              <a:rPr lang="en-US" altLang="en-US" sz="3600" b="1">
                <a:solidFill>
                  <a:schemeClr val="accent1"/>
                </a:solidFill>
              </a:rPr>
              <a:t>1</a:t>
            </a:r>
            <a:r>
              <a:rPr lang="en-US" altLang="en-US" sz="3600"/>
              <a:t>) </a:t>
            </a:r>
            <a:r>
              <a:rPr lang="en-US" altLang="en-US" sz="2800" b="1"/>
              <a:t>HEXOKINASE</a:t>
            </a:r>
          </a:p>
          <a:p>
            <a:pPr eaLnBrk="1" hangingPunct="1">
              <a:spcBef>
                <a:spcPct val="50000"/>
              </a:spcBef>
            </a:pPr>
            <a:endParaRPr lang="en-US" altLang="en-US" sz="2800" b="1">
              <a:solidFill>
                <a:srgbClr val="CC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93686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Content Placeholder 2"/>
          <p:cNvSpPr>
            <a:spLocks noGrp="1"/>
          </p:cNvSpPr>
          <p:nvPr>
            <p:ph idx="4294967295"/>
          </p:nvPr>
        </p:nvSpPr>
        <p:spPr>
          <a:xfrm>
            <a:off x="1828800" y="0"/>
            <a:ext cx="8686800" cy="6553200"/>
          </a:xfrm>
        </p:spPr>
        <p:txBody>
          <a:bodyPr/>
          <a:lstStyle/>
          <a:p>
            <a:pPr>
              <a:buFont typeface="Arial" panose="020B0604020202020204" pitchFamily="34" charset="0"/>
              <a:buNone/>
            </a:pPr>
            <a:r>
              <a:rPr lang="en-US" altLang="en-US"/>
              <a:t> </a:t>
            </a:r>
          </a:p>
          <a:p>
            <a:r>
              <a:rPr lang="en-US" altLang="en-US" b="1">
                <a:solidFill>
                  <a:srgbClr val="FF0000"/>
                </a:solidFill>
              </a:rPr>
              <a:t>EC: </a:t>
            </a:r>
            <a:r>
              <a:rPr lang="en-US" altLang="en-US">
                <a:solidFill>
                  <a:srgbClr val="0000FF"/>
                </a:solidFill>
              </a:rPr>
              <a:t>(</a:t>
            </a:r>
            <a:r>
              <a:rPr lang="en-US" altLang="en-US" b="1">
                <a:solidFill>
                  <a:srgbClr val="0000FF"/>
                </a:solidFill>
              </a:rPr>
              <a:t>2.</a:t>
            </a:r>
            <a:r>
              <a:rPr lang="en-US" altLang="en-US" b="1">
                <a:solidFill>
                  <a:srgbClr val="CC3300"/>
                </a:solidFill>
              </a:rPr>
              <a:t>7.</a:t>
            </a:r>
            <a:r>
              <a:rPr lang="en-US" altLang="en-US" b="1"/>
              <a:t>1.</a:t>
            </a:r>
            <a:r>
              <a:rPr lang="en-US" altLang="en-US" b="1">
                <a:solidFill>
                  <a:schemeClr val="accent1"/>
                </a:solidFill>
              </a:rPr>
              <a:t>1</a:t>
            </a:r>
            <a:r>
              <a:rPr lang="en-US" altLang="en-US"/>
              <a:t>) </a:t>
            </a:r>
            <a:r>
              <a:rPr lang="en-US" altLang="en-US" b="1"/>
              <a:t>these components indicate the following groups of enzymes:</a:t>
            </a:r>
          </a:p>
          <a:p>
            <a:endParaRPr lang="en-US" altLang="en-US" b="1">
              <a:solidFill>
                <a:srgbClr val="0000FF"/>
              </a:solidFill>
            </a:endParaRPr>
          </a:p>
          <a:p>
            <a:r>
              <a:rPr lang="en-US" altLang="en-US" b="1">
                <a:solidFill>
                  <a:srgbClr val="0000FF"/>
                </a:solidFill>
              </a:rPr>
              <a:t>2.</a:t>
            </a:r>
            <a:r>
              <a:rPr lang="en-US" altLang="en-US" b="1"/>
              <a:t>   IS CLASS (TRANSFERASE)</a:t>
            </a:r>
          </a:p>
          <a:p>
            <a:endParaRPr lang="en-US" altLang="en-US" b="1">
              <a:solidFill>
                <a:srgbClr val="CC3300"/>
              </a:solidFill>
            </a:endParaRPr>
          </a:p>
          <a:p>
            <a:r>
              <a:rPr lang="en-US" altLang="en-US" b="1">
                <a:solidFill>
                  <a:srgbClr val="CC3300"/>
                </a:solidFill>
              </a:rPr>
              <a:t>7.</a:t>
            </a:r>
            <a:r>
              <a:rPr lang="en-US" altLang="en-US" b="1"/>
              <a:t>    IS SUBCLASS (TRANSFER OF PHOSPHATE)</a:t>
            </a:r>
          </a:p>
          <a:p>
            <a:endParaRPr lang="en-US" altLang="en-US" b="1"/>
          </a:p>
          <a:p>
            <a:r>
              <a:rPr lang="en-US" altLang="en-US" b="1"/>
              <a:t>1.    IS SUB-SUB CLASS (ALCOHOL IS PHOSPHATE ACCEPTOR)</a:t>
            </a:r>
          </a:p>
          <a:p>
            <a:r>
              <a:rPr lang="en-US" altLang="en-US" b="1">
                <a:solidFill>
                  <a:schemeClr val="accent1"/>
                </a:solidFill>
              </a:rPr>
              <a:t>1.</a:t>
            </a:r>
            <a:r>
              <a:rPr lang="en-US" altLang="en-US" b="1"/>
              <a:t>   SPECIFIC NAME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en-US" b="1"/>
              <a:t>       </a:t>
            </a:r>
            <a:r>
              <a:rPr lang="en-US" altLang="en-US" sz="2400" b="1"/>
              <a:t>ATP,D-HEXOSE-6-PHOSPHOTRANSFERASE (Hexokinase)</a:t>
            </a:r>
          </a:p>
          <a:p>
            <a:endParaRPr lang="en-US" altLang="en-US" sz="2400" b="1"/>
          </a:p>
        </p:txBody>
      </p:sp>
    </p:spTree>
    <p:extLst>
      <p:ext uri="{BB962C8B-B14F-4D97-AF65-F5344CB8AC3E}">
        <p14:creationId xmlns:p14="http://schemas.microsoft.com/office/powerpoint/2010/main" val="34071944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730</TotalTime>
  <Words>779</Words>
  <Application>Microsoft Office PowerPoint</Application>
  <PresentationFormat>Widescreen</PresentationFormat>
  <Paragraphs>148</Paragraphs>
  <Slides>25</Slides>
  <Notes>16</Notes>
  <HiddenSlides>13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4" baseType="lpstr">
      <vt:lpstr>Arial</vt:lpstr>
      <vt:lpstr>Calibri</vt:lpstr>
      <vt:lpstr>Calibri Light</vt:lpstr>
      <vt:lpstr>Comic Sans MS</vt:lpstr>
      <vt:lpstr>Georgia</vt:lpstr>
      <vt:lpstr>Times New Roman</vt:lpstr>
      <vt:lpstr>Wingdings</vt:lpstr>
      <vt:lpstr>Office Theme</vt:lpstr>
      <vt:lpstr>Microsoft Word Picture</vt:lpstr>
      <vt:lpstr>Metabolism</vt:lpstr>
      <vt:lpstr>PowerPoint Presentation</vt:lpstr>
      <vt:lpstr>Relationship Between Catabolic and Anabolic Pathways</vt:lpstr>
      <vt:lpstr>PowerPoint Presentation</vt:lpstr>
      <vt:lpstr>PowerPoint Presentation</vt:lpstr>
      <vt:lpstr>PowerPoint Presentation</vt:lpstr>
      <vt:lpstr>Enzymes Are Classified into six functional Classes (EC number) by the International Union of Biochemists (I.U.B.). on the Basis of the Types of Reactions That They Catalyze</vt:lpstr>
      <vt:lpstr>PowerPoint Presentation</vt:lpstr>
      <vt:lpstr>PowerPoint Presentation</vt:lpstr>
      <vt:lpstr>PowerPoint Presentation</vt:lpstr>
      <vt:lpstr>Oxidoreductases, Transferases and Hydrolases</vt:lpstr>
      <vt:lpstr>Lyases, Isomerases and Ligases</vt:lpstr>
      <vt:lpstr>EC 1. Oxidoreductases</vt:lpstr>
      <vt:lpstr>PowerPoint Presentation</vt:lpstr>
      <vt:lpstr>EC 2. Transferases</vt:lpstr>
      <vt:lpstr>2. Transferases</vt:lpstr>
      <vt:lpstr>EC 3. Hydrolases</vt:lpstr>
      <vt:lpstr>3. Hydrolases</vt:lpstr>
      <vt:lpstr>EC 4. Lyases  </vt:lpstr>
      <vt:lpstr>4.  Lyases </vt:lpstr>
      <vt:lpstr>EC 5. Isomerases</vt:lpstr>
      <vt:lpstr>5.  Isomerases </vt:lpstr>
      <vt:lpstr>EC 6. Ligases</vt:lpstr>
      <vt:lpstr>6.  Ligases (synthetases)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Metabolism</dc:title>
  <dc:creator>Asif</dc:creator>
  <cp:lastModifiedBy>Dr. Asif</cp:lastModifiedBy>
  <cp:revision>47</cp:revision>
  <cp:lastPrinted>2017-03-27T04:52:04Z</cp:lastPrinted>
  <dcterms:created xsi:type="dcterms:W3CDTF">2016-03-02T09:30:46Z</dcterms:created>
  <dcterms:modified xsi:type="dcterms:W3CDTF">2017-03-27T04:52:42Z</dcterms:modified>
</cp:coreProperties>
</file>