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B02263-FB82-4335-A78E-BC1E09D36EF1}"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2738125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02263-FB82-4335-A78E-BC1E09D36EF1}"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2553614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02263-FB82-4335-A78E-BC1E09D36EF1}"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379717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02263-FB82-4335-A78E-BC1E09D36EF1}"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185695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B02263-FB82-4335-A78E-BC1E09D36EF1}"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4109648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B02263-FB82-4335-A78E-BC1E09D36EF1}"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1430788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B02263-FB82-4335-A78E-BC1E09D36EF1}" type="datetimeFigureOut">
              <a:rPr lang="en-US" smtClean="0"/>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90689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B02263-FB82-4335-A78E-BC1E09D36EF1}" type="datetimeFigureOut">
              <a:rPr lang="en-US" smtClean="0"/>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2299637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02263-FB82-4335-A78E-BC1E09D36EF1}" type="datetimeFigureOut">
              <a:rPr lang="en-US" smtClean="0"/>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4207420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B02263-FB82-4335-A78E-BC1E09D36EF1}"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3678263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B02263-FB82-4335-A78E-BC1E09D36EF1}"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F8775E-A5A2-47BB-8E0E-1FEC0F6F1303}" type="slidenum">
              <a:rPr lang="en-US" smtClean="0"/>
              <a:t>‹#›</a:t>
            </a:fld>
            <a:endParaRPr lang="en-US"/>
          </a:p>
        </p:txBody>
      </p:sp>
    </p:spTree>
    <p:extLst>
      <p:ext uri="{BB962C8B-B14F-4D97-AF65-F5344CB8AC3E}">
        <p14:creationId xmlns:p14="http://schemas.microsoft.com/office/powerpoint/2010/main" val="2420287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02263-FB82-4335-A78E-BC1E09D36EF1}" type="datetimeFigureOut">
              <a:rPr lang="en-US" smtClean="0"/>
              <a:t>10/28/2024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F8775E-A5A2-47BB-8E0E-1FEC0F6F1303}" type="slidenum">
              <a:rPr lang="en-US" smtClean="0"/>
              <a:t>‹#›</a:t>
            </a:fld>
            <a:endParaRPr lang="en-US"/>
          </a:p>
        </p:txBody>
      </p:sp>
    </p:spTree>
    <p:extLst>
      <p:ext uri="{BB962C8B-B14F-4D97-AF65-F5344CB8AC3E}">
        <p14:creationId xmlns:p14="http://schemas.microsoft.com/office/powerpoint/2010/main" val="2209124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scribbr.com/methodology/exploratory-research/" TargetMode="External"/><Relationship Id="rId3" Type="http://schemas.openxmlformats.org/officeDocument/2006/relationships/hyperlink" Target="https://www.scribbr.com/methodology/inductive-reasoning/" TargetMode="External"/><Relationship Id="rId7" Type="http://schemas.openxmlformats.org/officeDocument/2006/relationships/hyperlink" Target="https://www.scribbr.com/methodology/thematic-analysis/" TargetMode="External"/><Relationship Id="rId2" Type="http://schemas.openxmlformats.org/officeDocument/2006/relationships/hyperlink" Target="https://www.scribbr.com/methodology/transcribe-interview/" TargetMode="External"/><Relationship Id="rId1" Type="http://schemas.openxmlformats.org/officeDocument/2006/relationships/slideLayout" Target="../slideLayouts/slideLayout2.xml"/><Relationship Id="rId6" Type="http://schemas.openxmlformats.org/officeDocument/2006/relationships/hyperlink" Target="https://www.scribbr.com/methodology/content-analysis/" TargetMode="External"/><Relationship Id="rId11" Type="http://schemas.openxmlformats.org/officeDocument/2006/relationships/hyperlink" Target="https://www.scribbr.com/category/methodology/" TargetMode="External"/><Relationship Id="rId5" Type="http://schemas.openxmlformats.org/officeDocument/2006/relationships/hyperlink" Target="https://www.scribbr.com/methodology/hypothesis/" TargetMode="External"/><Relationship Id="rId10" Type="http://schemas.openxmlformats.org/officeDocument/2006/relationships/hyperlink" Target="https://www.scribbr.com/methodology/correlation-vs-causation/" TargetMode="External"/><Relationship Id="rId4" Type="http://schemas.openxmlformats.org/officeDocument/2006/relationships/hyperlink" Target="https://www.scribbr.com/methodology/deductive-reasoning/" TargetMode="External"/><Relationship Id="rId9" Type="http://schemas.openxmlformats.org/officeDocument/2006/relationships/hyperlink" Target="https://www.scribbr.com/research-bias/observer-bia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scribbr.com/methodology/types-of-reliability/" TargetMode="External"/><Relationship Id="rId7" Type="http://schemas.openxmlformats.org/officeDocument/2006/relationships/hyperlink" Target="https://www.scribbr.com/methodology/external-validity/" TargetMode="External"/><Relationship Id="rId2" Type="http://schemas.openxmlformats.org/officeDocument/2006/relationships/hyperlink" Target="https://www.scribbr.com/methodology/research-ethics/" TargetMode="External"/><Relationship Id="rId1" Type="http://schemas.openxmlformats.org/officeDocument/2006/relationships/slideLayout" Target="../slideLayouts/slideLayout2.xml"/><Relationship Id="rId6" Type="http://schemas.openxmlformats.org/officeDocument/2006/relationships/hyperlink" Target="https://www.scribbr.com/research-bias/omitted-variable-bias/" TargetMode="External"/><Relationship Id="rId5" Type="http://schemas.openxmlformats.org/officeDocument/2006/relationships/hyperlink" Target="https://www.scribbr.com/methodology/confounding-variables/" TargetMode="External"/><Relationship Id="rId4" Type="http://schemas.openxmlformats.org/officeDocument/2006/relationships/hyperlink" Target="https://www.scribbr.com/research-bias/observer-bia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cribbr.com/methodology/longitudinal-study/" TargetMode="External"/><Relationship Id="rId2" Type="http://schemas.openxmlformats.org/officeDocument/2006/relationships/hyperlink" Target="https://www.scribbr.com/methodology/experimental-design/" TargetMode="External"/><Relationship Id="rId1" Type="http://schemas.openxmlformats.org/officeDocument/2006/relationships/slideLayout" Target="../slideLayouts/slideLayout2.xml"/><Relationship Id="rId6" Type="http://schemas.openxmlformats.org/officeDocument/2006/relationships/hyperlink" Target="https://www.scribbr.com/methodology/correlation-vs-causation/" TargetMode="External"/><Relationship Id="rId5" Type="http://schemas.openxmlformats.org/officeDocument/2006/relationships/hyperlink" Target="https://www.scribbr.com/methodology/types-of-validity/" TargetMode="External"/><Relationship Id="rId4" Type="http://schemas.openxmlformats.org/officeDocument/2006/relationships/hyperlink" Target="https://www.scribbr.com/methodology/random-assignment/"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scribbr.com/research-bias/observer-bias/" TargetMode="External"/><Relationship Id="rId3" Type="http://schemas.openxmlformats.org/officeDocument/2006/relationships/hyperlink" Target="https://www.scribbr.com/methodology/qualitative-research/" TargetMode="External"/><Relationship Id="rId7" Type="http://schemas.openxmlformats.org/officeDocument/2006/relationships/hyperlink" Target="https://www.scribbr.com/methodology/experimental-design/" TargetMode="External"/><Relationship Id="rId2" Type="http://schemas.openxmlformats.org/officeDocument/2006/relationships/hyperlink" Target="https://www.scribbr.com/methodology/control-group/" TargetMode="External"/><Relationship Id="rId1" Type="http://schemas.openxmlformats.org/officeDocument/2006/relationships/slideLayout" Target="../slideLayouts/slideLayout2.xml"/><Relationship Id="rId6" Type="http://schemas.openxmlformats.org/officeDocument/2006/relationships/hyperlink" Target="https://www.scribbr.com/methodology/quantitative-research/" TargetMode="External"/><Relationship Id="rId5" Type="http://schemas.openxmlformats.org/officeDocument/2006/relationships/hyperlink" Target="https://www.scribbr.com/methodology/explanatory-research/" TargetMode="External"/><Relationship Id="rId4" Type="http://schemas.openxmlformats.org/officeDocument/2006/relationships/hyperlink" Target="https://www.scribbr.com/methodology/exploratory-research/"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scribbr.com/methodology/observational-study/#types-of-observational-studies" TargetMode="External"/><Relationship Id="rId2" Type="http://schemas.openxmlformats.org/officeDocument/2006/relationships/hyperlink" Target="https://www.scribbr.com/methodology/observational-study/#types-of-observation" TargetMode="External"/><Relationship Id="rId1" Type="http://schemas.openxmlformats.org/officeDocument/2006/relationships/slideLayout" Target="../slideLayouts/slideLayout2.xml"/><Relationship Id="rId6" Type="http://schemas.openxmlformats.org/officeDocument/2006/relationships/hyperlink" Target="https://www.scribbr.com/methodology/observational-study/#observational-study-vs-experiment" TargetMode="External"/><Relationship Id="rId5" Type="http://schemas.openxmlformats.org/officeDocument/2006/relationships/hyperlink" Target="https://www.scribbr.com/methodology/observational-study/#advantages-and-disadvantages-of-observational-studies" TargetMode="External"/><Relationship Id="rId4" Type="http://schemas.openxmlformats.org/officeDocument/2006/relationships/hyperlink" Target="https://www.scribbr.com/methodology/observational-study/#observational-study-exampl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cribbr.com/methodology/case-study/" TargetMode="External"/><Relationship Id="rId2" Type="http://schemas.openxmlformats.org/officeDocument/2006/relationships/hyperlink" Target="https://www.scribbr.com/methodology/naturalistic-observation/" TargetMode="External"/><Relationship Id="rId1" Type="http://schemas.openxmlformats.org/officeDocument/2006/relationships/slideLayout" Target="../slideLayouts/slideLayout2.xml"/><Relationship Id="rId5" Type="http://schemas.openxmlformats.org/officeDocument/2006/relationships/hyperlink" Target="https://www.scribbr.com/research-process/research-questions/" TargetMode="External"/><Relationship Id="rId4" Type="http://schemas.openxmlformats.org/officeDocument/2006/relationships/hyperlink" Target="https://www.scribbr.com/research-bias/generalizabilit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scribbr.com/methodology/longitudinal-study/" TargetMode="External"/><Relationship Id="rId2" Type="http://schemas.openxmlformats.org/officeDocument/2006/relationships/hyperlink" Target="https://www.scribbr.com/methodology/cross-sectional-study/" TargetMode="External"/><Relationship Id="rId1" Type="http://schemas.openxmlformats.org/officeDocument/2006/relationships/slideLayout" Target="../slideLayouts/slideLayout2.xml"/><Relationship Id="rId5" Type="http://schemas.openxmlformats.org/officeDocument/2006/relationships/hyperlink" Target="https://www.scribbr.com/commonly-confused-words/then-vs-than/" TargetMode="External"/><Relationship Id="rId4" Type="http://schemas.openxmlformats.org/officeDocument/2006/relationships/hyperlink" Target="https://www.scribbr.com/methodology/control-grou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cribbr.com/methodology/population-vs-sample/" TargetMode="External"/><Relationship Id="rId2" Type="http://schemas.openxmlformats.org/officeDocument/2006/relationships/hyperlink" Target="https://www.scribbr.com/methodology/cross-sectional-stud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scribbr.com/methodology/research-ethic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cribbr.com/methodology/confounding-variabl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OBSERVATIONAL STUDY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70759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310723"/>
            <a:ext cx="10515600" cy="6322089"/>
          </a:xfrm>
        </p:spPr>
        <p:txBody>
          <a:bodyPr>
            <a:normAutofit fontScale="40000" lnSpcReduction="20000"/>
          </a:bodyPr>
          <a:lstStyle/>
          <a:p>
            <a:r>
              <a:rPr lang="en-US" sz="5500" b="1" dirty="0"/>
              <a:t>Step 5: Analyze your data</a:t>
            </a:r>
          </a:p>
          <a:p>
            <a:r>
              <a:rPr lang="en-US" sz="5500" dirty="0"/>
              <a:t>After you finish your observation, immediately record your initial thoughts and impressions, as well as follow-up questions or any issues you perceived during the observation. If you audio- or video-recorded your observations, you can </a:t>
            </a:r>
            <a:r>
              <a:rPr lang="en-US" sz="5500" dirty="0">
                <a:hlinkClick r:id="rId2"/>
              </a:rPr>
              <a:t>transcribe</a:t>
            </a:r>
            <a:r>
              <a:rPr lang="en-US" sz="5500" dirty="0"/>
              <a:t> them.</a:t>
            </a:r>
          </a:p>
          <a:p>
            <a:r>
              <a:rPr lang="en-US" sz="5500" dirty="0"/>
              <a:t>Your analysis can take an </a:t>
            </a:r>
            <a:r>
              <a:rPr lang="en-US" sz="5500" dirty="0">
                <a:hlinkClick r:id="rId3"/>
              </a:rPr>
              <a:t>inductive</a:t>
            </a:r>
            <a:r>
              <a:rPr lang="en-US" sz="5500" dirty="0"/>
              <a:t> or </a:t>
            </a:r>
            <a:r>
              <a:rPr lang="en-US" sz="5500" dirty="0">
                <a:hlinkClick r:id="rId4"/>
              </a:rPr>
              <a:t>deductive approach</a:t>
            </a:r>
            <a:r>
              <a:rPr lang="en-US" sz="5500" dirty="0"/>
              <a:t>:</a:t>
            </a:r>
          </a:p>
          <a:p>
            <a:r>
              <a:rPr lang="en-US" sz="5500" dirty="0"/>
              <a:t>If you conducted your observations in a more open-ended way, an </a:t>
            </a:r>
            <a:r>
              <a:rPr lang="en-US" sz="5500" b="1" dirty="0"/>
              <a:t>inductive approach</a:t>
            </a:r>
            <a:r>
              <a:rPr lang="en-US" sz="5500" dirty="0"/>
              <a:t> allows your data to determine your themes.</a:t>
            </a:r>
          </a:p>
          <a:p>
            <a:r>
              <a:rPr lang="en-US" sz="5500" dirty="0"/>
              <a:t>If you had specific </a:t>
            </a:r>
            <a:r>
              <a:rPr lang="en-US" sz="5500" dirty="0">
                <a:hlinkClick r:id="rId5"/>
              </a:rPr>
              <a:t>hypotheses</a:t>
            </a:r>
            <a:r>
              <a:rPr lang="en-US" sz="5500" dirty="0"/>
              <a:t> prior to conducting your observations, a </a:t>
            </a:r>
            <a:r>
              <a:rPr lang="en-US" sz="5500" b="1" dirty="0"/>
              <a:t>deductive approach</a:t>
            </a:r>
            <a:r>
              <a:rPr lang="en-US" sz="5500" dirty="0"/>
              <a:t> analyzes whether your data confirm those themes or ideas you had previously.</a:t>
            </a:r>
          </a:p>
          <a:p>
            <a:r>
              <a:rPr lang="en-US" sz="5500" dirty="0"/>
              <a:t>Next, you can conduct your thematic or </a:t>
            </a:r>
            <a:r>
              <a:rPr lang="en-US" sz="5500" dirty="0">
                <a:hlinkClick r:id="rId6"/>
              </a:rPr>
              <a:t>content analysis</a:t>
            </a:r>
            <a:r>
              <a:rPr lang="en-US" sz="5500" dirty="0"/>
              <a:t>. Due to the open-ended nature of observational studies, the best fit is likely </a:t>
            </a:r>
            <a:r>
              <a:rPr lang="en-US" sz="5500" dirty="0">
                <a:hlinkClick r:id="rId7"/>
              </a:rPr>
              <a:t>thematic analysis</a:t>
            </a:r>
            <a:r>
              <a:rPr lang="en-US" sz="5500" dirty="0"/>
              <a:t>.</a:t>
            </a:r>
          </a:p>
          <a:p>
            <a:r>
              <a:rPr lang="en-US" sz="5500" b="1" dirty="0"/>
              <a:t>Step 6: Discuss avenues for future research</a:t>
            </a:r>
          </a:p>
          <a:p>
            <a:r>
              <a:rPr lang="en-US" sz="5500" dirty="0"/>
              <a:t>Observational studies are generally </a:t>
            </a:r>
            <a:r>
              <a:rPr lang="en-US" sz="5500" dirty="0">
                <a:hlinkClick r:id="rId8"/>
              </a:rPr>
              <a:t>exploratory</a:t>
            </a:r>
            <a:r>
              <a:rPr lang="en-US" sz="5500" dirty="0"/>
              <a:t> in nature, and they often aren’t strong enough to yield standalone conclusions due to their very high susceptibility to </a:t>
            </a:r>
            <a:r>
              <a:rPr lang="en-US" sz="5500" dirty="0">
                <a:hlinkClick r:id="rId9"/>
              </a:rPr>
              <a:t>observer bias</a:t>
            </a:r>
            <a:r>
              <a:rPr lang="en-US" sz="5500" dirty="0"/>
              <a:t> and confounding variables. For this reason, observational studies can only show association, not </a:t>
            </a:r>
            <a:r>
              <a:rPr lang="en-US" sz="5500" dirty="0">
                <a:hlinkClick r:id="rId10"/>
              </a:rPr>
              <a:t>causation</a:t>
            </a:r>
            <a:r>
              <a:rPr lang="en-US" sz="5500" dirty="0"/>
              <a:t>.</a:t>
            </a:r>
          </a:p>
          <a:p>
            <a:r>
              <a:rPr lang="en-US" sz="5500" dirty="0"/>
              <a:t>If you are excited about the preliminary conclusions you’ve drawn and wish to proceed with your topic, you may need to change to a different </a:t>
            </a:r>
            <a:r>
              <a:rPr lang="en-US" sz="5500" dirty="0">
                <a:hlinkClick r:id="rId11"/>
              </a:rPr>
              <a:t>research method</a:t>
            </a:r>
            <a:r>
              <a:rPr lang="en-US" sz="5500" dirty="0"/>
              <a:t>, such as an experiment.</a:t>
            </a:r>
          </a:p>
          <a:p>
            <a:r>
              <a:rPr lang="en-US" dirty="0" smtClean="0"/>
              <a:t/>
            </a:r>
            <a:br>
              <a:rPr lang="en-US" dirty="0" smtClean="0"/>
            </a:br>
            <a:endParaRPr lang="en-US" dirty="0"/>
          </a:p>
        </p:txBody>
      </p:sp>
    </p:spTree>
    <p:extLst>
      <p:ext uri="{BB962C8B-B14F-4D97-AF65-F5344CB8AC3E}">
        <p14:creationId xmlns:p14="http://schemas.microsoft.com/office/powerpoint/2010/main" val="1105928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3206"/>
            <a:ext cx="10515600" cy="5603757"/>
          </a:xfrm>
        </p:spPr>
        <p:txBody>
          <a:bodyPr>
            <a:noAutofit/>
          </a:bodyPr>
          <a:lstStyle/>
          <a:p>
            <a:r>
              <a:rPr lang="en-US" sz="2000" b="1" dirty="0"/>
              <a:t>Advantages and disadvantages of observational studies</a:t>
            </a:r>
          </a:p>
          <a:p>
            <a:r>
              <a:rPr lang="en-US" sz="2000" b="1" dirty="0"/>
              <a:t>Advantages</a:t>
            </a:r>
          </a:p>
          <a:p>
            <a:r>
              <a:rPr lang="en-US" sz="2000" dirty="0"/>
              <a:t>Observational studies can provide information about difficult-to-analyze topics in a low-cost, efficient manner.</a:t>
            </a:r>
          </a:p>
          <a:p>
            <a:r>
              <a:rPr lang="en-US" sz="2000" dirty="0"/>
              <a:t>They allow you to study subjects that cannot be randomized safely, efficiently, or </a:t>
            </a:r>
            <a:r>
              <a:rPr lang="en-US" sz="2000" dirty="0">
                <a:hlinkClick r:id="rId2"/>
              </a:rPr>
              <a:t>ethically</a:t>
            </a:r>
            <a:r>
              <a:rPr lang="en-US" sz="2000" dirty="0"/>
              <a:t>.</a:t>
            </a:r>
          </a:p>
          <a:p>
            <a:r>
              <a:rPr lang="en-US" sz="2000" dirty="0"/>
              <a:t>They are often quite straightforward to conduct, since you just observe participant behavior as it happens or utilize preexisting data.</a:t>
            </a:r>
          </a:p>
          <a:p>
            <a:r>
              <a:rPr lang="en-US" sz="2000" dirty="0"/>
              <a:t>They’re often invaluable in informing later, larger-scale clinical trials or experimental designs.</a:t>
            </a:r>
          </a:p>
          <a:p>
            <a:r>
              <a:rPr lang="en-US" sz="2000" b="1" dirty="0"/>
              <a:t>Disadvantages</a:t>
            </a:r>
          </a:p>
          <a:p>
            <a:r>
              <a:rPr lang="en-US" sz="2000" dirty="0"/>
              <a:t>Observational studies struggle to stand on their own as a </a:t>
            </a:r>
            <a:r>
              <a:rPr lang="en-US" sz="2000" dirty="0">
                <a:hlinkClick r:id="rId3"/>
              </a:rPr>
              <a:t>reliable</a:t>
            </a:r>
            <a:r>
              <a:rPr lang="en-US" sz="2000" dirty="0"/>
              <a:t> research method. There is a high risk of </a:t>
            </a:r>
            <a:r>
              <a:rPr lang="en-US" sz="2000" dirty="0">
                <a:hlinkClick r:id="rId4"/>
              </a:rPr>
              <a:t>observer bias</a:t>
            </a:r>
            <a:r>
              <a:rPr lang="en-US" sz="2000" dirty="0"/>
              <a:t> and undetected </a:t>
            </a:r>
            <a:r>
              <a:rPr lang="en-US" sz="2000" dirty="0">
                <a:hlinkClick r:id="rId5"/>
              </a:rPr>
              <a:t>confounding variables</a:t>
            </a:r>
            <a:r>
              <a:rPr lang="en-US" sz="2000" dirty="0"/>
              <a:t> or </a:t>
            </a:r>
            <a:r>
              <a:rPr lang="en-US" sz="2000" dirty="0">
                <a:hlinkClick r:id="rId6"/>
              </a:rPr>
              <a:t>omitted variables</a:t>
            </a:r>
            <a:r>
              <a:rPr lang="en-US" sz="2000" dirty="0"/>
              <a:t>.</a:t>
            </a:r>
          </a:p>
          <a:p>
            <a:r>
              <a:rPr lang="en-US" sz="2000" dirty="0"/>
              <a:t>They lack conclusive results, typically are not </a:t>
            </a:r>
            <a:r>
              <a:rPr lang="en-US" sz="2000" dirty="0">
                <a:hlinkClick r:id="rId7"/>
              </a:rPr>
              <a:t>externally valid</a:t>
            </a:r>
            <a:r>
              <a:rPr lang="en-US" sz="2000" dirty="0"/>
              <a:t> or generalizable, and can usually only form a basis for further research.</a:t>
            </a:r>
          </a:p>
          <a:p>
            <a:r>
              <a:rPr lang="en-US" sz="2000" dirty="0"/>
              <a:t>They cannot make statements about the safety or efficacy of the intervention or treatment they study, only observe reactions to it. Therefore, they offer less satisfying results than other methods.</a:t>
            </a:r>
          </a:p>
        </p:txBody>
      </p:sp>
    </p:spTree>
    <p:extLst>
      <p:ext uri="{BB962C8B-B14F-4D97-AF65-F5344CB8AC3E}">
        <p14:creationId xmlns:p14="http://schemas.microsoft.com/office/powerpoint/2010/main" val="562033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6728"/>
            <a:ext cx="10515600" cy="5740235"/>
          </a:xfrm>
        </p:spPr>
        <p:txBody>
          <a:bodyPr>
            <a:normAutofit fontScale="92500" lnSpcReduction="20000"/>
          </a:bodyPr>
          <a:lstStyle/>
          <a:p>
            <a:r>
              <a:rPr lang="en-US" b="1" dirty="0"/>
              <a:t>Observational study vs. experiment</a:t>
            </a:r>
          </a:p>
          <a:p>
            <a:r>
              <a:rPr lang="en-US" dirty="0"/>
              <a:t>The key difference between observational studies and experiments is that a properly conducted observational study will never attempt to influence responses, while </a:t>
            </a:r>
            <a:r>
              <a:rPr lang="en-US" dirty="0">
                <a:hlinkClick r:id="rId2"/>
              </a:rPr>
              <a:t>experimental designs</a:t>
            </a:r>
            <a:r>
              <a:rPr lang="en-US" dirty="0"/>
              <a:t> by definition have some sort of treatment condition applied to a portion of participants.</a:t>
            </a:r>
          </a:p>
          <a:p>
            <a:r>
              <a:rPr lang="en-US" dirty="0"/>
              <a:t>However, there may be times when it’s impossible, dangerous, or impractical to influence the behavior of your participants. This can be the case in medical studies, where it is unethical or cruel to withhold potentially life-saving intervention, or in </a:t>
            </a:r>
            <a:r>
              <a:rPr lang="en-US" dirty="0">
                <a:hlinkClick r:id="rId3"/>
              </a:rPr>
              <a:t>longitudinal analyses</a:t>
            </a:r>
            <a:r>
              <a:rPr lang="en-US" dirty="0"/>
              <a:t> where you don’t have the ability to follow your group over the course of their lifetime.</a:t>
            </a:r>
          </a:p>
          <a:p>
            <a:r>
              <a:rPr lang="en-US" dirty="0"/>
              <a:t>An observational study may be the right fit for your research if </a:t>
            </a:r>
            <a:r>
              <a:rPr lang="en-US" dirty="0">
                <a:hlinkClick r:id="rId4"/>
              </a:rPr>
              <a:t>random assignment</a:t>
            </a:r>
            <a:r>
              <a:rPr lang="en-US" dirty="0"/>
              <a:t> of participants to control and treatment groups is impossible or highly difficult. However, the issues observational studies raise in terms of </a:t>
            </a:r>
            <a:r>
              <a:rPr lang="en-US" dirty="0">
                <a:hlinkClick r:id="rId5"/>
              </a:rPr>
              <a:t>validity</a:t>
            </a:r>
            <a:r>
              <a:rPr lang="en-US" dirty="0"/>
              <a:t>, confounding variables, and conclusiveness can mean that an experiment is more reliable.</a:t>
            </a:r>
          </a:p>
          <a:p>
            <a:r>
              <a:rPr lang="en-US" dirty="0"/>
              <a:t>If you’re able to randomize your participants safely and your research question is definitely </a:t>
            </a:r>
            <a:r>
              <a:rPr lang="en-US" dirty="0">
                <a:hlinkClick r:id="rId6"/>
              </a:rPr>
              <a:t>causal</a:t>
            </a:r>
            <a:r>
              <a:rPr lang="en-US" dirty="0"/>
              <a:t> in nature, consider using an experiment.</a:t>
            </a:r>
          </a:p>
        </p:txBody>
      </p:sp>
    </p:spTree>
    <p:extLst>
      <p:ext uri="{BB962C8B-B14F-4D97-AF65-F5344CB8AC3E}">
        <p14:creationId xmlns:p14="http://schemas.microsoft.com/office/powerpoint/2010/main" val="749262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Observational Study</a:t>
            </a:r>
          </a:p>
        </p:txBody>
      </p:sp>
      <p:sp>
        <p:nvSpPr>
          <p:cNvPr id="3" name="Content Placeholder 2"/>
          <p:cNvSpPr>
            <a:spLocks noGrp="1"/>
          </p:cNvSpPr>
          <p:nvPr>
            <p:ph idx="1"/>
          </p:nvPr>
        </p:nvSpPr>
        <p:spPr/>
        <p:txBody>
          <a:bodyPr>
            <a:normAutofit fontScale="92500" lnSpcReduction="10000"/>
          </a:bodyPr>
          <a:lstStyle/>
          <a:p>
            <a:r>
              <a:rPr lang="en-US" dirty="0"/>
              <a:t>An </a:t>
            </a:r>
            <a:r>
              <a:rPr lang="en-US" b="1" dirty="0"/>
              <a:t>observational study</a:t>
            </a:r>
            <a:r>
              <a:rPr lang="en-US" dirty="0"/>
              <a:t> is used to answer a research question based purely on what the researcher observes. There is no interference or manipulation of the research subjects, and no </a:t>
            </a:r>
            <a:r>
              <a:rPr lang="en-US" dirty="0">
                <a:hlinkClick r:id="rId2"/>
              </a:rPr>
              <a:t>control and treatment groups</a:t>
            </a:r>
            <a:r>
              <a:rPr lang="en-US" dirty="0"/>
              <a:t>.</a:t>
            </a:r>
          </a:p>
          <a:p>
            <a:r>
              <a:rPr lang="en-US" dirty="0"/>
              <a:t>These studies are often </a:t>
            </a:r>
            <a:r>
              <a:rPr lang="en-US" dirty="0">
                <a:hlinkClick r:id="rId3"/>
              </a:rPr>
              <a:t>qualitative</a:t>
            </a:r>
            <a:r>
              <a:rPr lang="en-US" dirty="0"/>
              <a:t> in nature and can be used for both </a:t>
            </a:r>
            <a:r>
              <a:rPr lang="en-US" dirty="0">
                <a:hlinkClick r:id="rId4"/>
              </a:rPr>
              <a:t>exploratory</a:t>
            </a:r>
            <a:r>
              <a:rPr lang="en-US" dirty="0"/>
              <a:t> and </a:t>
            </a:r>
            <a:r>
              <a:rPr lang="en-US" dirty="0">
                <a:hlinkClick r:id="rId5"/>
              </a:rPr>
              <a:t>explanatory research</a:t>
            </a:r>
            <a:r>
              <a:rPr lang="en-US" dirty="0"/>
              <a:t> purposes. While </a:t>
            </a:r>
            <a:r>
              <a:rPr lang="en-US" dirty="0">
                <a:hlinkClick r:id="rId6"/>
              </a:rPr>
              <a:t>quantitative</a:t>
            </a:r>
            <a:r>
              <a:rPr lang="en-US" dirty="0"/>
              <a:t> observational studies exist, they are less common.</a:t>
            </a:r>
          </a:p>
          <a:p>
            <a:r>
              <a:rPr lang="en-US" dirty="0"/>
              <a:t>Observational studies are generally used in hard science, medical, and social science fields. This is often due to ethical or practical concerns that prevent the researcher from conducting a traditional </a:t>
            </a:r>
            <a:r>
              <a:rPr lang="en-US" dirty="0">
                <a:hlinkClick r:id="rId7"/>
              </a:rPr>
              <a:t>experiment</a:t>
            </a:r>
            <a:r>
              <a:rPr lang="en-US" dirty="0"/>
              <a:t>. However, the lack of control and treatment groups means that forming inferences is difficult, and there is a risk of confounding variables and </a:t>
            </a:r>
            <a:r>
              <a:rPr lang="en-US" dirty="0">
                <a:hlinkClick r:id="rId8"/>
              </a:rPr>
              <a:t>observer bias</a:t>
            </a:r>
            <a:r>
              <a:rPr lang="en-US" dirty="0"/>
              <a:t> impacting your analysis.</a:t>
            </a:r>
          </a:p>
        </p:txBody>
      </p:sp>
    </p:spTree>
    <p:extLst>
      <p:ext uri="{BB962C8B-B14F-4D97-AF65-F5344CB8AC3E}">
        <p14:creationId xmlns:p14="http://schemas.microsoft.com/office/powerpoint/2010/main" val="331416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able of contents</a:t>
            </a:r>
          </a:p>
          <a:p>
            <a:r>
              <a:rPr lang="en-US" dirty="0">
                <a:hlinkClick r:id="rId2"/>
              </a:rPr>
              <a:t>Types of observation</a:t>
            </a:r>
            <a:endParaRPr lang="en-US" dirty="0"/>
          </a:p>
          <a:p>
            <a:r>
              <a:rPr lang="en-US" dirty="0">
                <a:hlinkClick r:id="rId3"/>
              </a:rPr>
              <a:t>Types of observational studies</a:t>
            </a:r>
            <a:endParaRPr lang="en-US" dirty="0"/>
          </a:p>
          <a:p>
            <a:r>
              <a:rPr lang="en-US" dirty="0">
                <a:hlinkClick r:id="rId4"/>
              </a:rPr>
              <a:t>Observational study example</a:t>
            </a:r>
            <a:endParaRPr lang="en-US" dirty="0"/>
          </a:p>
          <a:p>
            <a:r>
              <a:rPr lang="en-US" dirty="0">
                <a:hlinkClick r:id="rId5"/>
              </a:rPr>
              <a:t>Advantages and disadvantages of observational studies</a:t>
            </a:r>
            <a:endParaRPr lang="en-US" dirty="0"/>
          </a:p>
          <a:p>
            <a:r>
              <a:rPr lang="en-US" dirty="0">
                <a:hlinkClick r:id="rId6"/>
              </a:rPr>
              <a:t>Observational study vs. experiment</a:t>
            </a:r>
            <a:endParaRPr lang="en-US" dirty="0"/>
          </a:p>
        </p:txBody>
      </p:sp>
    </p:spTree>
    <p:extLst>
      <p:ext uri="{BB962C8B-B14F-4D97-AF65-F5344CB8AC3E}">
        <p14:creationId xmlns:p14="http://schemas.microsoft.com/office/powerpoint/2010/main" val="718285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observation</a:t>
            </a:r>
          </a:p>
        </p:txBody>
      </p:sp>
      <p:graphicFrame>
        <p:nvGraphicFramePr>
          <p:cNvPr id="4" name="Table 3"/>
          <p:cNvGraphicFramePr>
            <a:graphicFrameLocks noGrp="1"/>
          </p:cNvGraphicFramePr>
          <p:nvPr>
            <p:extLst>
              <p:ext uri="{D42A27DB-BD31-4B8C-83A1-F6EECF244321}">
                <p14:modId xmlns:p14="http://schemas.microsoft.com/office/powerpoint/2010/main" val="3447157895"/>
              </p:ext>
            </p:extLst>
          </p:nvPr>
        </p:nvGraphicFramePr>
        <p:xfrm>
          <a:off x="586856" y="1825625"/>
          <a:ext cx="10766943" cy="4552754"/>
        </p:xfrm>
        <a:graphic>
          <a:graphicData uri="http://schemas.openxmlformats.org/drawingml/2006/table">
            <a:tbl>
              <a:tblPr/>
              <a:tblGrid>
                <a:gridCol w="3588981"/>
                <a:gridCol w="3588981"/>
                <a:gridCol w="3588981"/>
              </a:tblGrid>
              <a:tr h="170641">
                <a:tc>
                  <a:txBody>
                    <a:bodyPr/>
                    <a:lstStyle/>
                    <a:p>
                      <a:pPr fontAlgn="t"/>
                      <a:r>
                        <a:rPr lang="en-US" sz="1200" b="1" dirty="0">
                          <a:effectLst/>
                        </a:rPr>
                        <a:t>Type</a:t>
                      </a:r>
                      <a:endParaRPr lang="en-US" sz="1200" dirty="0">
                        <a:effectLst/>
                      </a:endParaRPr>
                    </a:p>
                  </a:txBody>
                  <a:tcPr marL="42660" marR="42660" marT="21330" marB="21330">
                    <a:lnL>
                      <a:noFill/>
                    </a:lnL>
                    <a:lnR w="9525" cap="flat" cmpd="sng" algn="ctr">
                      <a:solidFill>
                        <a:srgbClr val="F6F4F1"/>
                      </a:solidFill>
                      <a:prstDash val="solid"/>
                      <a:round/>
                      <a:headEnd type="none" w="med" len="med"/>
                      <a:tailEnd type="none" w="med" len="med"/>
                    </a:lnR>
                    <a:lnT>
                      <a:noFill/>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b="1">
                          <a:effectLst/>
                        </a:rPr>
                        <a:t>Definition</a:t>
                      </a:r>
                      <a:endParaRPr lang="en-US" sz="1200">
                        <a:effectLst/>
                      </a:endParaRPr>
                    </a:p>
                  </a:txBody>
                  <a:tcPr marL="42660" marR="42660" marT="21330" marB="21330">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a:noFill/>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b="1">
                          <a:effectLst/>
                        </a:rPr>
                        <a:t>Example</a:t>
                      </a:r>
                      <a:endParaRPr lang="en-US" sz="1200">
                        <a:effectLst/>
                      </a:endParaRPr>
                    </a:p>
                  </a:txBody>
                  <a:tcPr marL="42660" marR="42660" marT="21330" marB="21330">
                    <a:lnL w="9525" cap="flat" cmpd="sng" algn="ctr">
                      <a:solidFill>
                        <a:srgbClr val="F6F4F1"/>
                      </a:solidFill>
                      <a:prstDash val="solid"/>
                      <a:round/>
                      <a:headEnd type="none" w="med" len="med"/>
                      <a:tailEnd type="none" w="med" len="med"/>
                    </a:lnL>
                    <a:lnR>
                      <a:noFill/>
                    </a:lnR>
                    <a:lnT>
                      <a:noFill/>
                    </a:lnT>
                    <a:lnB w="9525" cap="flat" cmpd="sng" algn="ctr">
                      <a:solidFill>
                        <a:srgbClr val="EFEEE9"/>
                      </a:solidFill>
                      <a:prstDash val="solid"/>
                      <a:round/>
                      <a:headEnd type="none" w="med" len="med"/>
                      <a:tailEnd type="none" w="med" len="med"/>
                    </a:lnB>
                    <a:solidFill>
                      <a:srgbClr val="FFFFFF"/>
                    </a:solidFill>
                  </a:tcPr>
                </a:tc>
              </a:tr>
              <a:tr h="682563">
                <a:tc>
                  <a:txBody>
                    <a:bodyPr/>
                    <a:lstStyle/>
                    <a:p>
                      <a:pPr fontAlgn="t"/>
                      <a:r>
                        <a:rPr lang="en-US" sz="1200" b="1" u="none" strike="noStrike" dirty="0">
                          <a:solidFill>
                            <a:srgbClr val="1F80E8"/>
                          </a:solidFill>
                          <a:effectLst/>
                          <a:hlinkClick r:id="rId2"/>
                        </a:rPr>
                        <a:t>Naturalistic observation</a:t>
                      </a:r>
                      <a:endParaRPr lang="en-US" sz="1200" dirty="0">
                        <a:effectLst/>
                      </a:endParaRPr>
                    </a:p>
                  </a:txBody>
                  <a:tcPr marL="42660" marR="42660" marT="21330" marB="21330">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The researcher observes how the participants respond to their environment in “real-life” settings but does not influence their behavior in any way</a:t>
                      </a:r>
                    </a:p>
                  </a:txBody>
                  <a:tcPr marL="42660" marR="42660" marT="21330" marB="21330">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Observing monkeys in a zoo enclosure</a:t>
                      </a:r>
                    </a:p>
                  </a:txBody>
                  <a:tcPr marL="42660" marR="42660" marT="21330" marB="21330">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r>
              <a:tr h="554582">
                <a:tc>
                  <a:txBody>
                    <a:bodyPr/>
                    <a:lstStyle/>
                    <a:p>
                      <a:pPr fontAlgn="t"/>
                      <a:r>
                        <a:rPr lang="en-US" sz="1200" b="1" dirty="0">
                          <a:effectLst/>
                        </a:rPr>
                        <a:t>Participant observation</a:t>
                      </a:r>
                      <a:endParaRPr lang="en-US" sz="1200" dirty="0">
                        <a:effectLst/>
                      </a:endParaRPr>
                    </a:p>
                  </a:txBody>
                  <a:tcPr marL="42660" marR="42660" marT="21330" marB="21330">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Also occurs in “real-life” settings, but here, the researcher immerses themselves in the participant group over a period of time</a:t>
                      </a:r>
                    </a:p>
                  </a:txBody>
                  <a:tcPr marL="42660" marR="42660" marT="21330" marB="21330">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Spending a few months in a hospital with patients suffering from a particular illness</a:t>
                      </a:r>
                    </a:p>
                  </a:txBody>
                  <a:tcPr marL="42660" marR="42660" marT="21330" marB="21330">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r>
              <a:tr h="682563">
                <a:tc>
                  <a:txBody>
                    <a:bodyPr/>
                    <a:lstStyle/>
                    <a:p>
                      <a:pPr fontAlgn="t"/>
                      <a:r>
                        <a:rPr lang="en-US" sz="1200" b="1" dirty="0">
                          <a:effectLst/>
                        </a:rPr>
                        <a:t>Systematic observation</a:t>
                      </a:r>
                      <a:endParaRPr lang="en-US" sz="1200" dirty="0">
                        <a:effectLst/>
                      </a:endParaRPr>
                    </a:p>
                  </a:txBody>
                  <a:tcPr marL="42660" marR="42660" marT="21330" marB="21330">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Utilizing coding and a strict observational schedule, researchers observe participants in order to count how often a particular phenomenon occurs</a:t>
                      </a:r>
                    </a:p>
                  </a:txBody>
                  <a:tcPr marL="42660" marR="42660" marT="21330" marB="21330">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Counting the number of times children laugh in a classroom</a:t>
                      </a:r>
                    </a:p>
                  </a:txBody>
                  <a:tcPr marL="42660" marR="42660" marT="21330" marB="21330">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r>
              <a:tr h="426602">
                <a:tc>
                  <a:txBody>
                    <a:bodyPr/>
                    <a:lstStyle/>
                    <a:p>
                      <a:pPr fontAlgn="t"/>
                      <a:r>
                        <a:rPr lang="en-US" sz="1200" b="1" dirty="0">
                          <a:effectLst/>
                        </a:rPr>
                        <a:t>Covert observation</a:t>
                      </a:r>
                      <a:endParaRPr lang="en-US" sz="1200" dirty="0">
                        <a:effectLst/>
                      </a:endParaRPr>
                    </a:p>
                  </a:txBody>
                  <a:tcPr marL="42660" marR="42660" marT="21330" marB="21330">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Hinges on the fact that the participants do not know they are being observed</a:t>
                      </a:r>
                    </a:p>
                  </a:txBody>
                  <a:tcPr marL="42660" marR="42660" marT="21330" marB="21330">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Observing interactions in public spaces, like bus rides or parks</a:t>
                      </a:r>
                    </a:p>
                  </a:txBody>
                  <a:tcPr marL="42660" marR="42660" marT="21330" marB="21330">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r>
              <a:tr h="298621">
                <a:tc>
                  <a:txBody>
                    <a:bodyPr/>
                    <a:lstStyle/>
                    <a:p>
                      <a:pPr fontAlgn="t"/>
                      <a:r>
                        <a:rPr lang="en-US" sz="1200" b="1" dirty="0">
                          <a:effectLst/>
                        </a:rPr>
                        <a:t>Quantitative observation</a:t>
                      </a:r>
                      <a:endParaRPr lang="en-US" sz="1200" dirty="0">
                        <a:effectLst/>
                      </a:endParaRPr>
                    </a:p>
                  </a:txBody>
                  <a:tcPr marL="42660" marR="42660" marT="21330" marB="21330">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Involves counting or numerical data</a:t>
                      </a:r>
                    </a:p>
                  </a:txBody>
                  <a:tcPr marL="42660" marR="42660" marT="21330" marB="21330">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Observations related to age, weight, or height</a:t>
                      </a:r>
                    </a:p>
                  </a:txBody>
                  <a:tcPr marL="42660" marR="42660" marT="21330" marB="21330">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r>
              <a:tr h="298621">
                <a:tc>
                  <a:txBody>
                    <a:bodyPr/>
                    <a:lstStyle/>
                    <a:p>
                      <a:pPr fontAlgn="t"/>
                      <a:r>
                        <a:rPr lang="en-US" sz="1200" b="1" dirty="0">
                          <a:effectLst/>
                        </a:rPr>
                        <a:t>Qualitative observation</a:t>
                      </a:r>
                      <a:endParaRPr lang="en-US" sz="1200" dirty="0">
                        <a:effectLst/>
                      </a:endParaRPr>
                    </a:p>
                  </a:txBody>
                  <a:tcPr marL="42660" marR="42660" marT="21330" marB="21330">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dirty="0">
                          <a:effectLst/>
                        </a:rPr>
                        <a:t>Involves “five senses”: sight, sound, smell, taste, or hearing</a:t>
                      </a:r>
                    </a:p>
                  </a:txBody>
                  <a:tcPr marL="42660" marR="42660" marT="21330" marB="21330">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Observations related to colors, sounds, or music</a:t>
                      </a:r>
                    </a:p>
                  </a:txBody>
                  <a:tcPr marL="42660" marR="42660" marT="21330" marB="21330">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r>
              <a:tr h="682563">
                <a:tc>
                  <a:txBody>
                    <a:bodyPr/>
                    <a:lstStyle/>
                    <a:p>
                      <a:pPr fontAlgn="t"/>
                      <a:r>
                        <a:rPr lang="en-US" sz="1200" b="1" u="none" strike="noStrike">
                          <a:solidFill>
                            <a:srgbClr val="1F80E8"/>
                          </a:solidFill>
                          <a:effectLst/>
                          <a:hlinkClick r:id="rId3"/>
                        </a:rPr>
                        <a:t>Case study</a:t>
                      </a:r>
                      <a:endParaRPr lang="en-US" sz="1200">
                        <a:effectLst/>
                      </a:endParaRPr>
                    </a:p>
                  </a:txBody>
                  <a:tcPr marL="42660" marR="42660" marT="21330" marB="21330">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dirty="0">
                          <a:effectLst/>
                        </a:rPr>
                        <a:t>Investigates a person or group of people over time, with the idea that close investigation can later be </a:t>
                      </a:r>
                      <a:r>
                        <a:rPr lang="en-US" sz="1200" u="none" strike="noStrike" dirty="0">
                          <a:solidFill>
                            <a:srgbClr val="1F80E8"/>
                          </a:solidFill>
                          <a:effectLst/>
                          <a:hlinkClick r:id="rId4"/>
                        </a:rPr>
                        <a:t>generalized</a:t>
                      </a:r>
                      <a:r>
                        <a:rPr lang="en-US" sz="1200" dirty="0">
                          <a:effectLst/>
                        </a:rPr>
                        <a:t> to other people or groups</a:t>
                      </a:r>
                    </a:p>
                  </a:txBody>
                  <a:tcPr marL="42660" marR="42660" marT="21330" marB="21330">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c>
                  <a:txBody>
                    <a:bodyPr/>
                    <a:lstStyle/>
                    <a:p>
                      <a:pPr fontAlgn="t"/>
                      <a:r>
                        <a:rPr lang="en-US" sz="1200">
                          <a:effectLst/>
                        </a:rPr>
                        <a:t>Observing a child or group of children over the course of their time in elementary school</a:t>
                      </a:r>
                    </a:p>
                  </a:txBody>
                  <a:tcPr marL="42660" marR="42660" marT="21330" marB="21330">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solidFill>
                      <a:srgbClr val="FFFFFF"/>
                    </a:solidFill>
                  </a:tcPr>
                </a:tc>
              </a:tr>
              <a:tr h="554582">
                <a:tc>
                  <a:txBody>
                    <a:bodyPr/>
                    <a:lstStyle/>
                    <a:p>
                      <a:pPr fontAlgn="t"/>
                      <a:r>
                        <a:rPr lang="en-US" sz="1200" b="1">
                          <a:effectLst/>
                        </a:rPr>
                        <a:t>Archival research</a:t>
                      </a:r>
                      <a:endParaRPr lang="en-US" sz="1200">
                        <a:effectLst/>
                      </a:endParaRPr>
                    </a:p>
                  </a:txBody>
                  <a:tcPr marL="42660" marR="42660" marT="21330" marB="21330">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a:noFill/>
                    </a:lnB>
                    <a:solidFill>
                      <a:srgbClr val="FFFFFF"/>
                    </a:solidFill>
                  </a:tcPr>
                </a:tc>
                <a:tc>
                  <a:txBody>
                    <a:bodyPr/>
                    <a:lstStyle/>
                    <a:p>
                      <a:pPr fontAlgn="t"/>
                      <a:r>
                        <a:rPr lang="en-US" sz="1200" dirty="0">
                          <a:effectLst/>
                        </a:rPr>
                        <a:t>Utilizes primary sources from libraries, archives, or other repositories to investigate a </a:t>
                      </a:r>
                      <a:r>
                        <a:rPr lang="en-US" sz="1200" u="none" strike="noStrike" dirty="0">
                          <a:solidFill>
                            <a:srgbClr val="1F80E8"/>
                          </a:solidFill>
                          <a:effectLst/>
                          <a:hlinkClick r:id="rId5"/>
                        </a:rPr>
                        <a:t>research question</a:t>
                      </a:r>
                      <a:endParaRPr lang="en-US" sz="1200" dirty="0">
                        <a:effectLst/>
                      </a:endParaRPr>
                    </a:p>
                  </a:txBody>
                  <a:tcPr marL="42660" marR="42660" marT="21330" marB="21330">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a:noFill/>
                    </a:lnB>
                    <a:solidFill>
                      <a:srgbClr val="FFFFFF"/>
                    </a:solidFill>
                  </a:tcPr>
                </a:tc>
                <a:tc>
                  <a:txBody>
                    <a:bodyPr/>
                    <a:lstStyle/>
                    <a:p>
                      <a:pPr fontAlgn="t"/>
                      <a:r>
                        <a:rPr lang="en-US" sz="1200" dirty="0">
                          <a:effectLst/>
                        </a:rPr>
                        <a:t>Analyzing US Census data or telephone records</a:t>
                      </a:r>
                    </a:p>
                  </a:txBody>
                  <a:tcPr marL="42660" marR="42660" marT="21330" marB="21330">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a:noFill/>
                    </a:lnB>
                    <a:solidFill>
                      <a:srgbClr val="FFFFFF"/>
                    </a:solidFill>
                  </a:tcPr>
                </a:tc>
              </a:tr>
            </a:tbl>
          </a:graphicData>
        </a:graphic>
      </p:graphicFrame>
    </p:spTree>
    <p:extLst>
      <p:ext uri="{BB962C8B-B14F-4D97-AF65-F5344CB8AC3E}">
        <p14:creationId xmlns:p14="http://schemas.microsoft.com/office/powerpoint/2010/main" val="23206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t>
            </a:r>
            <a:r>
              <a:rPr lang="en-US" b="1" dirty="0"/>
              <a:t>ypes of observational studies</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There are three main types of observational studies: cohort studies, case–control studies, and </a:t>
            </a:r>
            <a:r>
              <a:rPr lang="en-US" dirty="0">
                <a:hlinkClick r:id="rId2"/>
              </a:rPr>
              <a:t>cross-sectional studies</a:t>
            </a:r>
            <a:r>
              <a:rPr lang="en-US" dirty="0"/>
              <a:t>.</a:t>
            </a:r>
          </a:p>
          <a:p>
            <a:r>
              <a:rPr lang="en-US" b="1" dirty="0"/>
              <a:t>Cohort studies</a:t>
            </a:r>
          </a:p>
          <a:p>
            <a:r>
              <a:rPr lang="en-US" b="1" dirty="0"/>
              <a:t>Cohort studies</a:t>
            </a:r>
            <a:r>
              <a:rPr lang="en-US" dirty="0"/>
              <a:t> are more </a:t>
            </a:r>
            <a:r>
              <a:rPr lang="en-US" dirty="0">
                <a:hlinkClick r:id="rId3"/>
              </a:rPr>
              <a:t>longitudinal</a:t>
            </a:r>
            <a:r>
              <a:rPr lang="en-US" dirty="0"/>
              <a:t> in nature, as they follow a group of participants over a period of time. Members of the cohort are selected because of a shared characteristic, such as smoking, and they are often observed over a period of years.</a:t>
            </a:r>
          </a:p>
          <a:p>
            <a:r>
              <a:rPr lang="en-US" b="1" dirty="0"/>
              <a:t>Case–control studies</a:t>
            </a:r>
          </a:p>
          <a:p>
            <a:r>
              <a:rPr lang="en-US" b="1" dirty="0"/>
              <a:t>Case–control studies</a:t>
            </a:r>
            <a:r>
              <a:rPr lang="en-US" dirty="0"/>
              <a:t> bring together two groups, a case study group and a </a:t>
            </a:r>
            <a:r>
              <a:rPr lang="en-US" dirty="0">
                <a:hlinkClick r:id="rId4"/>
              </a:rPr>
              <a:t>control group</a:t>
            </a:r>
            <a:r>
              <a:rPr lang="en-US" dirty="0"/>
              <a:t>. The case study group has a particular attribute while the control group does not. The two groups are then compared, to see if the case group exhibits a particular characteristic more than the control group.</a:t>
            </a:r>
          </a:p>
          <a:p>
            <a:r>
              <a:rPr lang="en-US" dirty="0"/>
              <a:t>For example, if you compared smokers (the case study group) with non-smokers (the control group), you could observe whether the smokers had more instances of lung disease </a:t>
            </a:r>
            <a:r>
              <a:rPr lang="en-US" dirty="0">
                <a:hlinkClick r:id="rId5"/>
              </a:rPr>
              <a:t>than</a:t>
            </a:r>
            <a:r>
              <a:rPr lang="en-US" dirty="0"/>
              <a:t> the non-smokers.</a:t>
            </a:r>
          </a:p>
          <a:p>
            <a:r>
              <a:rPr lang="en-US" b="1" dirty="0"/>
              <a:t>Note:</a:t>
            </a:r>
            <a:r>
              <a:rPr lang="en-US" dirty="0"/>
              <a:t> In case–control studies, the case study group is chosen because they </a:t>
            </a:r>
            <a:r>
              <a:rPr lang="en-US" b="1" dirty="0"/>
              <a:t>already possess</a:t>
            </a:r>
            <a:r>
              <a:rPr lang="en-US" dirty="0"/>
              <a:t> the attribute of interest—in this case, smoking.</a:t>
            </a:r>
          </a:p>
        </p:txBody>
      </p:sp>
    </p:spTree>
    <p:extLst>
      <p:ext uri="{BB962C8B-B14F-4D97-AF65-F5344CB8AC3E}">
        <p14:creationId xmlns:p14="http://schemas.microsoft.com/office/powerpoint/2010/main" val="3140571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Cross-sectional studies</a:t>
            </a:r>
            <a:endParaRPr lang="en-US" b="1" dirty="0"/>
          </a:p>
        </p:txBody>
      </p:sp>
      <p:sp>
        <p:nvSpPr>
          <p:cNvPr id="3" name="Content Placeholder 2"/>
          <p:cNvSpPr>
            <a:spLocks noGrp="1"/>
          </p:cNvSpPr>
          <p:nvPr>
            <p:ph idx="1"/>
          </p:nvPr>
        </p:nvSpPr>
        <p:spPr/>
        <p:txBody>
          <a:bodyPr/>
          <a:lstStyle/>
          <a:p>
            <a:r>
              <a:rPr lang="en-US" b="1" dirty="0" smtClean="0">
                <a:hlinkClick r:id="rId2"/>
              </a:rPr>
              <a:t>Cross-sectional </a:t>
            </a:r>
            <a:r>
              <a:rPr lang="en-US" b="1" dirty="0">
                <a:hlinkClick r:id="rId2"/>
              </a:rPr>
              <a:t>studies</a:t>
            </a:r>
            <a:r>
              <a:rPr lang="en-US" dirty="0"/>
              <a:t> analyze a </a:t>
            </a:r>
            <a:r>
              <a:rPr lang="en-US" dirty="0">
                <a:hlinkClick r:id="rId3"/>
              </a:rPr>
              <a:t>population</a:t>
            </a:r>
            <a:r>
              <a:rPr lang="en-US" dirty="0"/>
              <a:t> of study at a specific point in time.</a:t>
            </a:r>
          </a:p>
          <a:p>
            <a:r>
              <a:rPr lang="en-US" dirty="0"/>
              <a:t>This often involves narrowing previously collected data to one point in time to test the prevalence of a theory—for example, analyzing how many people were diagnosed with lung disease in March of a given year. It can also be a one-time observation, such as spending one day in the lung disease wing of a hospital.</a:t>
            </a:r>
          </a:p>
        </p:txBody>
      </p:sp>
    </p:spTree>
    <p:extLst>
      <p:ext uri="{BB962C8B-B14F-4D97-AF65-F5344CB8AC3E}">
        <p14:creationId xmlns:p14="http://schemas.microsoft.com/office/powerpoint/2010/main" val="1786193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Observational study example</a:t>
            </a:r>
          </a:p>
        </p:txBody>
      </p:sp>
      <p:sp>
        <p:nvSpPr>
          <p:cNvPr id="3" name="Content Placeholder 2"/>
          <p:cNvSpPr>
            <a:spLocks noGrp="1"/>
          </p:cNvSpPr>
          <p:nvPr>
            <p:ph idx="1"/>
          </p:nvPr>
        </p:nvSpPr>
        <p:spPr/>
        <p:txBody>
          <a:bodyPr>
            <a:normAutofit fontScale="92500" lnSpcReduction="20000"/>
          </a:bodyPr>
          <a:lstStyle/>
          <a:p>
            <a:r>
              <a:rPr lang="en-US" dirty="0"/>
              <a:t>Observational studies are usually quite straightforward to design and conduct. Sometimes all you need is a notebook and pen! As you design your study, you can follow these steps.</a:t>
            </a:r>
          </a:p>
          <a:p>
            <a:r>
              <a:rPr lang="en-US" b="1" dirty="0"/>
              <a:t>Step 1: Identify your research topic and objectives</a:t>
            </a:r>
          </a:p>
          <a:p>
            <a:r>
              <a:rPr lang="en-US" dirty="0"/>
              <a:t>The first step is to determine what you’re interested in observing and why. Observational studies are a great fit if you are unable to do an experiment for practical or </a:t>
            </a:r>
            <a:r>
              <a:rPr lang="en-US" dirty="0">
                <a:hlinkClick r:id="rId2"/>
              </a:rPr>
              <a:t>ethical reasons</a:t>
            </a:r>
            <a:r>
              <a:rPr lang="en-US" dirty="0"/>
              <a:t>, or if your research topic hinges on natural behaviors.</a:t>
            </a:r>
          </a:p>
          <a:p>
            <a:r>
              <a:rPr lang="en-US" dirty="0" smtClean="0"/>
              <a:t>Example: Observational study </a:t>
            </a:r>
            <a:r>
              <a:rPr lang="en-US" dirty="0" err="1" smtClean="0"/>
              <a:t>topicYou’re</a:t>
            </a:r>
            <a:r>
              <a:rPr lang="en-US" dirty="0" smtClean="0"/>
              <a:t> interested in the interactions of toddlers at day care, specifically how they deal with big emotions like excitement, fear, anger, or sadness. Running an experiment could be challenging for ethical reasons: toddlers are a vulnerable population and cannot consent to participate.</a:t>
            </a:r>
            <a:endParaRPr lang="en-US" dirty="0"/>
          </a:p>
        </p:txBody>
      </p:sp>
    </p:spTree>
    <p:extLst>
      <p:ext uri="{BB962C8B-B14F-4D97-AF65-F5344CB8AC3E}">
        <p14:creationId xmlns:p14="http://schemas.microsoft.com/office/powerpoint/2010/main" val="3529664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596" y="297074"/>
            <a:ext cx="11431137" cy="6458567"/>
          </a:xfrm>
        </p:spPr>
        <p:txBody>
          <a:bodyPr>
            <a:noAutofit/>
          </a:bodyPr>
          <a:lstStyle/>
          <a:p>
            <a:r>
              <a:rPr lang="en-US" sz="1600" b="1" dirty="0"/>
              <a:t>Step 2: Choose your observation type and technique</a:t>
            </a:r>
          </a:p>
          <a:p>
            <a:r>
              <a:rPr lang="en-US" sz="1800" dirty="0"/>
              <a:t>In terms of technique, there are a few things to consider:</a:t>
            </a:r>
          </a:p>
          <a:p>
            <a:r>
              <a:rPr lang="en-US" sz="1800" dirty="0"/>
              <a:t>Are you determining what you want to observe beforehand, or going in open-minded?</a:t>
            </a:r>
          </a:p>
          <a:p>
            <a:r>
              <a:rPr lang="en-US" sz="1800" dirty="0"/>
              <a:t>Is there another research method that would make sense in tandem with an observational study?</a:t>
            </a:r>
          </a:p>
          <a:p>
            <a:r>
              <a:rPr lang="en-US" sz="1800" dirty="0"/>
              <a:t>Does it make a difference to your analysis if your participants know you are there?</a:t>
            </a:r>
          </a:p>
          <a:p>
            <a:pPr lvl="1"/>
            <a:r>
              <a:rPr lang="en-US" sz="1800" dirty="0"/>
              <a:t>If yes, make sure you conduct a covert observation.</a:t>
            </a:r>
          </a:p>
          <a:p>
            <a:pPr lvl="1"/>
            <a:r>
              <a:rPr lang="en-US" sz="1800" dirty="0"/>
              <a:t>If not, think about whether observing from afar or actively participating in your observation is a better fit.</a:t>
            </a:r>
          </a:p>
          <a:p>
            <a:r>
              <a:rPr lang="en-US" sz="1800" dirty="0"/>
              <a:t>How can you preempt </a:t>
            </a:r>
            <a:r>
              <a:rPr lang="en-US" sz="1800" dirty="0">
                <a:hlinkClick r:id="rId2"/>
              </a:rPr>
              <a:t>confounding variables</a:t>
            </a:r>
            <a:r>
              <a:rPr lang="en-US" sz="1800" dirty="0"/>
              <a:t> that could impact your analysis?</a:t>
            </a:r>
          </a:p>
          <a:p>
            <a:r>
              <a:rPr lang="en-US" sz="1800" dirty="0" smtClean="0"/>
              <a:t>Example: Observational study </a:t>
            </a:r>
            <a:r>
              <a:rPr lang="en-US" sz="1800" dirty="0" err="1" smtClean="0"/>
              <a:t>approachesThere</a:t>
            </a:r>
            <a:r>
              <a:rPr lang="en-US" sz="1800" dirty="0" smtClean="0"/>
              <a:t> are a few ways that you could proceed with your research, depending on your research topic:</a:t>
            </a:r>
            <a:endParaRPr lang="en-US" sz="1800" dirty="0" smtClean="0">
              <a:effectLst/>
            </a:endParaRPr>
          </a:p>
          <a:p>
            <a:r>
              <a:rPr lang="en-US" sz="1800" dirty="0" smtClean="0">
                <a:effectLst/>
              </a:rPr>
              <a:t>You could observe the children playing at the playground in a naturalistic observation.</a:t>
            </a:r>
          </a:p>
          <a:p>
            <a:r>
              <a:rPr lang="en-US" sz="1800" dirty="0" smtClean="0">
                <a:effectLst/>
              </a:rPr>
              <a:t>You could spend a month at a day care in your town conducting participant observation, immersing yourself in the day-to-day life of the children.</a:t>
            </a:r>
          </a:p>
          <a:p>
            <a:r>
              <a:rPr lang="en-US" sz="1800" dirty="0" smtClean="0">
                <a:effectLst/>
              </a:rPr>
              <a:t>You could conduct covert observation behind a wall or glass, where the children can’t see you.</a:t>
            </a:r>
          </a:p>
          <a:p>
            <a:r>
              <a:rPr lang="en-US" sz="1800" dirty="0"/>
              <a:t>Overall, it is crucial to stay organized. Devise a shorthand for your notes, or perhaps design templates that you can fill in. Since these observations occur in real time, you won’t get a second chance with the same data.</a:t>
            </a:r>
          </a:p>
        </p:txBody>
      </p:sp>
    </p:spTree>
    <p:extLst>
      <p:ext uri="{BB962C8B-B14F-4D97-AF65-F5344CB8AC3E}">
        <p14:creationId xmlns:p14="http://schemas.microsoft.com/office/powerpoint/2010/main" val="2814124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9182"/>
            <a:ext cx="10515600" cy="6067781"/>
          </a:xfrm>
        </p:spPr>
        <p:txBody>
          <a:bodyPr>
            <a:noAutofit/>
          </a:bodyPr>
          <a:lstStyle/>
          <a:p>
            <a:r>
              <a:rPr lang="en-US" sz="1400" b="1" dirty="0"/>
              <a:t>Step 3: Set up your observational study</a:t>
            </a:r>
          </a:p>
          <a:p>
            <a:r>
              <a:rPr lang="en-US" sz="1600" dirty="0"/>
              <a:t>Before conducting your observations, there are a few things to attend to:</a:t>
            </a:r>
          </a:p>
          <a:p>
            <a:r>
              <a:rPr lang="en-US" sz="1600" b="1" dirty="0"/>
              <a:t>Plan ahead:</a:t>
            </a:r>
            <a:r>
              <a:rPr lang="en-US" sz="1600" dirty="0"/>
              <a:t> If you’re interested in day cares, you’ll need to call a few in your area to plan a visit. They may not all allow observation, or consent from parents may be needed, so give yourself enough time to set everything up.</a:t>
            </a:r>
          </a:p>
          <a:p>
            <a:r>
              <a:rPr lang="en-US" sz="1600" b="1" dirty="0"/>
              <a:t>Determine your note-taking method:</a:t>
            </a:r>
            <a:r>
              <a:rPr lang="en-US" sz="1600" dirty="0"/>
              <a:t> Observational studies often rely on note-taking because other methods, like video or audio recording, run the risk of changing participant behavior.</a:t>
            </a:r>
          </a:p>
          <a:p>
            <a:r>
              <a:rPr lang="en-US" sz="1600" b="1" dirty="0"/>
              <a:t>Get informed consent from your participants (or their parents) if you want to record:</a:t>
            </a:r>
            <a:r>
              <a:rPr lang="en-US" sz="1600" dirty="0"/>
              <a:t> Ultimately, even though it may make your analysis easier, the challenges posed by recording participants often make pen-and-paper a better choice.</a:t>
            </a:r>
          </a:p>
          <a:p>
            <a:r>
              <a:rPr lang="en-US" sz="1600" b="1" dirty="0"/>
              <a:t>Step 4: Conduct your observation</a:t>
            </a:r>
          </a:p>
          <a:p>
            <a:r>
              <a:rPr lang="en-US" sz="1600" dirty="0"/>
              <a:t>After you’ve chosen a type of observation, decided on your technique, and chosen a time and place, it’s time to conduct your observation.</a:t>
            </a:r>
          </a:p>
          <a:p>
            <a:r>
              <a:rPr lang="en-US" sz="1600" dirty="0" smtClean="0"/>
              <a:t>Example: Observational </a:t>
            </a:r>
            <a:r>
              <a:rPr lang="en-US" sz="1600" dirty="0" err="1" smtClean="0"/>
              <a:t>studyYou’ve</a:t>
            </a:r>
            <a:r>
              <a:rPr lang="en-US" sz="1600" dirty="0" smtClean="0"/>
              <a:t> decided that there is a particular characteristic about the toddlers that you are interested in. Let’s say you hypothesize that only children are more likely to be upset when they are dropped off at day care than children with siblings.</a:t>
            </a:r>
            <a:endParaRPr lang="en-US" sz="1600" dirty="0" smtClean="0">
              <a:effectLst/>
            </a:endParaRPr>
          </a:p>
          <a:p>
            <a:r>
              <a:rPr lang="en-US" sz="1600" dirty="0" smtClean="0">
                <a:effectLst/>
              </a:rPr>
              <a:t>Here, you can split them into case and control groups. The children with siblings have a characteristic you are interested in (siblings), while the children in the control group do not.</a:t>
            </a:r>
          </a:p>
          <a:p>
            <a:r>
              <a:rPr lang="en-US" sz="1600" dirty="0" smtClean="0">
                <a:effectLst/>
              </a:rPr>
              <a:t>You can then attend the morning drop-off at the carpool lane, observing whether the children with siblings are, indeed, less upset when their caregivers drop them off.</a:t>
            </a:r>
          </a:p>
          <a:p>
            <a:r>
              <a:rPr lang="en-US" sz="1600" dirty="0"/>
              <a:t>When conducting observational studies, be very careful of confounding or “lurking” variables. In the example above, you observed children as they were dropped off, gauging whether or not they were upset. However, there are a variety of other factors that could be at play here (e.g., illness).</a:t>
            </a:r>
          </a:p>
        </p:txBody>
      </p:sp>
    </p:spTree>
    <p:extLst>
      <p:ext uri="{BB962C8B-B14F-4D97-AF65-F5344CB8AC3E}">
        <p14:creationId xmlns:p14="http://schemas.microsoft.com/office/powerpoint/2010/main" val="1815550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605</Words>
  <Application>Microsoft Office PowerPoint</Application>
  <PresentationFormat>Widescreen</PresentationFormat>
  <Paragraphs>104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OBSERVATIONAL STUDY</vt:lpstr>
      <vt:lpstr>Observational Study</vt:lpstr>
      <vt:lpstr>PowerPoint Presentation</vt:lpstr>
      <vt:lpstr>Types of observation</vt:lpstr>
      <vt:lpstr>types of observational studies </vt:lpstr>
      <vt:lpstr>Cross-sectional studies</vt:lpstr>
      <vt:lpstr>Observational study example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OBSERVATIONAL STUDY</dc:title>
  <dc:creator>Dr. Asif Ahmad</dc:creator>
  <cp:lastModifiedBy>Asif</cp:lastModifiedBy>
  <cp:revision>9</cp:revision>
  <dcterms:created xsi:type="dcterms:W3CDTF">2023-01-13T07:05:31Z</dcterms:created>
  <dcterms:modified xsi:type="dcterms:W3CDTF">2024-10-28T12:35:48Z</dcterms:modified>
</cp:coreProperties>
</file>