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4"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306EFA-616F-4170-B03F-9974FCEE64E6}"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6349D-9715-48AC-8F14-D68EDC3967BC}" type="slidenum">
              <a:rPr lang="en-US" smtClean="0"/>
              <a:t>‹#›</a:t>
            </a:fld>
            <a:endParaRPr lang="en-US"/>
          </a:p>
        </p:txBody>
      </p:sp>
    </p:spTree>
    <p:extLst>
      <p:ext uri="{BB962C8B-B14F-4D97-AF65-F5344CB8AC3E}">
        <p14:creationId xmlns:p14="http://schemas.microsoft.com/office/powerpoint/2010/main" val="305015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306EFA-616F-4170-B03F-9974FCEE64E6}"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6349D-9715-48AC-8F14-D68EDC3967BC}" type="slidenum">
              <a:rPr lang="en-US" smtClean="0"/>
              <a:t>‹#›</a:t>
            </a:fld>
            <a:endParaRPr lang="en-US"/>
          </a:p>
        </p:txBody>
      </p:sp>
    </p:spTree>
    <p:extLst>
      <p:ext uri="{BB962C8B-B14F-4D97-AF65-F5344CB8AC3E}">
        <p14:creationId xmlns:p14="http://schemas.microsoft.com/office/powerpoint/2010/main" val="841301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306EFA-616F-4170-B03F-9974FCEE64E6}"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6349D-9715-48AC-8F14-D68EDC3967BC}" type="slidenum">
              <a:rPr lang="en-US" smtClean="0"/>
              <a:t>‹#›</a:t>
            </a:fld>
            <a:endParaRPr lang="en-US"/>
          </a:p>
        </p:txBody>
      </p:sp>
    </p:spTree>
    <p:extLst>
      <p:ext uri="{BB962C8B-B14F-4D97-AF65-F5344CB8AC3E}">
        <p14:creationId xmlns:p14="http://schemas.microsoft.com/office/powerpoint/2010/main" val="2167017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306EFA-616F-4170-B03F-9974FCEE64E6}"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6349D-9715-48AC-8F14-D68EDC3967BC}" type="slidenum">
              <a:rPr lang="en-US" smtClean="0"/>
              <a:t>‹#›</a:t>
            </a:fld>
            <a:endParaRPr lang="en-US"/>
          </a:p>
        </p:txBody>
      </p:sp>
    </p:spTree>
    <p:extLst>
      <p:ext uri="{BB962C8B-B14F-4D97-AF65-F5344CB8AC3E}">
        <p14:creationId xmlns:p14="http://schemas.microsoft.com/office/powerpoint/2010/main" val="2316677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306EFA-616F-4170-B03F-9974FCEE64E6}"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6349D-9715-48AC-8F14-D68EDC3967BC}" type="slidenum">
              <a:rPr lang="en-US" smtClean="0"/>
              <a:t>‹#›</a:t>
            </a:fld>
            <a:endParaRPr lang="en-US"/>
          </a:p>
        </p:txBody>
      </p:sp>
    </p:spTree>
    <p:extLst>
      <p:ext uri="{BB962C8B-B14F-4D97-AF65-F5344CB8AC3E}">
        <p14:creationId xmlns:p14="http://schemas.microsoft.com/office/powerpoint/2010/main" val="553952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306EFA-616F-4170-B03F-9974FCEE64E6}" type="datetimeFigureOut">
              <a:rPr lang="en-US" smtClean="0"/>
              <a:t>5/8/2023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66349D-9715-48AC-8F14-D68EDC3967BC}" type="slidenum">
              <a:rPr lang="en-US" smtClean="0"/>
              <a:t>‹#›</a:t>
            </a:fld>
            <a:endParaRPr lang="en-US"/>
          </a:p>
        </p:txBody>
      </p:sp>
    </p:spTree>
    <p:extLst>
      <p:ext uri="{BB962C8B-B14F-4D97-AF65-F5344CB8AC3E}">
        <p14:creationId xmlns:p14="http://schemas.microsoft.com/office/powerpoint/2010/main" val="2849723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306EFA-616F-4170-B03F-9974FCEE64E6}" type="datetimeFigureOut">
              <a:rPr lang="en-US" smtClean="0"/>
              <a:t>5/8/2023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66349D-9715-48AC-8F14-D68EDC3967BC}" type="slidenum">
              <a:rPr lang="en-US" smtClean="0"/>
              <a:t>‹#›</a:t>
            </a:fld>
            <a:endParaRPr lang="en-US"/>
          </a:p>
        </p:txBody>
      </p:sp>
    </p:spTree>
    <p:extLst>
      <p:ext uri="{BB962C8B-B14F-4D97-AF65-F5344CB8AC3E}">
        <p14:creationId xmlns:p14="http://schemas.microsoft.com/office/powerpoint/2010/main" val="64257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306EFA-616F-4170-B03F-9974FCEE64E6}" type="datetimeFigureOut">
              <a:rPr lang="en-US" smtClean="0"/>
              <a:t>5/8/2023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66349D-9715-48AC-8F14-D68EDC3967BC}" type="slidenum">
              <a:rPr lang="en-US" smtClean="0"/>
              <a:t>‹#›</a:t>
            </a:fld>
            <a:endParaRPr lang="en-US"/>
          </a:p>
        </p:txBody>
      </p:sp>
    </p:spTree>
    <p:extLst>
      <p:ext uri="{BB962C8B-B14F-4D97-AF65-F5344CB8AC3E}">
        <p14:creationId xmlns:p14="http://schemas.microsoft.com/office/powerpoint/2010/main" val="2309069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306EFA-616F-4170-B03F-9974FCEE64E6}" type="datetimeFigureOut">
              <a:rPr lang="en-US" smtClean="0"/>
              <a:t>5/8/2023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66349D-9715-48AC-8F14-D68EDC3967BC}" type="slidenum">
              <a:rPr lang="en-US" smtClean="0"/>
              <a:t>‹#›</a:t>
            </a:fld>
            <a:endParaRPr lang="en-US"/>
          </a:p>
        </p:txBody>
      </p:sp>
    </p:spTree>
    <p:extLst>
      <p:ext uri="{BB962C8B-B14F-4D97-AF65-F5344CB8AC3E}">
        <p14:creationId xmlns:p14="http://schemas.microsoft.com/office/powerpoint/2010/main" val="2394958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306EFA-616F-4170-B03F-9974FCEE64E6}" type="datetimeFigureOut">
              <a:rPr lang="en-US" smtClean="0"/>
              <a:t>5/8/2023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66349D-9715-48AC-8F14-D68EDC3967BC}" type="slidenum">
              <a:rPr lang="en-US" smtClean="0"/>
              <a:t>‹#›</a:t>
            </a:fld>
            <a:endParaRPr lang="en-US"/>
          </a:p>
        </p:txBody>
      </p:sp>
    </p:spTree>
    <p:extLst>
      <p:ext uri="{BB962C8B-B14F-4D97-AF65-F5344CB8AC3E}">
        <p14:creationId xmlns:p14="http://schemas.microsoft.com/office/powerpoint/2010/main" val="3781313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306EFA-616F-4170-B03F-9974FCEE64E6}" type="datetimeFigureOut">
              <a:rPr lang="en-US" smtClean="0"/>
              <a:t>5/8/2023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66349D-9715-48AC-8F14-D68EDC3967BC}" type="slidenum">
              <a:rPr lang="en-US" smtClean="0"/>
              <a:t>‹#›</a:t>
            </a:fld>
            <a:endParaRPr lang="en-US"/>
          </a:p>
        </p:txBody>
      </p:sp>
    </p:spTree>
    <p:extLst>
      <p:ext uri="{BB962C8B-B14F-4D97-AF65-F5344CB8AC3E}">
        <p14:creationId xmlns:p14="http://schemas.microsoft.com/office/powerpoint/2010/main" val="2760943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306EFA-616F-4170-B03F-9974FCEE64E6}" type="datetimeFigureOut">
              <a:rPr lang="en-US" smtClean="0"/>
              <a:t>5/8/2023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66349D-9715-48AC-8F14-D68EDC3967BC}" type="slidenum">
              <a:rPr lang="en-US" smtClean="0"/>
              <a:t>‹#›</a:t>
            </a:fld>
            <a:endParaRPr lang="en-US"/>
          </a:p>
        </p:txBody>
      </p:sp>
    </p:spTree>
    <p:extLst>
      <p:ext uri="{BB962C8B-B14F-4D97-AF65-F5344CB8AC3E}">
        <p14:creationId xmlns:p14="http://schemas.microsoft.com/office/powerpoint/2010/main" val="125049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sciencedirect.com/science/article/pii/S0956713517303134#bib3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ciencedirect.com/science/article/pii/S0963996912003742#bb0065" TargetMode="External"/><Relationship Id="rId2" Type="http://schemas.openxmlformats.org/officeDocument/2006/relationships/hyperlink" Target="https://www.sciencedirect.com/science/article/pii/S0963996912003742#bb006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cIiHwnYRAC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NIR Application in Food</a:t>
            </a:r>
            <a:endParaRPr lang="en-US" dirty="0"/>
          </a:p>
        </p:txBody>
      </p:sp>
      <p:sp>
        <p:nvSpPr>
          <p:cNvPr id="3" name="Subtitle 2"/>
          <p:cNvSpPr>
            <a:spLocks noGrp="1"/>
          </p:cNvSpPr>
          <p:nvPr>
            <p:ph type="subTitle" idx="1"/>
          </p:nvPr>
        </p:nvSpPr>
        <p:spPr/>
        <p:txBody>
          <a:bodyPr/>
          <a:lstStyle/>
          <a:p>
            <a:r>
              <a:rPr lang="en-US" dirty="0" smtClean="0"/>
              <a:t>Dr. Asif Ahmad</a:t>
            </a:r>
            <a:endParaRPr lang="en-US" dirty="0"/>
          </a:p>
        </p:txBody>
      </p:sp>
    </p:spTree>
    <p:extLst>
      <p:ext uri="{BB962C8B-B14F-4D97-AF65-F5344CB8AC3E}">
        <p14:creationId xmlns:p14="http://schemas.microsoft.com/office/powerpoint/2010/main" val="3654987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Multivariate data analysis</a:t>
            </a:r>
            <a:endParaRPr lang="en-US" dirty="0"/>
          </a:p>
        </p:txBody>
      </p:sp>
      <p:sp>
        <p:nvSpPr>
          <p:cNvPr id="3" name="Content Placeholder 2"/>
          <p:cNvSpPr>
            <a:spLocks noGrp="1"/>
          </p:cNvSpPr>
          <p:nvPr>
            <p:ph idx="1"/>
          </p:nvPr>
        </p:nvSpPr>
        <p:spPr/>
        <p:txBody>
          <a:bodyPr/>
          <a:lstStyle/>
          <a:p>
            <a:pPr marL="0" indent="0">
              <a:buNone/>
            </a:pPr>
            <a:r>
              <a:rPr lang="en-US" dirty="0" smtClean="0"/>
              <a:t> </a:t>
            </a:r>
            <a:endParaRPr lang="en-US" dirty="0"/>
          </a:p>
          <a:p>
            <a:pPr lvl="0"/>
            <a:r>
              <a:rPr lang="en-US" dirty="0"/>
              <a:t>Principle component analysis (PCA)</a:t>
            </a:r>
          </a:p>
          <a:p>
            <a:pPr lvl="0"/>
            <a:r>
              <a:rPr lang="en-US" dirty="0"/>
              <a:t>Partial least squares (PLS)</a:t>
            </a:r>
          </a:p>
        </p:txBody>
      </p:sp>
    </p:spTree>
    <p:extLst>
      <p:ext uri="{BB962C8B-B14F-4D97-AF65-F5344CB8AC3E}">
        <p14:creationId xmlns:p14="http://schemas.microsoft.com/office/powerpoint/2010/main" val="3228560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Hyperspectral imaging</a:t>
            </a:r>
            <a:br>
              <a:rPr lang="en-US" dirty="0"/>
            </a:br>
            <a:endParaRPr lang="en-US" dirty="0"/>
          </a:p>
        </p:txBody>
      </p:sp>
      <p:sp>
        <p:nvSpPr>
          <p:cNvPr id="3" name="Content Placeholder 2"/>
          <p:cNvSpPr>
            <a:spLocks noGrp="1"/>
          </p:cNvSpPr>
          <p:nvPr>
            <p:ph idx="1"/>
          </p:nvPr>
        </p:nvSpPr>
        <p:spPr/>
        <p:txBody>
          <a:bodyPr>
            <a:normAutofit lnSpcReduction="10000"/>
          </a:bodyPr>
          <a:lstStyle/>
          <a:p>
            <a:pPr lvl="0"/>
            <a:r>
              <a:rPr lang="en-US" dirty="0" smtClean="0"/>
              <a:t>Applications </a:t>
            </a:r>
            <a:r>
              <a:rPr lang="en-US" dirty="0"/>
              <a:t>in food </a:t>
            </a:r>
            <a:r>
              <a:rPr lang="en-US" dirty="0" smtClean="0"/>
              <a:t>analysis</a:t>
            </a:r>
            <a:endParaRPr lang="en-US" dirty="0"/>
          </a:p>
          <a:p>
            <a:pPr marL="0" lvl="0" indent="0">
              <a:buNone/>
            </a:pPr>
            <a:r>
              <a:rPr lang="en-US" dirty="0"/>
              <a:t>Food fraud can cause damage to consumer health and affect their confidence, destroy brands and generate large economic losses in the industry. Food authenticity allows to identify if food composition, geographical origin, genetic variety and farming system corresponds to what has been declared on the label. Although there are currently standardized methods to identify certain adulterants, the complexity of the food, the complexity of the supply chain and the appearance of new adulterants require the continuous development of analytical techniques to detect food fraud. NIR and Hyperspectral imaging (HSI) in tandem with </a:t>
            </a:r>
            <a:r>
              <a:rPr lang="en-US" dirty="0" err="1"/>
              <a:t>chemometrics</a:t>
            </a:r>
            <a:r>
              <a:rPr lang="en-US" dirty="0"/>
              <a:t> are non-destructive, non-invasive and accurate techniques for food authentication.</a:t>
            </a:r>
            <a:endParaRPr lang="en-US" dirty="0"/>
          </a:p>
        </p:txBody>
      </p:sp>
    </p:spTree>
    <p:extLst>
      <p:ext uri="{BB962C8B-B14F-4D97-AF65-F5344CB8AC3E}">
        <p14:creationId xmlns:p14="http://schemas.microsoft.com/office/powerpoint/2010/main" val="1746076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Portable NIR instruments</a:t>
            </a:r>
            <a:br>
              <a:rPr lang="en-US" dirty="0"/>
            </a:br>
            <a:endParaRPr lang="en-US" dirty="0"/>
          </a:p>
        </p:txBody>
      </p:sp>
      <p:sp>
        <p:nvSpPr>
          <p:cNvPr id="3" name="Content Placeholder 2"/>
          <p:cNvSpPr>
            <a:spLocks noGrp="1"/>
          </p:cNvSpPr>
          <p:nvPr>
            <p:ph idx="1"/>
          </p:nvPr>
        </p:nvSpPr>
        <p:spPr/>
        <p:txBody>
          <a:bodyPr/>
          <a:lstStyle/>
          <a:p>
            <a:pPr lvl="0"/>
            <a:r>
              <a:rPr lang="en-US" dirty="0" smtClean="0"/>
              <a:t>Definition </a:t>
            </a:r>
            <a:r>
              <a:rPr lang="en-US" dirty="0"/>
              <a:t>of portable NIR instruments</a:t>
            </a:r>
          </a:p>
          <a:p>
            <a:pPr lvl="0"/>
            <a:r>
              <a:rPr lang="en-US" dirty="0"/>
              <a:t>Advantages of portable NIR instruments</a:t>
            </a:r>
          </a:p>
        </p:txBody>
      </p:sp>
    </p:spTree>
    <p:extLst>
      <p:ext uri="{BB962C8B-B14F-4D97-AF65-F5344CB8AC3E}">
        <p14:creationId xmlns:p14="http://schemas.microsoft.com/office/powerpoint/2010/main" val="1064270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NIR process</a:t>
            </a:r>
            <a:br>
              <a:rPr lang="en-US" dirty="0"/>
            </a:br>
            <a:endParaRPr lang="en-US" dirty="0"/>
          </a:p>
        </p:txBody>
      </p:sp>
      <p:sp>
        <p:nvSpPr>
          <p:cNvPr id="3" name="Content Placeholder 2"/>
          <p:cNvSpPr>
            <a:spLocks noGrp="1"/>
          </p:cNvSpPr>
          <p:nvPr>
            <p:ph idx="1"/>
          </p:nvPr>
        </p:nvSpPr>
        <p:spPr/>
        <p:txBody>
          <a:bodyPr/>
          <a:lstStyle/>
          <a:p>
            <a:pPr lvl="0"/>
            <a:r>
              <a:rPr lang="en-US" dirty="0" smtClean="0"/>
              <a:t>Sample </a:t>
            </a:r>
            <a:r>
              <a:rPr lang="en-US" dirty="0"/>
              <a:t>preparation</a:t>
            </a:r>
          </a:p>
          <a:p>
            <a:pPr lvl="0"/>
            <a:r>
              <a:rPr lang="en-US" dirty="0"/>
              <a:t>Instrument calibration</a:t>
            </a:r>
          </a:p>
          <a:p>
            <a:pPr lvl="0"/>
            <a:r>
              <a:rPr lang="en-US" dirty="0"/>
              <a:t>Data analysis</a:t>
            </a:r>
          </a:p>
        </p:txBody>
      </p:sp>
    </p:spTree>
    <p:extLst>
      <p:ext uri="{BB962C8B-B14F-4D97-AF65-F5344CB8AC3E}">
        <p14:creationId xmlns:p14="http://schemas.microsoft.com/office/powerpoint/2010/main" val="899683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preparation</a:t>
            </a:r>
            <a:br>
              <a:rPr lang="en-US" dirty="0"/>
            </a:br>
            <a:endParaRPr lang="en-US" dirty="0"/>
          </a:p>
        </p:txBody>
      </p:sp>
      <p:sp>
        <p:nvSpPr>
          <p:cNvPr id="3" name="Content Placeholder 2"/>
          <p:cNvSpPr>
            <a:spLocks noGrp="1"/>
          </p:cNvSpPr>
          <p:nvPr>
            <p:ph idx="1"/>
          </p:nvPr>
        </p:nvSpPr>
        <p:spPr/>
        <p:txBody>
          <a:bodyPr/>
          <a:lstStyle/>
          <a:p>
            <a:pPr lvl="0"/>
            <a:r>
              <a:rPr lang="en-US" dirty="0" smtClean="0"/>
              <a:t>Homogenization</a:t>
            </a:r>
          </a:p>
          <a:p>
            <a:pPr lvl="0"/>
            <a:r>
              <a:rPr lang="en-US" dirty="0" smtClean="0"/>
              <a:t>Moisture </a:t>
            </a:r>
            <a:r>
              <a:rPr lang="en-US" dirty="0"/>
              <a:t>removal</a:t>
            </a:r>
          </a:p>
        </p:txBody>
      </p:sp>
    </p:spTree>
    <p:extLst>
      <p:ext uri="{BB962C8B-B14F-4D97-AF65-F5344CB8AC3E}">
        <p14:creationId xmlns:p14="http://schemas.microsoft.com/office/powerpoint/2010/main" val="4095184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Instrument calibration</a:t>
            </a:r>
            <a:br>
              <a:rPr lang="en-US" dirty="0"/>
            </a:br>
            <a:endParaRPr lang="en-US" dirty="0"/>
          </a:p>
        </p:txBody>
      </p:sp>
      <p:sp>
        <p:nvSpPr>
          <p:cNvPr id="3" name="Content Placeholder 2"/>
          <p:cNvSpPr>
            <a:spLocks noGrp="1"/>
          </p:cNvSpPr>
          <p:nvPr>
            <p:ph idx="1"/>
          </p:nvPr>
        </p:nvSpPr>
        <p:spPr/>
        <p:txBody>
          <a:bodyPr/>
          <a:lstStyle/>
          <a:p>
            <a:pPr lvl="0"/>
            <a:r>
              <a:rPr lang="en-US" dirty="0" smtClean="0"/>
              <a:t>Calibration </a:t>
            </a:r>
            <a:r>
              <a:rPr lang="en-US" dirty="0"/>
              <a:t>standards</a:t>
            </a:r>
          </a:p>
          <a:p>
            <a:r>
              <a:rPr lang="en-US" dirty="0"/>
              <a:t>Validation of calibration</a:t>
            </a:r>
          </a:p>
        </p:txBody>
      </p:sp>
    </p:spTree>
    <p:extLst>
      <p:ext uri="{BB962C8B-B14F-4D97-AF65-F5344CB8AC3E}">
        <p14:creationId xmlns:p14="http://schemas.microsoft.com/office/powerpoint/2010/main" val="1547474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analysis</a:t>
            </a:r>
            <a:br>
              <a:rPr lang="en-US" dirty="0"/>
            </a:br>
            <a:endParaRPr lang="en-US" dirty="0"/>
          </a:p>
        </p:txBody>
      </p:sp>
      <p:sp>
        <p:nvSpPr>
          <p:cNvPr id="3" name="Content Placeholder 2"/>
          <p:cNvSpPr>
            <a:spLocks noGrp="1"/>
          </p:cNvSpPr>
          <p:nvPr>
            <p:ph idx="1"/>
          </p:nvPr>
        </p:nvSpPr>
        <p:spPr/>
        <p:txBody>
          <a:bodyPr/>
          <a:lstStyle/>
          <a:p>
            <a:pPr lvl="0"/>
            <a:r>
              <a:rPr lang="en-US" dirty="0" smtClean="0"/>
              <a:t>Multivariate </a:t>
            </a:r>
            <a:r>
              <a:rPr lang="en-US" dirty="0"/>
              <a:t>data analysis</a:t>
            </a:r>
          </a:p>
          <a:p>
            <a:pPr lvl="0"/>
            <a:r>
              <a:rPr lang="en-US" dirty="0" err="1"/>
              <a:t>Chemometrics</a:t>
            </a:r>
            <a:endParaRPr lang="en-US" dirty="0"/>
          </a:p>
        </p:txBody>
      </p:sp>
    </p:spTree>
    <p:extLst>
      <p:ext uri="{BB962C8B-B14F-4D97-AF65-F5344CB8AC3E}">
        <p14:creationId xmlns:p14="http://schemas.microsoft.com/office/powerpoint/2010/main" val="2622705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Flow diagram of NIR analysis</a:t>
            </a:r>
            <a:br>
              <a:rPr lang="en-US" dirty="0"/>
            </a:br>
            <a:endParaRPr lang="en-US" dirty="0"/>
          </a:p>
        </p:txBody>
      </p:sp>
      <p:sp>
        <p:nvSpPr>
          <p:cNvPr id="3" name="Content Placeholder 2"/>
          <p:cNvSpPr>
            <a:spLocks noGrp="1"/>
          </p:cNvSpPr>
          <p:nvPr>
            <p:ph idx="1"/>
          </p:nvPr>
        </p:nvSpPr>
        <p:spPr/>
        <p:txBody>
          <a:bodyPr/>
          <a:lstStyle/>
          <a:p>
            <a:pPr lvl="0"/>
            <a:r>
              <a:rPr lang="en-US" dirty="0" smtClean="0"/>
              <a:t>Sample </a:t>
            </a:r>
            <a:r>
              <a:rPr lang="en-US" dirty="0"/>
              <a:t>collection</a:t>
            </a:r>
          </a:p>
          <a:p>
            <a:pPr lvl="0"/>
            <a:r>
              <a:rPr lang="en-US" dirty="0"/>
              <a:t>Sample preparation</a:t>
            </a:r>
          </a:p>
          <a:p>
            <a:pPr lvl="0"/>
            <a:r>
              <a:rPr lang="en-US" dirty="0"/>
              <a:t>Instrument calibration</a:t>
            </a:r>
          </a:p>
          <a:p>
            <a:pPr lvl="0"/>
            <a:r>
              <a:rPr lang="en-US" dirty="0"/>
              <a:t>Data analysis</a:t>
            </a:r>
          </a:p>
          <a:p>
            <a:pPr lvl="0"/>
            <a:r>
              <a:rPr lang="en-US" dirty="0"/>
              <a:t>Result interpretation</a:t>
            </a:r>
          </a:p>
        </p:txBody>
      </p:sp>
    </p:spTree>
    <p:extLst>
      <p:ext uri="{BB962C8B-B14F-4D97-AF65-F5344CB8AC3E}">
        <p14:creationId xmlns:p14="http://schemas.microsoft.com/office/powerpoint/2010/main" val="269372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To Do ( Students weekend work)</a:t>
            </a:r>
            <a:endParaRPr lang="en-US" dirty="0"/>
          </a:p>
        </p:txBody>
      </p:sp>
      <p:sp>
        <p:nvSpPr>
          <p:cNvPr id="3" name="Content Placeholder 2"/>
          <p:cNvSpPr>
            <a:spLocks noGrp="1"/>
          </p:cNvSpPr>
          <p:nvPr>
            <p:ph idx="1"/>
          </p:nvPr>
        </p:nvSpPr>
        <p:spPr/>
        <p:txBody>
          <a:bodyPr>
            <a:normAutofit fontScale="77500" lnSpcReduction="20000"/>
          </a:bodyPr>
          <a:lstStyle/>
          <a:p>
            <a:r>
              <a:rPr lang="en-US" dirty="0"/>
              <a:t>Slide 18: Fat content analysis using NIR</a:t>
            </a:r>
          </a:p>
          <a:p>
            <a:pPr lvl="0"/>
            <a:r>
              <a:rPr lang="en-US" dirty="0"/>
              <a:t>Principle of fat content analysis</a:t>
            </a:r>
          </a:p>
          <a:p>
            <a:pPr lvl="0"/>
            <a:r>
              <a:rPr lang="en-US" dirty="0"/>
              <a:t>Advantages of NIR in fat content analysis</a:t>
            </a:r>
          </a:p>
          <a:p>
            <a:r>
              <a:rPr lang="en-US" dirty="0"/>
              <a:t>Slide 19: Fat content analysis using NIR</a:t>
            </a:r>
          </a:p>
          <a:p>
            <a:pPr lvl="0"/>
            <a:r>
              <a:rPr lang="en-US" dirty="0"/>
              <a:t>Sample preparation</a:t>
            </a:r>
          </a:p>
          <a:p>
            <a:pPr lvl="0"/>
            <a:r>
              <a:rPr lang="en-US" dirty="0"/>
              <a:t>Instrument calibration</a:t>
            </a:r>
          </a:p>
          <a:p>
            <a:pPr lvl="0"/>
            <a:r>
              <a:rPr lang="en-US" dirty="0"/>
              <a:t>Data analysis</a:t>
            </a:r>
          </a:p>
          <a:p>
            <a:r>
              <a:rPr lang="en-US" dirty="0"/>
              <a:t>Slide 20: Fat content analysis using NIR</a:t>
            </a:r>
          </a:p>
          <a:p>
            <a:pPr lvl="0"/>
            <a:r>
              <a:rPr lang="en-US" dirty="0"/>
              <a:t>Result interpretation</a:t>
            </a:r>
          </a:p>
          <a:p>
            <a:pPr lvl="0"/>
            <a:r>
              <a:rPr lang="en-US" dirty="0"/>
              <a:t>Accuracy of NIR in fat content </a:t>
            </a:r>
            <a:r>
              <a:rPr lang="en-US" dirty="0" smtClean="0"/>
              <a:t>analysis</a:t>
            </a:r>
          </a:p>
          <a:p>
            <a:r>
              <a:rPr lang="en-US" dirty="0" smtClean="0"/>
              <a:t>Moisture content </a:t>
            </a:r>
            <a:r>
              <a:rPr lang="en-US" dirty="0"/>
              <a:t>analysis using </a:t>
            </a:r>
            <a:r>
              <a:rPr lang="en-US" dirty="0" smtClean="0"/>
              <a:t>NIR</a:t>
            </a:r>
          </a:p>
          <a:p>
            <a:r>
              <a:rPr lang="en-US" smtClean="0"/>
              <a:t>Protein </a:t>
            </a:r>
            <a:r>
              <a:rPr lang="en-US" dirty="0"/>
              <a:t>content analysis using NIR</a:t>
            </a:r>
          </a:p>
          <a:p>
            <a:endParaRPr lang="en-US" dirty="0"/>
          </a:p>
          <a:p>
            <a:pPr lvl="0"/>
            <a:endParaRPr lang="en-US" dirty="0"/>
          </a:p>
        </p:txBody>
      </p:sp>
    </p:spTree>
    <p:extLst>
      <p:ext uri="{BB962C8B-B14F-4D97-AF65-F5344CB8AC3E}">
        <p14:creationId xmlns:p14="http://schemas.microsoft.com/office/powerpoint/2010/main" val="3994435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a:t>IR (Near-infrared spectroscopy) is a technique that uses the electromagnetic spectrum to determine the molecular composition of a sample. NIR spectroscopy has various applications in the food industry, including analysis of raw materials, quality control, and process control. NIR is a non-destructive technique that can be used to determine various parameters of food products, including moisture content, fat content, protein content, and fiber content.</a:t>
            </a:r>
          </a:p>
          <a:p>
            <a:r>
              <a:rPr lang="en-US" dirty="0"/>
              <a:t>In this presentation, we will discuss the recent advances, process, flow diagram, and future research prospectus of NIR spectroscopy in the food industry.</a:t>
            </a:r>
          </a:p>
        </p:txBody>
      </p:sp>
    </p:spTree>
    <p:extLst>
      <p:ext uri="{BB962C8B-B14F-4D97-AF65-F5344CB8AC3E}">
        <p14:creationId xmlns:p14="http://schemas.microsoft.com/office/powerpoint/2010/main" val="368112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Definition of NIR</a:t>
            </a:r>
            <a:br>
              <a:rPr lang="en-US" dirty="0"/>
            </a:br>
            <a:endParaRPr lang="en-US" dirty="0"/>
          </a:p>
        </p:txBody>
      </p:sp>
      <p:sp>
        <p:nvSpPr>
          <p:cNvPr id="3" name="Content Placeholder 2"/>
          <p:cNvSpPr>
            <a:spLocks noGrp="1"/>
          </p:cNvSpPr>
          <p:nvPr>
            <p:ph idx="1"/>
          </p:nvPr>
        </p:nvSpPr>
        <p:spPr>
          <a:xfrm>
            <a:off x="431165" y="1235392"/>
            <a:ext cx="10515600" cy="4351338"/>
          </a:xfrm>
        </p:spPr>
        <p:txBody>
          <a:bodyPr/>
          <a:lstStyle/>
          <a:p>
            <a:r>
              <a:rPr lang="en-US" dirty="0"/>
              <a:t>The near infrared (NIR) comprises low frequency radiation adjacent to red hues in the visible. The brightness we see in the NIR is due to reflected sunlight; not to temperature as many people, including some professionals, mistakenly believe</a:t>
            </a:r>
            <a:r>
              <a:rPr lang="en-US" dirty="0" smtClean="0"/>
              <a:t>.</a:t>
            </a:r>
          </a:p>
          <a:p>
            <a:endParaRPr lang="en-US" dirty="0"/>
          </a:p>
        </p:txBody>
      </p:sp>
      <p:pic>
        <p:nvPicPr>
          <p:cNvPr id="1026" name="Picture 2" descr="5 Best Wavelengths for Red Light Therapy: A Science-Backed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647" y="3086416"/>
            <a:ext cx="7895933" cy="217138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31165" y="5380672"/>
            <a:ext cx="6096000" cy="1477328"/>
          </a:xfrm>
          <a:prstGeom prst="rect">
            <a:avLst/>
          </a:prstGeom>
        </p:spPr>
        <p:txBody>
          <a:bodyPr>
            <a:spAutoFit/>
          </a:bodyPr>
          <a:lstStyle/>
          <a:p>
            <a:r>
              <a:rPr lang="en-US" b="0" i="0" dirty="0" smtClean="0">
                <a:solidFill>
                  <a:srgbClr val="2E2E2E"/>
                </a:solidFill>
                <a:effectLst/>
                <a:latin typeface="ElsevierGulliver"/>
              </a:rPr>
              <a:t>The MIR spectroscopy (4000–400 cm</a:t>
            </a:r>
            <a:r>
              <a:rPr lang="en-US" b="0" i="0" baseline="30000" dirty="0" smtClean="0">
                <a:solidFill>
                  <a:srgbClr val="2E2E2E"/>
                </a:solidFill>
                <a:effectLst/>
                <a:latin typeface="ElsevierGulliver"/>
              </a:rPr>
              <a:t>−1</a:t>
            </a:r>
            <a:r>
              <a:rPr lang="en-US" b="0" i="0" dirty="0" smtClean="0">
                <a:solidFill>
                  <a:srgbClr val="2E2E2E"/>
                </a:solidFill>
                <a:effectLst/>
                <a:latin typeface="ElsevierGulliver"/>
              </a:rPr>
              <a:t>) measures information from frequencies of fundamental molecular vibrations, while NIR (800–2500 nm) spectra contain overtone and combination bands of fundamental vibrations</a:t>
            </a:r>
            <a:endParaRPr lang="en-US" dirty="0"/>
          </a:p>
        </p:txBody>
      </p:sp>
    </p:spTree>
    <p:extLst>
      <p:ext uri="{BB962C8B-B14F-4D97-AF65-F5344CB8AC3E}">
        <p14:creationId xmlns:p14="http://schemas.microsoft.com/office/powerpoint/2010/main" val="2565832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NIR in food analysis</a:t>
            </a:r>
            <a:endParaRPr lang="en-US" dirty="0"/>
          </a:p>
        </p:txBody>
      </p:sp>
      <p:sp>
        <p:nvSpPr>
          <p:cNvPr id="3" name="Content Placeholder 2"/>
          <p:cNvSpPr>
            <a:spLocks noGrp="1"/>
          </p:cNvSpPr>
          <p:nvPr>
            <p:ph idx="1"/>
          </p:nvPr>
        </p:nvSpPr>
        <p:spPr/>
        <p:txBody>
          <a:bodyPr>
            <a:normAutofit fontScale="32500" lnSpcReduction="20000"/>
          </a:bodyPr>
          <a:lstStyle/>
          <a:p>
            <a:pPr lvl="0"/>
            <a:r>
              <a:rPr lang="en-US" dirty="0"/>
              <a:t>Electromagnetic </a:t>
            </a:r>
            <a:r>
              <a:rPr lang="en-US" dirty="0" smtClean="0"/>
              <a:t>spectrum</a:t>
            </a:r>
          </a:p>
          <a:p>
            <a:pPr lvl="0">
              <a:lnSpc>
                <a:spcPct val="170000"/>
              </a:lnSpc>
            </a:pPr>
            <a:r>
              <a:rPr lang="en-US" sz="3500" b="1" dirty="0">
                <a:latin typeface="Arial Black" panose="020B0A04020102020204" pitchFamily="34" charset="0"/>
              </a:rPr>
              <a:t>Near Infrared, or NIR, spectroscopy is an analysis technique for fast, accurate food testing. NIR measurement is a widely-used method in the food and drink and agricultural industries, and it is a convenient, low cost alternative to chemical analysis</a:t>
            </a:r>
            <a:r>
              <a:rPr lang="en-US" sz="3500" b="1" dirty="0" smtClean="0">
                <a:latin typeface="Arial Black" panose="020B0A04020102020204" pitchFamily="34" charset="0"/>
              </a:rPr>
              <a:t>. </a:t>
            </a:r>
            <a:r>
              <a:rPr lang="en-US" sz="3500" b="1" dirty="0">
                <a:latin typeface="Arial Black" panose="020B0A04020102020204" pitchFamily="34" charset="0"/>
              </a:rPr>
              <a:t>Near-infrared (NIR) spectroscopy is based on the absorption of electromagnetic radiation at wavelengths in the range 780–2500 nm. NIR spectra of foods comprise broad bands arising from overlapping absorptions corresponding mainly to overtones and combinations of vibrational modes involving CH, OH and NH chemical bonds. The concentrations of constituents such as water, protein, fat and carbohydrate can in principle be determined using classical absorption spectroscopy. However, for most food samples, this chemical information is obscured by changes in the spectra caused by physical properties such as the particle size of powders. This means that NIR spectroscopy becomes a secondary method requiring calibration against a reference method for the constituent of interest. As a consequence of the physics of diffuse transmittance and reflectance and the complexity of the spectra, calibration is normally carried out using multivariate mathematics (</a:t>
            </a:r>
            <a:r>
              <a:rPr lang="en-US" sz="3500" b="1" dirty="0" err="1">
                <a:latin typeface="Arial Black" panose="020B0A04020102020204" pitchFamily="34" charset="0"/>
              </a:rPr>
              <a:t>chemometrics</a:t>
            </a:r>
            <a:r>
              <a:rPr lang="en-US" sz="3500" b="1" dirty="0">
                <a:latin typeface="Arial Black" panose="020B0A04020102020204" pitchFamily="34" charset="0"/>
              </a:rPr>
              <a:t>).</a:t>
            </a:r>
          </a:p>
          <a:p>
            <a:pPr marL="0" lvl="0" indent="0">
              <a:buNone/>
            </a:pPr>
            <a:r>
              <a:rPr lang="en-US" dirty="0" smtClean="0"/>
              <a:t>Absorption </a:t>
            </a:r>
            <a:r>
              <a:rPr lang="en-US" dirty="0"/>
              <a:t>of </a:t>
            </a:r>
            <a:r>
              <a:rPr lang="en-US" dirty="0" smtClean="0"/>
              <a:t>light</a:t>
            </a:r>
          </a:p>
          <a:p>
            <a:pPr lvl="0"/>
            <a:r>
              <a:rPr lang="en-US" sz="4300" dirty="0"/>
              <a:t>Based on the property of molecules to absorb the radiation light and experience a various vibrations characteristic of their composition, compounds in specific samples cloud be identified by IR techniques (</a:t>
            </a:r>
            <a:r>
              <a:rPr lang="en-US" sz="4300" dirty="0">
                <a:hlinkClick r:id="rId2"/>
              </a:rPr>
              <a:t>Shiroma &amp; Rodriguez-</a:t>
            </a:r>
            <a:r>
              <a:rPr lang="en-US" sz="4300" dirty="0" err="1">
                <a:hlinkClick r:id="rId2"/>
              </a:rPr>
              <a:t>Saona</a:t>
            </a:r>
            <a:r>
              <a:rPr lang="en-US" sz="4300" dirty="0">
                <a:hlinkClick r:id="rId2"/>
              </a:rPr>
              <a:t>, 2009</a:t>
            </a:r>
            <a:r>
              <a:rPr lang="en-US" sz="4300" dirty="0"/>
              <a:t>). The interdisciplinary area of </a:t>
            </a:r>
            <a:r>
              <a:rPr lang="en-US" sz="4300" dirty="0" err="1"/>
              <a:t>chemometrics</a:t>
            </a:r>
            <a:r>
              <a:rPr lang="en-US" sz="4300" dirty="0"/>
              <a:t>, which allows design better experiments or selection of optimal analysis procedures, offers a great opportunity to explore the benefits of IR spectroscopy techniques. IR spectroscopy associated with </a:t>
            </a:r>
            <a:r>
              <a:rPr lang="en-US" sz="4300" dirty="0" err="1"/>
              <a:t>chemometrics</a:t>
            </a:r>
            <a:r>
              <a:rPr lang="en-US" sz="4300" dirty="0"/>
              <a:t> has proven to be rapid and non-destructive approach for screening or even analytical purposes in environmental and food research</a:t>
            </a:r>
          </a:p>
        </p:txBody>
      </p:sp>
    </p:spTree>
    <p:extLst>
      <p:ext uri="{BB962C8B-B14F-4D97-AF65-F5344CB8AC3E}">
        <p14:creationId xmlns:p14="http://schemas.microsoft.com/office/powerpoint/2010/main" val="1871922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20000"/>
          </a:bodyPr>
          <a:lstStyle/>
          <a:p>
            <a:r>
              <a:rPr lang="en-US" dirty="0"/>
              <a:t>NIR spectroscopy is used routinely for the compositional, functional and sensory analysis of food ingredients, process intermediates and final products.</a:t>
            </a:r>
          </a:p>
          <a:p>
            <a:r>
              <a:rPr lang="en-US" dirty="0"/>
              <a:t>The major advantage of NIR is that usually no sample preparation is necessary, hence the analysis is very simple and very fast (between 15 and 90 s) and can be carried out on-line. One of the strengths of NIR technology is that it allows several constituents to be measured concurrently. In addition, for each fundamental vibration there exists a corresponding series of overtone and combination bands with each successive overtone band approximately an order of magnitude less intense than the preceding one. This provides a built-in dilution series which allows several choices of absorptions of different intensity containing the same chemical information. Finally, the relatively weak absorption due to water enables high-moisture foods to be analyzed.</a:t>
            </a:r>
          </a:p>
          <a:p>
            <a:r>
              <a:rPr lang="en-US" dirty="0"/>
              <a:t>The major limitation of NIR spectroscopy in food analysis is its dependence on less-precise reference methods.</a:t>
            </a:r>
          </a:p>
        </p:txBody>
      </p:sp>
    </p:spTree>
    <p:extLst>
      <p:ext uri="{BB962C8B-B14F-4D97-AF65-F5344CB8AC3E}">
        <p14:creationId xmlns:p14="http://schemas.microsoft.com/office/powerpoint/2010/main" val="2129055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NIR instruments</a:t>
            </a:r>
          </a:p>
        </p:txBody>
      </p:sp>
      <p:sp>
        <p:nvSpPr>
          <p:cNvPr id="3" name="Content Placeholder 2"/>
          <p:cNvSpPr>
            <a:spLocks noGrp="1"/>
          </p:cNvSpPr>
          <p:nvPr>
            <p:ph idx="1"/>
          </p:nvPr>
        </p:nvSpPr>
        <p:spPr/>
        <p:txBody>
          <a:bodyPr>
            <a:normAutofit fontScale="55000" lnSpcReduction="20000"/>
          </a:bodyPr>
          <a:lstStyle/>
          <a:p>
            <a:pPr lvl="0"/>
            <a:r>
              <a:rPr lang="en-US" dirty="0"/>
              <a:t>Fourier transform </a:t>
            </a:r>
            <a:r>
              <a:rPr lang="en-US" dirty="0" smtClean="0"/>
              <a:t>NIR</a:t>
            </a:r>
          </a:p>
          <a:p>
            <a:r>
              <a:rPr lang="en-US" dirty="0"/>
              <a:t>The Fourier transform near-infrared spectroscopy (FT-NIRS) is a non-destructive fast technique capable of analyzing organic substances in a reliable way. Such analytical method has presented a great impact in the food industry and </a:t>
            </a:r>
            <a:r>
              <a:rPr lang="en-US" dirty="0" err="1" smtClean="0"/>
              <a:t>agriculture.To</a:t>
            </a:r>
            <a:r>
              <a:rPr lang="en-US" dirty="0" smtClean="0"/>
              <a:t> </a:t>
            </a:r>
            <a:r>
              <a:rPr lang="en-US" dirty="0"/>
              <a:t>follow official supervision and regulation committee requirements, as well as, to contribute to the consumer health. This chemical analysis, which includes the determination of moisture, protein, ash, fat and carbohydrate contents, traditionally has been performed by laborious methods which are time demanding and generate much chemical waste. However, the methods that use the FT-NIRS technique provide precise and fast results, with minimal or null sample preparation and waste </a:t>
            </a:r>
            <a:r>
              <a:rPr lang="en-US" dirty="0" smtClean="0"/>
              <a:t>generation.</a:t>
            </a:r>
            <a:endParaRPr lang="en-US" dirty="0"/>
          </a:p>
          <a:p>
            <a:r>
              <a:rPr lang="en-US" dirty="0"/>
              <a:t>Nevertheless, due to spectral features in the NIR region and in order to simultaneously evaluate diverse parameters, multivariate calibration methods must be used to obtain quantitative information. Multivariate calibration methods are part of </a:t>
            </a:r>
            <a:r>
              <a:rPr lang="en-US" dirty="0" err="1"/>
              <a:t>chemometrics</a:t>
            </a:r>
            <a:r>
              <a:rPr lang="en-US" dirty="0"/>
              <a:t>, which needs a huge number of results from analytical trials for the development of a mathematical model. </a:t>
            </a:r>
          </a:p>
          <a:p>
            <a:r>
              <a:rPr lang="en-US" dirty="0"/>
              <a:t>The FT-NIRS technique and the multivariate calibration have already been used to determine some major contents in food, like </a:t>
            </a:r>
            <a:r>
              <a:rPr lang="en-US" dirty="0" err="1">
                <a:hlinkClick r:id="rId2"/>
              </a:rPr>
              <a:t>Haughey</a:t>
            </a:r>
            <a:r>
              <a:rPr lang="en-US" dirty="0">
                <a:hlinkClick r:id="rId2"/>
              </a:rPr>
              <a:t> et al. (in press)</a:t>
            </a:r>
            <a:r>
              <a:rPr lang="en-US" dirty="0"/>
              <a:t> who described the evaluation of melamine content in soybean</a:t>
            </a:r>
            <a:r>
              <a:rPr lang="en-US" dirty="0" smtClean="0"/>
              <a:t>, determination </a:t>
            </a:r>
            <a:r>
              <a:rPr lang="en-US" dirty="0"/>
              <a:t>of polymerized </a:t>
            </a:r>
            <a:r>
              <a:rPr lang="en-US" dirty="0" err="1"/>
              <a:t>triacylglyceride</a:t>
            </a:r>
            <a:r>
              <a:rPr lang="en-US" dirty="0"/>
              <a:t> in vegetable oils </a:t>
            </a:r>
            <a:r>
              <a:rPr lang="en-US" dirty="0" smtClean="0"/>
              <a:t>and </a:t>
            </a:r>
            <a:r>
              <a:rPr lang="en-US" dirty="0"/>
              <a:t>protein in different vegetables. </a:t>
            </a:r>
            <a:endParaRPr lang="en-US" dirty="0" smtClean="0"/>
          </a:p>
          <a:p>
            <a:r>
              <a:rPr lang="en-US" dirty="0" smtClean="0"/>
              <a:t>The </a:t>
            </a:r>
            <a:r>
              <a:rPr lang="en-US" dirty="0"/>
              <a:t>wide range of results of the developed models demonstrates that with only one spectroscopic technique, the FT-NIRS, it is possible to simultaneously analyze many parameters: moisture, protein, ash, lipid and carbohydrate. </a:t>
            </a:r>
            <a:r>
              <a:rPr lang="en-US" dirty="0" smtClean="0"/>
              <a:t>starch</a:t>
            </a:r>
            <a:r>
              <a:rPr lang="en-US" dirty="0"/>
              <a:t>, protein and lipid contents </a:t>
            </a:r>
            <a:r>
              <a:rPr lang="en-US" dirty="0" err="1" smtClean="0"/>
              <a:t>ofcereal</a:t>
            </a:r>
            <a:r>
              <a:rPr lang="en-US" dirty="0" smtClean="0"/>
              <a:t> </a:t>
            </a:r>
            <a:r>
              <a:rPr lang="en-US" dirty="0"/>
              <a:t>varieties </a:t>
            </a:r>
            <a:r>
              <a:rPr lang="en-US" dirty="0" smtClean="0"/>
              <a:t>may be determined by NIR, </a:t>
            </a:r>
            <a:r>
              <a:rPr lang="en-US" dirty="0"/>
              <a:t>while an application of NMR, FT-Raman, FT-IR and NIR was necessary for </a:t>
            </a:r>
            <a:r>
              <a:rPr lang="en-US" dirty="0" err="1">
                <a:hlinkClick r:id="rId3"/>
              </a:rPr>
              <a:t>Holse</a:t>
            </a:r>
            <a:r>
              <a:rPr lang="en-US" dirty="0">
                <a:hlinkClick r:id="rId3"/>
              </a:rPr>
              <a:t>, Larsen, Hansen, and </a:t>
            </a:r>
            <a:r>
              <a:rPr lang="en-US" dirty="0" err="1">
                <a:hlinkClick r:id="rId3"/>
              </a:rPr>
              <a:t>Engelsen</a:t>
            </a:r>
            <a:r>
              <a:rPr lang="en-US" dirty="0">
                <a:hlinkClick r:id="rId3"/>
              </a:rPr>
              <a:t> (2011)</a:t>
            </a:r>
            <a:r>
              <a:rPr lang="en-US" dirty="0"/>
              <a:t> in order to characterize carbohydrates, proteins, dietetic fibers and unsaturated fatty acids in leguminous </a:t>
            </a:r>
            <a:r>
              <a:rPr lang="en-US" dirty="0" smtClean="0"/>
              <a:t>plants.</a:t>
            </a:r>
            <a:endParaRPr lang="en-US" dirty="0"/>
          </a:p>
          <a:p>
            <a:pPr lvl="0"/>
            <a:endParaRPr lang="en-US" dirty="0"/>
          </a:p>
          <a:p>
            <a:pPr lvl="0"/>
            <a:r>
              <a:rPr lang="en-US" dirty="0"/>
              <a:t>Grating-based NIR</a:t>
            </a:r>
          </a:p>
        </p:txBody>
      </p:sp>
    </p:spTree>
    <p:extLst>
      <p:ext uri="{BB962C8B-B14F-4D97-AF65-F5344CB8AC3E}">
        <p14:creationId xmlns:p14="http://schemas.microsoft.com/office/powerpoint/2010/main" val="18667348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NIR</a:t>
            </a:r>
            <a:br>
              <a:rPr lang="en-US" dirty="0" smtClean="0"/>
            </a:br>
            <a:endParaRPr lang="en-US" dirty="0"/>
          </a:p>
        </p:txBody>
      </p:sp>
      <p:sp>
        <p:nvSpPr>
          <p:cNvPr id="3" name="Content Placeholder 2"/>
          <p:cNvSpPr>
            <a:spLocks noGrp="1"/>
          </p:cNvSpPr>
          <p:nvPr>
            <p:ph idx="1"/>
          </p:nvPr>
        </p:nvSpPr>
        <p:spPr/>
        <p:txBody>
          <a:bodyPr/>
          <a:lstStyle/>
          <a:p>
            <a:r>
              <a:rPr lang="en-US" dirty="0" smtClean="0"/>
              <a:t> Non-destructive</a:t>
            </a:r>
            <a:endParaRPr lang="en-US" dirty="0"/>
          </a:p>
          <a:p>
            <a:pPr lvl="0"/>
            <a:r>
              <a:rPr lang="en-US" dirty="0"/>
              <a:t>Rapid analysis</a:t>
            </a:r>
          </a:p>
          <a:p>
            <a:pPr lvl="0"/>
            <a:r>
              <a:rPr lang="en-US" dirty="0"/>
              <a:t>Minimal sample preparation</a:t>
            </a:r>
          </a:p>
        </p:txBody>
      </p:sp>
    </p:spTree>
    <p:extLst>
      <p:ext uri="{BB962C8B-B14F-4D97-AF65-F5344CB8AC3E}">
        <p14:creationId xmlns:p14="http://schemas.microsoft.com/office/powerpoint/2010/main" val="3970269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of NIR in food analysis</a:t>
            </a:r>
            <a:br>
              <a:rPr lang="en-US" dirty="0" smtClean="0"/>
            </a:br>
            <a:endParaRPr lang="en-US" dirty="0"/>
          </a:p>
        </p:txBody>
      </p:sp>
      <p:sp>
        <p:nvSpPr>
          <p:cNvPr id="3" name="Content Placeholder 2"/>
          <p:cNvSpPr>
            <a:spLocks noGrp="1"/>
          </p:cNvSpPr>
          <p:nvPr>
            <p:ph idx="1"/>
          </p:nvPr>
        </p:nvSpPr>
        <p:spPr>
          <a:xfrm>
            <a:off x="578893" y="1603055"/>
            <a:ext cx="10515600" cy="4351338"/>
          </a:xfrm>
        </p:spPr>
        <p:txBody>
          <a:bodyPr/>
          <a:lstStyle/>
          <a:p>
            <a:r>
              <a:rPr lang="en-US" dirty="0" smtClean="0"/>
              <a:t>Moisture </a:t>
            </a:r>
            <a:r>
              <a:rPr lang="en-US" dirty="0"/>
              <a:t>content analysis</a:t>
            </a:r>
          </a:p>
          <a:p>
            <a:pPr lvl="0"/>
            <a:r>
              <a:rPr lang="en-US" dirty="0"/>
              <a:t>Fat content analysis</a:t>
            </a:r>
          </a:p>
          <a:p>
            <a:pPr lvl="0"/>
            <a:r>
              <a:rPr lang="en-US" dirty="0"/>
              <a:t>Protein content </a:t>
            </a:r>
            <a:r>
              <a:rPr lang="en-US" dirty="0" smtClean="0"/>
              <a:t>analysis</a:t>
            </a:r>
          </a:p>
          <a:p>
            <a:r>
              <a:rPr lang="en-US" dirty="0"/>
              <a:t>Fiber content analysis</a:t>
            </a:r>
          </a:p>
          <a:p>
            <a:pPr lvl="0"/>
            <a:endParaRPr lang="en-US" dirty="0"/>
          </a:p>
        </p:txBody>
      </p:sp>
      <p:pic>
        <p:nvPicPr>
          <p:cNvPr id="2050" name="Picture 2" descr="Near Infrared Spectrometer (NIR / IR Spectrome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9389" y="1276066"/>
            <a:ext cx="38100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Schematic of the near-infrared spectrophotometer | Download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4178" y="3330054"/>
            <a:ext cx="4105093" cy="29218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481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advances in NIR</a:t>
            </a:r>
            <a:br>
              <a:rPr lang="en-US" dirty="0" smtClean="0"/>
            </a:br>
            <a:endParaRPr lang="en-US" dirty="0"/>
          </a:p>
        </p:txBody>
      </p:sp>
      <p:sp>
        <p:nvSpPr>
          <p:cNvPr id="3" name="Content Placeholder 2"/>
          <p:cNvSpPr>
            <a:spLocks noGrp="1"/>
          </p:cNvSpPr>
          <p:nvPr>
            <p:ph idx="1"/>
          </p:nvPr>
        </p:nvSpPr>
        <p:spPr/>
        <p:txBody>
          <a:bodyPr/>
          <a:lstStyle/>
          <a:p>
            <a:r>
              <a:rPr lang="en-US" dirty="0" smtClean="0"/>
              <a:t>Multivariate </a:t>
            </a:r>
            <a:r>
              <a:rPr lang="en-US" dirty="0"/>
              <a:t>data </a:t>
            </a:r>
            <a:r>
              <a:rPr lang="en-US" dirty="0"/>
              <a:t>analysis (</a:t>
            </a:r>
            <a:r>
              <a:rPr lang="en-US" dirty="0">
                <a:hlinkClick r:id="rId2"/>
              </a:rPr>
              <a:t>https://</a:t>
            </a:r>
            <a:r>
              <a:rPr lang="en-US" dirty="0" smtClean="0">
                <a:hlinkClick r:id="rId2"/>
              </a:rPr>
              <a:t>www.youtube.com/watch?v=cIiHwnYRACo</a:t>
            </a:r>
            <a:r>
              <a:rPr lang="en-US" dirty="0"/>
              <a:t>    </a:t>
            </a:r>
            <a:r>
              <a:rPr lang="en-US" dirty="0" smtClean="0"/>
              <a:t>,   https</a:t>
            </a:r>
            <a:r>
              <a:rPr lang="en-US" dirty="0"/>
              <a:t>://www.youtube.com/watch?v=_jhx-kGO7jA)</a:t>
            </a:r>
            <a:endParaRPr lang="en-US" dirty="0"/>
          </a:p>
          <a:p>
            <a:pPr lvl="0"/>
            <a:r>
              <a:rPr lang="en-US" dirty="0"/>
              <a:t>Hyperspectral </a:t>
            </a:r>
            <a:r>
              <a:rPr lang="en-US" dirty="0" smtClean="0"/>
              <a:t>imaging: </a:t>
            </a:r>
            <a:r>
              <a:rPr lang="en-US" dirty="0"/>
              <a:t>Hyperspectral imaging (HSI) is a technique that analyzes a wide spectrum of light instead of just assigning primary colors (red, green, blue) to each pixel. The light striking each pixel is broken down into many different spectral bands in order to provide more information on what is imaged.</a:t>
            </a:r>
            <a:endParaRPr lang="en-US" dirty="0"/>
          </a:p>
          <a:p>
            <a:pPr lvl="0"/>
            <a:r>
              <a:rPr lang="en-US" dirty="0"/>
              <a:t>Portable NIR instruments</a:t>
            </a:r>
          </a:p>
        </p:txBody>
      </p:sp>
    </p:spTree>
    <p:extLst>
      <p:ext uri="{BB962C8B-B14F-4D97-AF65-F5344CB8AC3E}">
        <p14:creationId xmlns:p14="http://schemas.microsoft.com/office/powerpoint/2010/main" val="1339786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714</Words>
  <Application>Microsoft Office PowerPoint</Application>
  <PresentationFormat>Widescreen</PresentationFormat>
  <Paragraphs>80</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Black</vt:lpstr>
      <vt:lpstr>Calibri</vt:lpstr>
      <vt:lpstr>Calibri Light</vt:lpstr>
      <vt:lpstr>ElsevierGulliver</vt:lpstr>
      <vt:lpstr>Office Theme</vt:lpstr>
      <vt:lpstr>NIR Application in Food</vt:lpstr>
      <vt:lpstr>Introduction</vt:lpstr>
      <vt:lpstr>Definition of NIR </vt:lpstr>
      <vt:lpstr>Importance of NIR in food analysis</vt:lpstr>
      <vt:lpstr>Contd..</vt:lpstr>
      <vt:lpstr>Types of NIR instruments</vt:lpstr>
      <vt:lpstr>Advantages of NIR </vt:lpstr>
      <vt:lpstr>Applications of NIR in food analysis </vt:lpstr>
      <vt:lpstr>Recent advances in NIR </vt:lpstr>
      <vt:lpstr>Multivariate data analysis</vt:lpstr>
      <vt:lpstr>Hyperspectral imaging </vt:lpstr>
      <vt:lpstr> Portable NIR instruments </vt:lpstr>
      <vt:lpstr>NIR process </vt:lpstr>
      <vt:lpstr>Sample preparation </vt:lpstr>
      <vt:lpstr>Instrument calibration </vt:lpstr>
      <vt:lpstr>Data analysis </vt:lpstr>
      <vt:lpstr> Flow diagram of NIR analysis </vt:lpstr>
      <vt:lpstr>Task To Do ( Students weekend work)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NIR Application in Food</dc:title>
  <dc:creator>Dr. Asif Ahmad</dc:creator>
  <cp:lastModifiedBy>Dr. Asif Ahmad</cp:lastModifiedBy>
  <cp:revision>20</cp:revision>
  <dcterms:created xsi:type="dcterms:W3CDTF">2023-05-08T03:14:23Z</dcterms:created>
  <dcterms:modified xsi:type="dcterms:W3CDTF">2023-05-09T03:27:45Z</dcterms:modified>
</cp:coreProperties>
</file>