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80" r:id="rId5"/>
    <p:sldId id="260" r:id="rId6"/>
    <p:sldId id="286" r:id="rId7"/>
    <p:sldId id="261" r:id="rId8"/>
    <p:sldId id="281" r:id="rId9"/>
    <p:sldId id="263" r:id="rId10"/>
    <p:sldId id="282" r:id="rId11"/>
    <p:sldId id="265" r:id="rId12"/>
    <p:sldId id="266" r:id="rId13"/>
    <p:sldId id="267" r:id="rId14"/>
    <p:sldId id="283" r:id="rId15"/>
    <p:sldId id="269" r:id="rId16"/>
    <p:sldId id="270" r:id="rId17"/>
    <p:sldId id="272" r:id="rId18"/>
    <p:sldId id="273" r:id="rId19"/>
    <p:sldId id="275" r:id="rId20"/>
    <p:sldId id="276" r:id="rId21"/>
    <p:sldId id="28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EA969-4891-456F-B943-4EBC19CC387E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4B93-A4E5-4A7E-9F81-DCC2EAA10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0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0E29-0A11-49A3-9FCA-DA3B0C091D4A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0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F46D-EBCE-4E6B-BA79-091A2EBEA5D2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F91D-2F0B-4A8B-871D-17BB5F74C8E7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6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4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AB08-5D7A-44C0-A614-BFA0589C6463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9686-6463-422C-B906-76FB03860D81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6C79A-0432-4AA3-87F9-ED5CD9B67A32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CCFC-2B80-46C9-97BD-2EDD569086CD}" type="datetime1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FD29-81FA-4872-A034-F2AC668EBE3E}" type="datetime1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6C4-C4FB-4EAC-AF38-CF051A467628}" type="datetime1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DC6C-87A8-41E1-98AC-4803CE19F304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1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FE40-F868-481C-85F3-1FCDF9AA240B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7E7D-A14F-48B2-BE2C-E1BBDCD83969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DDE6-C6E3-456D-989F-C0B201537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emium Vector | Vitamin jar supplement health care Fat and water soluble  vitamins useful dietary suppl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FAT SOLUBLE VITAMINS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CDFF"/>
          </a:solidFill>
        </p:spPr>
        <p:txBody>
          <a:bodyPr/>
          <a:lstStyle/>
          <a:p>
            <a:r>
              <a:rPr lang="en-US" dirty="0" smtClean="0"/>
              <a:t>PROF. DR. ASIF AHMAD</a:t>
            </a:r>
          </a:p>
          <a:p>
            <a:r>
              <a:rPr lang="en-US" dirty="0" smtClean="0"/>
              <a:t>IFNS- PMAS UAAR</a:t>
            </a:r>
            <a:endParaRPr lang="en-US" dirty="0"/>
          </a:p>
        </p:txBody>
      </p:sp>
      <p:pic>
        <p:nvPicPr>
          <p:cNvPr id="5" name="Picture 2" descr="Premium Vector | Vitamin jar supplement health care Fat and water soluble  vitamins useful dietary suppl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441955" cy="7010400"/>
            <a:chOff x="0" y="0"/>
            <a:chExt cx="441955" cy="70104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45719" cy="6858000"/>
            </a:xfrm>
            <a:prstGeom prst="rect">
              <a:avLst/>
            </a:prstGeom>
            <a:solidFill>
              <a:srgbClr val="FFC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H="1">
              <a:off x="198117" y="0"/>
              <a:ext cx="45719" cy="7010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36" y="0"/>
              <a:ext cx="45719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94354" y="0"/>
            <a:ext cx="45719" cy="694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Review article vitamin E: a multi-functional ingredient for health  enhancement and food preservation | Journal of Food Measurement and  Character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50824"/>
            <a:ext cx="9487531" cy="6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11</a:t>
            </a:fld>
            <a:endParaRPr lang="en-US"/>
          </a:p>
        </p:txBody>
      </p:sp>
      <p:pic>
        <p:nvPicPr>
          <p:cNvPr id="17412" name="Picture 4" descr="Vitamin E Deficiency Symptoms &amp; Effects on the Body | Ayur Ti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" b="8000"/>
          <a:stretch/>
        </p:blipFill>
        <p:spPr bwMode="auto">
          <a:xfrm>
            <a:off x="0" y="0"/>
            <a:ext cx="6146260" cy="68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4046"/>
          <a:stretch/>
        </p:blipFill>
        <p:spPr>
          <a:xfrm>
            <a:off x="6575897" y="331732"/>
            <a:ext cx="5207540" cy="65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75182"/>
            <a:ext cx="10515600" cy="75259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 noChangeArrowheads="1"/>
          </p:cNvSpPr>
          <p:nvPr>
            <p:ph idx="1"/>
          </p:nvPr>
        </p:nvSpPr>
        <p:spPr bwMode="auto">
          <a:xfrm>
            <a:off x="243908" y="930207"/>
            <a:ext cx="1140081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E toxicity is rare but can occur, primarily due to excessive supplementation rather than dietary intake.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Hemorrhagic Effects: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Gastrointestinal Disturbances: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Fatigue and Weakness: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Excessive Supplementation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Taking high-dose vitamin E supplements (above the recommended dietary allowance) can lead to toxicity.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Drug Interactions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risk of bleeding when taken with anticoagulants (e.g., warfarin) or antiplatelet medications.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Consequences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Potentially serious complications, particularly related to bleeding.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Long-term high-dose vitamin E supplementation may have adverse effects on health, including an increased risk of prostate cancer in some studies.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Recommendations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Adhere to the recommended dietary allowance (RDA) for vitamin E and consult a healthcare provider before starting any supplementation.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for symptoms if taking high doses, especially if on blood-thinning medications.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609" y="1228725"/>
            <a:ext cx="1834278" cy="17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151" y="215901"/>
            <a:ext cx="10515600" cy="78615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K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1" y="1162872"/>
            <a:ext cx="9601200" cy="5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K is a fat-soluble vitamin essential for various physiological functions, primarily involved in blood clotting and bone metabolism.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K1 (Phylloquinone)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 in green leafy vegetables and some plant oils; the primary dietary source.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K2 (Menaquinone)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Found in fermented foods and animal products; includes various subtypes (MK-4, MK-7) that have distinct biological activities.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Vitamin K3 (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Menadione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synthetic form of Vitamin K that is not commonly found in natural foods but may be present in some supplements.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Blood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Clotting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Bone Health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Cardiovascular Health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Deficiency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lead to increased bleeding (hemorrhage) and weakened bones; particularly at risk are individuals with malabsorption disorders or those on long-term antibiotic therapy.</a:t>
            </a:r>
          </a:p>
        </p:txBody>
      </p:sp>
      <p:pic>
        <p:nvPicPr>
          <p:cNvPr id="6152" name="Picture 8" descr="430+ Vitamin K Food Stock Illustrations, Royalty-Free Vector Graphics &amp; Clip  Art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997" y="2617423"/>
            <a:ext cx="2487977" cy="24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14</a:t>
            </a:fld>
            <a:endParaRPr lang="en-US"/>
          </a:p>
        </p:txBody>
      </p:sp>
      <p:pic>
        <p:nvPicPr>
          <p:cNvPr id="20484" name="Picture 4" descr="https://www.thebloodproject.com/wp-content/uploads/2023/09/image-51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789" y="0"/>
            <a:ext cx="5028937" cy="7756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VITAMIN K</a:t>
            </a:r>
            <a:endParaRPr lang="en-US" sz="3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12" name="Picture 8" descr="FOOD SOURCES OF VITAMIN K - HEALTH &amp; LIFESTYLE TI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7065" r="5560" b="5415"/>
          <a:stretch/>
        </p:blipFill>
        <p:spPr bwMode="auto">
          <a:xfrm>
            <a:off x="563790" y="775623"/>
            <a:ext cx="5028936" cy="61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Vitamin K: Health Benefits, And Daily Intake - Murray Avenue Apothecary - 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6"/>
          <a:stretch/>
        </p:blipFill>
        <p:spPr bwMode="auto">
          <a:xfrm>
            <a:off x="5898194" y="1707958"/>
            <a:ext cx="6125721" cy="37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Vitamin K sources and metabolism. Vitamin K1 (phylloquinone) is intaken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57" y="1999163"/>
            <a:ext cx="4665156" cy="31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37" y="2308"/>
            <a:ext cx="9072613" cy="7411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 OF VITAMIN K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802496"/>
            <a:ext cx="7979343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Route of Absorption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K is primarily absorbed in the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 intestine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presence of dietary fats enhances its absorption due to its fat-soluble nature.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Mechanism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Incorporation into Micelles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Vitamin K1 (phylloquinone) and K2 (menaquinone) are incorporated into micelles formed by bile salts in the intestinal lumen.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 into Enterocytes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After micelle formation, Vitamin K is absorbed into the intestinal cells (enterocytes) through passive diffusion.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Transport in the Blood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Once inside enterocytes, Vitamin K is incorporated into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chylomicrons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(lipoprotein particles) and released into the lymphatic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Chylomicrons then enter the bloodstream, delivering Vitamin K to various tissues, including the liver, where it is stored and utilized.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Storage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K is stored mainly in the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liver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where it is available for synthesis of clotting factors and other functions as needed.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975" y="197072"/>
            <a:ext cx="11577638" cy="939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VIT-K IN BIOLOGICAL FUNCTIONS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5" descr="Role of Vitamin K in coagulation: Video, Causes, &amp; Meaning | Osmo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939" y="1501997"/>
            <a:ext cx="5198299" cy="4854353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" y="1165449"/>
            <a:ext cx="7093818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 Blood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Clotting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 is </a:t>
            </a:r>
            <a:r>
              <a:rPr lang="en-US" altLang="en-US" sz="1600" dirty="0">
                <a:latin typeface="Arial" panose="020B0604020202020204" pitchFamily="34" charset="0"/>
              </a:rPr>
              <a:t>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ssential for synthesizing clotting factors II (Prothrombin), VII, IX, and X.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Activation of Clotting Factors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K acts as a cofactor for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γ-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glutamyl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carboxylase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converts specific glutamic acid residues in clotting factors into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γ-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carboxyglutamic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acid 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Gla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Calcium Binding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residues enable clotting factors to bind calcium ions (Ca²⁺), crucial for their activation.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Formation of Fibrin Clot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Activated prothrombin converts fibrinogen into fibrin, stabilizing the platelet plug and forming a clot.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Recycling of Vitamin K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its action, Vitamin K is converted to an inactive form but can be recycled back to its active form by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VKOR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(Vitamin K epoxide reductase).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Consequences of Deficiency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Deficiency leads to impaired synthesis of clotting factors, increasing the risk of bleeding.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2206"/>
          <a:stretch/>
        </p:blipFill>
        <p:spPr>
          <a:xfrm>
            <a:off x="7614541" y="639568"/>
            <a:ext cx="4577459" cy="5157918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4974" y="302359"/>
            <a:ext cx="7509589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Bone Metabolism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Plays a crucial role in bone mineralization and health.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Vitamin K activates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osteocalcin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protein that binds calcium to the bone matrix, promoting bone density and strength.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Vascular Health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Helps prevent arterial calcification, contributing to cardiovascular health.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Vitamin K activates matrix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-protein (MGP), which inhibits vascular calcification and maintains arterial elasticity.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Cell Growth and Survival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Involved in cell signaling and growth regulation.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Vitamin K influences the synthesis of proteins involved in cell cycle regulation and apoptosis, contributing to normal cellular function.</a:t>
            </a:r>
          </a:p>
          <a:p>
            <a:pPr algn="just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Potential Role in Cancer Prevention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Emerging evidence suggests a role in cancer prevention.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Vitamin K may have antioxidant properties and influence pathways related to cancer cell growth and apoptosis.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69851"/>
            <a:ext cx="10515600" cy="7239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 OF VITAMIN K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19</a:t>
            </a:fld>
            <a:endParaRPr lang="en-US"/>
          </a:p>
        </p:txBody>
      </p:sp>
      <p:pic>
        <p:nvPicPr>
          <p:cNvPr id="9221" name="Picture 5" descr="Vitamin K deficiency: Causes, Risk Factors, Symptoms,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56" y="989800"/>
            <a:ext cx="5170589" cy="51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755" y="989800"/>
            <a:ext cx="6614809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Rare but can lead to serious health issues due to its role in blood clotting.</a:t>
            </a:r>
          </a:p>
          <a:p>
            <a:pPr algn="just"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 Intake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Low consumption of leafy greens and fermented foods.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Malabsorption Disorders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Conditions like celiac or Crohn’s disease affect absorption.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Antibiotic Use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Disruption of gut bacteria that synthesize vitamin K2.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Cholestasis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Obstruction of bile flow impairs vitamin K absorption.</a:t>
            </a:r>
          </a:p>
          <a:p>
            <a:pPr algn="just"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At-Risk Populations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Newborns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Administered vitamin K injection at birth.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with Malabsorption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Higher risk for those with GI issues.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Long-term Anticoagulant Users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Affected by medications impacting vitamin K.</a:t>
            </a:r>
          </a:p>
          <a:p>
            <a:pPr algn="just"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detection and dietary adjustments or supplementation are crucial for prevention.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5" y="188281"/>
            <a:ext cx="9865894" cy="831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5100" y="1314877"/>
            <a:ext cx="7861299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Vitamin E is a vitamin that dissolves in fat.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found in many foods including vegetable oils, cereals, meat, poultry, eggs, and fruits.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Vitamin E is an important vitamin required for the proper function of many organs in the body. It is also an antioxidant.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Exists in eight different forms, with the most biologically active being: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Tocopherols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Includes alpha-tocopherol, beta-tocopherol, gamma-tocopherol, and delta-tocopherol.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Tocotrienols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Includes alpha-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tocotrienol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beta-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tocotrienol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gamma-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tocotrienol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delta-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tocotrienol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3551" b="18442"/>
          <a:stretch/>
        </p:blipFill>
        <p:spPr>
          <a:xfrm>
            <a:off x="8140700" y="2298700"/>
            <a:ext cx="3860800" cy="27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651" y="215427"/>
            <a:ext cx="10515600" cy="9810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TOXICITY OF VITAMIN K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Can You Overdose on Vitamin K? - Welzo – welz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12139" r="13031" b="5308"/>
          <a:stretch/>
        </p:blipFill>
        <p:spPr bwMode="auto">
          <a:xfrm>
            <a:off x="1676401" y="1196502"/>
            <a:ext cx="8674100" cy="52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1121153"/>
            <a:ext cx="4292600" cy="2498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OF VITAMIN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 K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26848"/>
              </p:ext>
            </p:extLst>
          </p:nvPr>
        </p:nvGraphicFramePr>
        <p:xfrm>
          <a:off x="4203700" y="-1"/>
          <a:ext cx="7988300" cy="690288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929678">
                  <a:extLst>
                    <a:ext uri="{9D8B030D-6E8A-4147-A177-3AD203B41FA5}">
                      <a16:colId xmlns:a16="http://schemas.microsoft.com/office/drawing/2014/main" xmlns="" val="1016940274"/>
                    </a:ext>
                  </a:extLst>
                </a:gridCol>
                <a:gridCol w="1766022">
                  <a:extLst>
                    <a:ext uri="{9D8B030D-6E8A-4147-A177-3AD203B41FA5}">
                      <a16:colId xmlns:a16="http://schemas.microsoft.com/office/drawing/2014/main" xmlns="" val="1033761984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xmlns="" val="249222594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522902734"/>
                    </a:ext>
                  </a:extLst>
                </a:gridCol>
              </a:tblGrid>
              <a:tr h="47275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Interaction Aspect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E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K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of Interaction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xmlns="" val="2400074056"/>
                  </a:ext>
                </a:extLst>
              </a:tr>
              <a:tr h="147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Antioxidant that protects cell membranes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 for synthesizing clotting factors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vitamins work together to maintain overall health and prevent oxidative damage to vitamin K.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xmlns="" val="2920870068"/>
                  </a:ext>
                </a:extLst>
              </a:tr>
              <a:tr h="120170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 in Blood Clotting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doses may interfere with clotting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for blood coagulation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is essential; excess vitamin E can inhibit vitamin K's effectiveness in clotting.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xmlns="" val="381924333"/>
                  </a:ext>
                </a:extLst>
              </a:tr>
              <a:tr h="120170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 Health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Protects bone cells from oxidative stress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 calcium metabolism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contribute to bone integrity; their interaction supports overall bone health.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xmlns="" val="724302747"/>
                  </a:ext>
                </a:extLst>
              </a:tr>
              <a:tr h="1300953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Hormonal Balance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Involved in hormone synthesis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 calcium regulation and bone health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 hormonal function can influence both vitamins’ roles in metabolism and health.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xmlns="" val="2502366608"/>
                  </a:ext>
                </a:extLst>
              </a:tr>
              <a:tr h="120170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Significance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doses in anticoagulant therapy may need monitoring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for individuals with malabsorption</a:t>
                      </a:r>
                    </a:p>
                  </a:txBody>
                  <a:tcPr marL="60435" marR="60435" marT="30218" marB="30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Balanced intake is crucial for individuals on blood thinners or those with dietary restrictions.</a:t>
                      </a:r>
                    </a:p>
                  </a:txBody>
                  <a:tcPr marL="60435" marR="60435" marT="30218" marB="30218" anchor="ctr"/>
                </a:tc>
                <a:extLst>
                  <a:ext uri="{0D108BD9-81ED-4DB2-BD59-A6C34878D82A}">
                    <a16:rowId xmlns:a16="http://schemas.microsoft.com/office/drawing/2014/main" xmlns="" val="313783333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6343" t="45238" b="11905"/>
          <a:stretch/>
        </p:blipFill>
        <p:spPr>
          <a:xfrm>
            <a:off x="204612" y="3898900"/>
            <a:ext cx="3999088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104" y="695524"/>
            <a:ext cx="6223794" cy="1771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83"/>
              </a:lnSpc>
            </a:pPr>
            <a:endParaRPr lang="en-US" sz="3667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98104" y="3928070"/>
            <a:ext cx="6223794" cy="2234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endParaRPr lang="en-US" sz="1542" dirty="0"/>
          </a:p>
        </p:txBody>
      </p:sp>
      <p:sp>
        <p:nvSpPr>
          <p:cNvPr id="6" name="Rectangle 5"/>
          <p:cNvSpPr/>
          <p:nvPr/>
        </p:nvSpPr>
        <p:spPr>
          <a:xfrm>
            <a:off x="1753586" y="3154908"/>
            <a:ext cx="4316584" cy="1308050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" y="151689"/>
            <a:ext cx="1346077" cy="1334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81140" y="4312393"/>
            <a:ext cx="3661474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33" dirty="0">
                <a:solidFill>
                  <a:srgbClr val="00B0F0"/>
                </a:solidFill>
              </a:rPr>
              <a:t>Prof. Dr. Asif Ahmad, Director Institute of Food and Nutritional Sciences, PMAS-Arid Agriculture University Rawalpindi</a:t>
            </a:r>
          </a:p>
          <a:p>
            <a:r>
              <a:rPr lang="en-US" sz="1333" dirty="0">
                <a:solidFill>
                  <a:srgbClr val="00B0F0"/>
                </a:solidFill>
              </a:rPr>
              <a:t>asifahmad_1@yahoo.com</a:t>
            </a:r>
          </a:p>
        </p:txBody>
      </p:sp>
    </p:spTree>
    <p:extLst>
      <p:ext uri="{BB962C8B-B14F-4D97-AF65-F5344CB8AC3E}">
        <p14:creationId xmlns:p14="http://schemas.microsoft.com/office/powerpoint/2010/main" val="68525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65125"/>
            <a:ext cx="4775200" cy="9868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TOCOPHEROLS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12959" y="365125"/>
            <a:ext cx="4561286" cy="986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TOCOTRIENOLS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46838" y="673768"/>
            <a:ext cx="0" cy="5630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3</a:t>
            </a:fld>
            <a:endParaRPr lang="en-US" dirty="0"/>
          </a:p>
        </p:txBody>
      </p:sp>
      <p:sp>
        <p:nvSpPr>
          <p:cNvPr id="20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223068" y="1802875"/>
            <a:ext cx="5657031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Tocopherols are a group of chemical compounds with antioxidant properties that help protect cells from oxidative damage.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Alpha-Tocopherol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The most biologically active form; has the highest antioxidant activity and is the form that meets human requirements.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Less common but contributes to antioxidant activity.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Gamma-Tocopherol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Found in many foods and has significant antioxidant properties; may play a role in reducing inflammation.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Delta-Tocopherol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Less well-studied but believed to have unique health benefits 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6213578" y="1854737"/>
            <a:ext cx="572442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Tocotrienols are less common than tocopherols but have potent antioxidant effects and various health benefits.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Alpha-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Tocotrienol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Has antioxidant properties and may help protect against cardiovascular disease.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Beta-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Tocotrienol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Less common; studies suggest potential health benefits similar to alpha-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tocotrienol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Gamma-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Tocotrienol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May have anti-cancer properties and support brain health.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Delta-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Tocotrienol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Research indicates potential neuroprotective effects </a:t>
            </a:r>
          </a:p>
        </p:txBody>
      </p:sp>
    </p:spTree>
    <p:extLst>
      <p:ext uri="{BB962C8B-B14F-4D97-AF65-F5344CB8AC3E}">
        <p14:creationId xmlns:p14="http://schemas.microsoft.com/office/powerpoint/2010/main" val="38129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441955" cy="7010400"/>
            <a:chOff x="0" y="0"/>
            <a:chExt cx="441955" cy="7010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45719" cy="6858000"/>
            </a:xfrm>
            <a:prstGeom prst="rect">
              <a:avLst/>
            </a:prstGeom>
            <a:solidFill>
              <a:srgbClr val="FFC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198117" y="0"/>
              <a:ext cx="45719" cy="7010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6236" y="0"/>
              <a:ext cx="45719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2" name="Picture 4" descr="9.2 Vitamin E | Nutrition Flex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5" y="0"/>
            <a:ext cx="1095375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64" y="174057"/>
            <a:ext cx="9720072" cy="9529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5900" y="1412830"/>
            <a:ext cx="119761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Chemical Structure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E compounds are derived from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chromanol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consists of a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chromane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ring (benzene ring with a saturated side chain) and a hydroxyl (-OH) group.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</a:t>
            </a:r>
            <a:r>
              <a:rPr kumimoji="0" lang="en-US" alt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Tocopherols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Characterized by a saturated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phytyl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side chain; they contain a methyl group at various positions on the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chromanol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ring.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Alpha-Tocopherol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Methyl groups at positions 2, 4, and 5 (most biologically active).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Methyl groups at positions 2 and 5.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Gamma-Tocopherol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Methyl groups at positions 2 and 7.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Delta-Tocopherol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Methyl groups at positions 3 and 7.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Tocotrienols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Similar to tocopherols but have an unsaturated side chain, which contributes to their unique biological properties.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Alpha-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Tocotrienol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Contains three double bonds in the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phytyl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side chain.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Beta-, Gamma-, and Delta-Tocotrienols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Similar variations as tocopherols but with differing methyl group positions.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Stability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Sensitive to heat, light, and oxygen; antioxidant properties help protect against oxidative degradation.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35932"/>
              </p:ext>
            </p:extLst>
          </p:nvPr>
        </p:nvGraphicFramePr>
        <p:xfrm>
          <a:off x="406400" y="1936115"/>
          <a:ext cx="11074400" cy="47853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xmlns="" val="2693189791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xmlns="" val="866030233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xmlns="" val="1080427702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xmlns="" val="852339140"/>
                    </a:ext>
                  </a:extLst>
                </a:gridCol>
                <a:gridCol w="2214880">
                  <a:extLst>
                    <a:ext uri="{9D8B030D-6E8A-4147-A177-3AD203B41FA5}">
                      <a16:colId xmlns:a16="http://schemas.microsoft.com/office/drawing/2014/main" xmlns="" val="2047891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Phytyl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040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alpha-tocopherol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124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gamma-tocopherol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97983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beta-tocopherol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7922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delta-tocopherol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87797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alpha-tocotrienol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0018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gamma-tocotrienol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686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beta-tocotrienol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8756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delta-</a:t>
                      </a:r>
                      <a:r>
                        <a:rPr lang="en-US" sz="20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tocotrienol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Unsaturated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92730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2233"/>
            <a:ext cx="6211887" cy="17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68" y="122263"/>
            <a:ext cx="10515600" cy="101109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900" y="1133356"/>
            <a:ext cx="8242300" cy="60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Natural Food Sources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Vegetable Oils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Sunflower oil, wheat germ oil, safflower oil, and olive oil are rich sources.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Nuts and Seeds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Almonds, hazelnuts, sunflower seeds, and peanuts provide significant amounts of Vitamin 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 Leafy Vegetables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Spinach, kale, and Swiss chard are good sources, particularly when consumed raw or lightly cooked.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Fruits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Avocados, kiwis, and blackberries contain moderate levels of Vitamin 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Fortified Foods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Many breakfast cereals and juices are fortified with Vitamin E to enhance dietary intake.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Supplements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Vitamin E is available as dietary supplements, often in the form of alpha-tocopherol or mixed tocopherols and tocotrienols.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2" name="Picture 6" descr="Vitamin E for Skin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6374"/>
          <a:stretch/>
        </p:blipFill>
        <p:spPr bwMode="auto">
          <a:xfrm>
            <a:off x="8331200" y="1854131"/>
            <a:ext cx="3722424" cy="43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8</a:t>
            </a:fld>
            <a:endParaRPr lang="en-US"/>
          </a:p>
        </p:txBody>
      </p:sp>
      <p:pic>
        <p:nvPicPr>
          <p:cNvPr id="13318" name="Picture 6" descr="https://cdn.prod.website-files.com/5e066fbd0d37a10ebf1f4139/66ea2c6ad1c5c272b15faf11_65ce1edf0a88974da488ee55_The%2520Antioxidant%2520Powerhouse%2520-%2520Exploring%2520Testing%252C%2520Health%2520Benefits%252C%2520and%2520Sources%2520of%2520Vitamin%2520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5526369" y="130175"/>
            <a:ext cx="6492333" cy="35401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0514"/>
          <a:stretch/>
        </p:blipFill>
        <p:spPr>
          <a:xfrm>
            <a:off x="0" y="0"/>
            <a:ext cx="5354897" cy="6813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320" name="Picture 8" descr="Vitamin E Cartoon Images - Free Download on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45" y="4019550"/>
            <a:ext cx="3575909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53307"/>
            <a:ext cx="120142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VITAMIN E IN BIOLOGICAL FUNCTIONS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DDE6-C6E3-456D-989F-C0B2015378BE}" type="slidenum">
              <a:rPr lang="en-US" smtClean="0"/>
              <a:t>9</a:t>
            </a:fld>
            <a:endParaRPr lang="en-US"/>
          </a:p>
        </p:txBody>
      </p:sp>
      <p:pic>
        <p:nvPicPr>
          <p:cNvPr id="14347" name="Picture 11" descr="Main benefits of vitamin E (created with www.BioRender.co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181793"/>
            <a:ext cx="9067799" cy="56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1695</Words>
  <Application>Microsoft Office PowerPoint</Application>
  <PresentationFormat>Widescreen</PresentationFormat>
  <Paragraphs>230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Wingdings</vt:lpstr>
      <vt:lpstr>Office Theme</vt:lpstr>
      <vt:lpstr>FAT SOLUBLE VITAMINS </vt:lpstr>
      <vt:lpstr>VITAMIN E</vt:lpstr>
      <vt:lpstr>TOCOPHEROLS</vt:lpstr>
      <vt:lpstr>PowerPoint Presentation</vt:lpstr>
      <vt:lpstr>CHEMISTRY</vt:lpstr>
      <vt:lpstr>PowerPoint Presentation</vt:lpstr>
      <vt:lpstr>SOURCES</vt:lpstr>
      <vt:lpstr>PowerPoint Presentation</vt:lpstr>
      <vt:lpstr>ROLE OF VITAMIN E IN BIOLOGICAL FUNCTIONS</vt:lpstr>
      <vt:lpstr>PowerPoint Presentation</vt:lpstr>
      <vt:lpstr>PowerPoint Presentation</vt:lpstr>
      <vt:lpstr>TOXICITY</vt:lpstr>
      <vt:lpstr>VITAMIN K</vt:lpstr>
      <vt:lpstr>PowerPoint Presentation</vt:lpstr>
      <vt:lpstr>SOURCES OF VITAMIN K</vt:lpstr>
      <vt:lpstr>ABSORPTION OF VITAMIN K</vt:lpstr>
      <vt:lpstr>ROLE OF VIT-K IN BIOLOGICAL FUNCTIONS</vt:lpstr>
      <vt:lpstr>PowerPoint Presentation</vt:lpstr>
      <vt:lpstr>DEFICIENCY OF VITAMIN K</vt:lpstr>
      <vt:lpstr>TOXICITY OF VITAMIN 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PMYLS</dc:creator>
  <cp:lastModifiedBy>Asif</cp:lastModifiedBy>
  <cp:revision>26</cp:revision>
  <dcterms:created xsi:type="dcterms:W3CDTF">2024-10-27T07:45:36Z</dcterms:created>
  <dcterms:modified xsi:type="dcterms:W3CDTF">2024-11-02T08:38:36Z</dcterms:modified>
</cp:coreProperties>
</file>