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71" r:id="rId6"/>
    <p:sldId id="258" r:id="rId7"/>
    <p:sldId id="262" r:id="rId8"/>
    <p:sldId id="259" r:id="rId9"/>
    <p:sldId id="263" r:id="rId10"/>
    <p:sldId id="272" r:id="rId11"/>
    <p:sldId id="273" r:id="rId12"/>
    <p:sldId id="274" r:id="rId13"/>
    <p:sldId id="264" r:id="rId14"/>
    <p:sldId id="265" r:id="rId15"/>
    <p:sldId id="266" r:id="rId16"/>
    <p:sldId id="267" r:id="rId17"/>
    <p:sldId id="260" r:id="rId18"/>
    <p:sldId id="261" r:id="rId19"/>
    <p:sldId id="268"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9A6ED6-621E-4CC0-B52D-696AF08CD395}"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3910073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A6ED6-621E-4CC0-B52D-696AF08CD395}"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349863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A6ED6-621E-4CC0-B52D-696AF08CD395}"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113604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A6ED6-621E-4CC0-B52D-696AF08CD395}"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68362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9A6ED6-621E-4CC0-B52D-696AF08CD395}" type="datetimeFigureOut">
              <a:rPr lang="en-US" smtClean="0"/>
              <a:t>3/12/2023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190132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9A6ED6-621E-4CC0-B52D-696AF08CD395}"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12988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9A6ED6-621E-4CC0-B52D-696AF08CD395}" type="datetimeFigureOut">
              <a:rPr lang="en-US" smtClean="0"/>
              <a:t>3/12/2023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53284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A6ED6-621E-4CC0-B52D-696AF08CD395}" type="datetimeFigureOut">
              <a:rPr lang="en-US" smtClean="0"/>
              <a:t>3/12/2023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228059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A6ED6-621E-4CC0-B52D-696AF08CD395}" type="datetimeFigureOut">
              <a:rPr lang="en-US" smtClean="0"/>
              <a:t>3/12/2023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262159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A6ED6-621E-4CC0-B52D-696AF08CD395}"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83837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A6ED6-621E-4CC0-B52D-696AF08CD395}" type="datetimeFigureOut">
              <a:rPr lang="en-US" smtClean="0"/>
              <a:t>3/12/2023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139536-9448-449F-BED7-CA31AD52CC61}" type="slidenum">
              <a:rPr lang="en-US" smtClean="0"/>
              <a:t>‹#›</a:t>
            </a:fld>
            <a:endParaRPr lang="en-US"/>
          </a:p>
        </p:txBody>
      </p:sp>
    </p:spTree>
    <p:extLst>
      <p:ext uri="{BB962C8B-B14F-4D97-AF65-F5344CB8AC3E}">
        <p14:creationId xmlns:p14="http://schemas.microsoft.com/office/powerpoint/2010/main" val="403088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A6ED6-621E-4CC0-B52D-696AF08CD395}" type="datetimeFigureOut">
              <a:rPr lang="en-US" smtClean="0"/>
              <a:t>3/12/2023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139536-9448-449F-BED7-CA31AD52CC61}" type="slidenum">
              <a:rPr lang="en-US" smtClean="0"/>
              <a:t>‹#›</a:t>
            </a:fld>
            <a:endParaRPr lang="en-US"/>
          </a:p>
        </p:txBody>
      </p:sp>
    </p:spTree>
    <p:extLst>
      <p:ext uri="{BB962C8B-B14F-4D97-AF65-F5344CB8AC3E}">
        <p14:creationId xmlns:p14="http://schemas.microsoft.com/office/powerpoint/2010/main" val="116491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reenqueen.com.hk/wunderkern-stone-fruit-pit-vegan-ice-cream-food-waste/" TargetMode="External"/><Relationship Id="rId2" Type="http://schemas.openxmlformats.org/officeDocument/2006/relationships/hyperlink" Target="https://www.kern-tec.com/en/" TargetMode="External"/><Relationship Id="rId1" Type="http://schemas.openxmlformats.org/officeDocument/2006/relationships/slideLayout" Target="../slideLayouts/slideLayout2.xml"/><Relationship Id="rId5" Type="http://schemas.openxmlformats.org/officeDocument/2006/relationships/hyperlink" Target="https://www.greenqueen.com.hk/proveg-international-veg-capital-team-up-to-accelerate-food-tech-funding-europe/" TargetMode="External"/><Relationship Id="rId4" Type="http://schemas.openxmlformats.org/officeDocument/2006/relationships/hyperlink" Target="https://www.greenqueen.com.hk/kern-tec-fruit-pit-yogur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greenqueen.com.hk/barcelona-cubiq-foods-cultivating-omega-3-smart-fats-for-alternative-meat-protein/" TargetMode="External"/><Relationship Id="rId2" Type="http://schemas.openxmlformats.org/officeDocument/2006/relationships/hyperlink" Target="https://www.cubiqfoods.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lypid.co/"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greenqueen.com.hk/mission-barns-secures-us24m-series-a-for-cell-based-fat-pilot-production-plant-by-green-monday-ventures-lever-vc-among-oth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Recent Advances: Fats and Oils</a:t>
            </a:r>
            <a:endParaRPr lang="en-US" dirty="0"/>
          </a:p>
        </p:txBody>
      </p:sp>
      <p:sp>
        <p:nvSpPr>
          <p:cNvPr id="3" name="Subtitle 2"/>
          <p:cNvSpPr>
            <a:spLocks noGrp="1"/>
          </p:cNvSpPr>
          <p:nvPr>
            <p:ph type="subTitle" idx="1"/>
          </p:nvPr>
        </p:nvSpPr>
        <p:spPr/>
        <p:txBody>
          <a:bodyPr/>
          <a:lstStyle/>
          <a:p>
            <a:r>
              <a:rPr lang="en-US" smtClean="0"/>
              <a:t>Dr. Asif </a:t>
            </a:r>
            <a:r>
              <a:rPr lang="en-US" dirty="0" smtClean="0"/>
              <a:t>Ahmad</a:t>
            </a:r>
            <a:endParaRPr lang="en-US" dirty="0"/>
          </a:p>
        </p:txBody>
      </p:sp>
    </p:spTree>
    <p:extLst>
      <p:ext uri="{BB962C8B-B14F-4D97-AF65-F5344CB8AC3E}">
        <p14:creationId xmlns:p14="http://schemas.microsoft.com/office/powerpoint/2010/main" val="235266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Steps in Oils and Fats Processing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major steps in oils and fats processing include degumming, neutralization, bleaching, deodorization, and hydrogenation.</a:t>
            </a:r>
          </a:p>
          <a:p>
            <a:r>
              <a:rPr lang="en-US" dirty="0"/>
              <a:t>Degumming removes impurities such as phospholipids, gums, and trace metals.</a:t>
            </a:r>
          </a:p>
          <a:p>
            <a:r>
              <a:rPr lang="en-US" dirty="0"/>
              <a:t>Neutralization involves the removal of free fatty acids.</a:t>
            </a:r>
          </a:p>
          <a:p>
            <a:r>
              <a:rPr lang="en-US" dirty="0"/>
              <a:t>Bleaching removes color pigments and impurities.</a:t>
            </a:r>
          </a:p>
          <a:p>
            <a:r>
              <a:rPr lang="en-US" dirty="0"/>
              <a:t>Deodorization removes volatile compounds that give oils and fats unwanted flavors and odors.</a:t>
            </a:r>
          </a:p>
          <a:p>
            <a:r>
              <a:rPr lang="en-US" dirty="0"/>
              <a:t>Hydrogenation involves the addition of hydrogen to unsaturated fats, resulting in the formation of trans fats and saturated fats.</a:t>
            </a:r>
          </a:p>
        </p:txBody>
      </p:sp>
    </p:spTree>
    <p:extLst>
      <p:ext uri="{BB962C8B-B14F-4D97-AF65-F5344CB8AC3E}">
        <p14:creationId xmlns:p14="http://schemas.microsoft.com/office/powerpoint/2010/main" val="3352006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Processing Technologies</a:t>
            </a:r>
            <a:endParaRPr lang="en-US" dirty="0"/>
          </a:p>
        </p:txBody>
      </p:sp>
      <p:sp>
        <p:nvSpPr>
          <p:cNvPr id="3" name="Content Placeholder 2"/>
          <p:cNvSpPr>
            <a:spLocks noGrp="1"/>
          </p:cNvSpPr>
          <p:nvPr>
            <p:ph idx="1"/>
          </p:nvPr>
        </p:nvSpPr>
        <p:spPr/>
        <p:txBody>
          <a:bodyPr>
            <a:normAutofit lnSpcReduction="10000"/>
          </a:bodyPr>
          <a:lstStyle/>
          <a:p>
            <a:r>
              <a:rPr lang="en-US" dirty="0" smtClean="0"/>
              <a:t>Mechanical </a:t>
            </a:r>
            <a:r>
              <a:rPr lang="en-US" dirty="0"/>
              <a:t>pressing involves the use of hydraulic presses to extract oil from seeds and nuts.</a:t>
            </a:r>
          </a:p>
          <a:p>
            <a:r>
              <a:rPr lang="en-US" dirty="0"/>
              <a:t>Solvent extraction involves the use of solvents such as hexane to extract oil from seeds and nuts.</a:t>
            </a:r>
          </a:p>
          <a:p>
            <a:r>
              <a:rPr lang="en-US" dirty="0"/>
              <a:t>Refining involves a combination of degumming, neutralization, bleaching, and deodorization to produce a refined oil.</a:t>
            </a:r>
          </a:p>
          <a:p>
            <a:r>
              <a:rPr lang="en-US" dirty="0"/>
              <a:t>Hydrogenation involves the addition of hydrogen to unsaturated fats to increase their stability and shelf life.</a:t>
            </a:r>
          </a:p>
          <a:p>
            <a:r>
              <a:rPr lang="en-US" dirty="0" err="1"/>
              <a:t>Interesterification</a:t>
            </a:r>
            <a:r>
              <a:rPr lang="en-US" dirty="0"/>
              <a:t> involves the rearrangement of fatty acids to create new fats and oils with different properties.</a:t>
            </a:r>
          </a:p>
        </p:txBody>
      </p:sp>
    </p:spTree>
    <p:extLst>
      <p:ext uri="{BB962C8B-B14F-4D97-AF65-F5344CB8AC3E}">
        <p14:creationId xmlns:p14="http://schemas.microsoft.com/office/powerpoint/2010/main" val="108470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Processing Technologies</a:t>
            </a:r>
            <a:endParaRPr lang="en-US" dirty="0"/>
          </a:p>
        </p:txBody>
      </p:sp>
      <p:sp>
        <p:nvSpPr>
          <p:cNvPr id="3" name="Content Placeholder 2"/>
          <p:cNvSpPr>
            <a:spLocks noGrp="1"/>
          </p:cNvSpPr>
          <p:nvPr>
            <p:ph idx="1"/>
          </p:nvPr>
        </p:nvSpPr>
        <p:spPr/>
        <p:txBody>
          <a:bodyPr>
            <a:normAutofit/>
          </a:bodyPr>
          <a:lstStyle/>
          <a:p>
            <a:r>
              <a:rPr lang="en-US" dirty="0" smtClean="0"/>
              <a:t>Mechanical </a:t>
            </a:r>
            <a:r>
              <a:rPr lang="en-US" dirty="0"/>
              <a:t>pressing is a simple and natural method that produces high-quality oils with minimal processing.</a:t>
            </a:r>
          </a:p>
          <a:p>
            <a:r>
              <a:rPr lang="en-US" dirty="0"/>
              <a:t>Solvent extraction is an efficient method that can extract more oil from seeds and nuts than mechanical pressing.</a:t>
            </a:r>
          </a:p>
          <a:p>
            <a:r>
              <a:rPr lang="en-US" dirty="0"/>
              <a:t>Refining produces oils that are stable and have a longer shelf life.</a:t>
            </a:r>
          </a:p>
          <a:p>
            <a:r>
              <a:rPr lang="en-US" dirty="0"/>
              <a:t>Hydrogenation can improve the stability and functionality of oils and fats, making them suitable for use in a variety of food applications.</a:t>
            </a:r>
          </a:p>
          <a:p>
            <a:r>
              <a:rPr lang="en-US" dirty="0" err="1"/>
              <a:t>Interesterification</a:t>
            </a:r>
            <a:r>
              <a:rPr lang="en-US" dirty="0"/>
              <a:t> can create new fats and oils with unique properties, such as reduced trans fat content.</a:t>
            </a:r>
          </a:p>
        </p:txBody>
      </p:sp>
    </p:spTree>
    <p:extLst>
      <p:ext uri="{BB962C8B-B14F-4D97-AF65-F5344CB8AC3E}">
        <p14:creationId xmlns:p14="http://schemas.microsoft.com/office/powerpoint/2010/main" val="4177966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Processing: </a:t>
            </a:r>
            <a:r>
              <a:rPr lang="en-US" dirty="0" smtClean="0"/>
              <a:t>Enzymatic </a:t>
            </a:r>
            <a:r>
              <a:rPr lang="en-US" dirty="0" err="1" smtClean="0"/>
              <a:t>Interesterification</a:t>
            </a:r>
            <a:endParaRPr lang="en-US" dirty="0"/>
          </a:p>
        </p:txBody>
      </p:sp>
      <p:sp>
        <p:nvSpPr>
          <p:cNvPr id="3" name="Content Placeholder 2"/>
          <p:cNvSpPr>
            <a:spLocks noGrp="1"/>
          </p:cNvSpPr>
          <p:nvPr>
            <p:ph idx="1"/>
          </p:nvPr>
        </p:nvSpPr>
        <p:spPr/>
        <p:txBody>
          <a:bodyPr>
            <a:normAutofit/>
          </a:bodyPr>
          <a:lstStyle/>
          <a:p>
            <a:pPr lvl="0"/>
            <a:r>
              <a:rPr lang="en-US" dirty="0" smtClean="0"/>
              <a:t>Enzymatic </a:t>
            </a:r>
            <a:r>
              <a:rPr lang="en-US" dirty="0" err="1"/>
              <a:t>interesterification</a:t>
            </a:r>
            <a:r>
              <a:rPr lang="en-US" dirty="0"/>
              <a:t> is a processing technique that modifies the fatty acid composition of fats and oils.</a:t>
            </a:r>
          </a:p>
          <a:p>
            <a:pPr lvl="0"/>
            <a:r>
              <a:rPr lang="en-US" dirty="0"/>
              <a:t>This technique involves the use of enzymes to re-arrange the fatty acids in triglyceride molecules, creating new fat structures with improved functionality.</a:t>
            </a:r>
          </a:p>
          <a:p>
            <a:pPr lvl="0"/>
            <a:r>
              <a:rPr lang="en-US" dirty="0"/>
              <a:t>Enzymatic </a:t>
            </a:r>
            <a:r>
              <a:rPr lang="en-US" dirty="0" err="1"/>
              <a:t>interesterification</a:t>
            </a:r>
            <a:r>
              <a:rPr lang="en-US" dirty="0"/>
              <a:t> can produce trans-fat-free fats and oils with improved oxidative stability, texture, and melting behavior.</a:t>
            </a:r>
          </a:p>
          <a:p>
            <a:pPr lvl="0"/>
            <a:r>
              <a:rPr lang="en-US" dirty="0"/>
              <a:t>This technology is gaining interest in the food industry as a more sustainable and healthier alternative to hydrogenation.</a:t>
            </a:r>
          </a:p>
        </p:txBody>
      </p:sp>
    </p:spTree>
    <p:extLst>
      <p:ext uri="{BB962C8B-B14F-4D97-AF65-F5344CB8AC3E}">
        <p14:creationId xmlns:p14="http://schemas.microsoft.com/office/powerpoint/2010/main" val="1243443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a:t>
            </a:r>
            <a:r>
              <a:rPr lang="en-US" dirty="0" smtClean="0"/>
              <a:t>Fractionation</a:t>
            </a:r>
            <a:endParaRPr lang="en-US" dirty="0"/>
          </a:p>
        </p:txBody>
      </p:sp>
      <p:sp>
        <p:nvSpPr>
          <p:cNvPr id="3" name="Content Placeholder 2"/>
          <p:cNvSpPr>
            <a:spLocks noGrp="1"/>
          </p:cNvSpPr>
          <p:nvPr>
            <p:ph idx="1"/>
          </p:nvPr>
        </p:nvSpPr>
        <p:spPr/>
        <p:txBody>
          <a:bodyPr/>
          <a:lstStyle/>
          <a:p>
            <a:pPr lvl="0"/>
            <a:r>
              <a:rPr lang="en-US" dirty="0" smtClean="0"/>
              <a:t>Fractionation </a:t>
            </a:r>
            <a:r>
              <a:rPr lang="en-US" dirty="0"/>
              <a:t>is a technique that separates fats and oils into their individual components based on their physical properties.</a:t>
            </a:r>
          </a:p>
          <a:p>
            <a:pPr lvl="0"/>
            <a:r>
              <a:rPr lang="en-US" dirty="0"/>
              <a:t>This technology is used to produce specialty fats with specific melting points and functionalities.</a:t>
            </a:r>
          </a:p>
          <a:p>
            <a:pPr lvl="0"/>
            <a:r>
              <a:rPr lang="en-US" dirty="0"/>
              <a:t>Fractionation can also be used to remove undesirable components like saturated and trans fats from oils.</a:t>
            </a:r>
          </a:p>
          <a:p>
            <a:pPr lvl="0"/>
            <a:r>
              <a:rPr lang="en-US" dirty="0"/>
              <a:t>This technology has applications in a wide range of industries, including food, cosmetics, and pharmaceuticals.</a:t>
            </a:r>
          </a:p>
        </p:txBody>
      </p:sp>
    </p:spTree>
    <p:extLst>
      <p:ext uri="{BB962C8B-B14F-4D97-AF65-F5344CB8AC3E}">
        <p14:creationId xmlns:p14="http://schemas.microsoft.com/office/powerpoint/2010/main" val="1575714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Supercritical fluid extraction</a:t>
            </a:r>
            <a:endParaRPr lang="en-US" dirty="0"/>
          </a:p>
        </p:txBody>
      </p:sp>
      <p:sp>
        <p:nvSpPr>
          <p:cNvPr id="3" name="Content Placeholder 2"/>
          <p:cNvSpPr>
            <a:spLocks noGrp="1"/>
          </p:cNvSpPr>
          <p:nvPr>
            <p:ph idx="1"/>
          </p:nvPr>
        </p:nvSpPr>
        <p:spPr/>
        <p:txBody>
          <a:bodyPr/>
          <a:lstStyle/>
          <a:p>
            <a:pPr lvl="0"/>
            <a:r>
              <a:rPr lang="en-US" dirty="0"/>
              <a:t>Supercritical fluid extraction is a process that uses supercritical fluids (usually carbon dioxide) to extract oils from plant materials.</a:t>
            </a:r>
          </a:p>
          <a:p>
            <a:pPr lvl="0"/>
            <a:r>
              <a:rPr lang="en-US" dirty="0"/>
              <a:t>This technology is considered more environmentally friendly than solvent extraction, as it does not require the use of toxic solvents.</a:t>
            </a:r>
          </a:p>
          <a:p>
            <a:pPr lvl="0"/>
            <a:r>
              <a:rPr lang="en-US" dirty="0"/>
              <a:t>Supercritical fluid extraction also produces high-quality oils with a high concentration of beneficial compounds like omega-3 fatty acids.</a:t>
            </a:r>
          </a:p>
          <a:p>
            <a:pPr lvl="0"/>
            <a:r>
              <a:rPr lang="en-US" dirty="0"/>
              <a:t>This technology is still relatively expensive and is mainly used for the production of high-value oils like essential oils and fish oils.</a:t>
            </a:r>
          </a:p>
        </p:txBody>
      </p:sp>
    </p:spTree>
    <p:extLst>
      <p:ext uri="{BB962C8B-B14F-4D97-AF65-F5344CB8AC3E}">
        <p14:creationId xmlns:p14="http://schemas.microsoft.com/office/powerpoint/2010/main" val="1210229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New processing technologies in fats and oils are providing innovative solutions to the challenges facing the industry, including health concerns and environmental impacts. These technologies offer opportunities for producing healthier and more sustainable oils and fats that meet the changing demands of consumers and the industry. As we continue to develop new technologies, we can expect to see even more advancements in the field of fats and oils.</a:t>
            </a:r>
          </a:p>
        </p:txBody>
      </p:sp>
    </p:spTree>
    <p:extLst>
      <p:ext uri="{BB962C8B-B14F-4D97-AF65-F5344CB8AC3E}">
        <p14:creationId xmlns:p14="http://schemas.microsoft.com/office/powerpoint/2010/main" val="1040300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Health Benefits of Fats and Oils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Different </a:t>
            </a:r>
            <a:r>
              <a:rPr lang="en-US" dirty="0"/>
              <a:t>types of fats and oils have different health benefits and drawbacks.</a:t>
            </a:r>
          </a:p>
          <a:p>
            <a:pPr lvl="0"/>
            <a:r>
              <a:rPr lang="en-US" dirty="0"/>
              <a:t>For example, omega-3 fatty acids have been linked to a reduced risk of heart disease and improved cognitive function.</a:t>
            </a:r>
          </a:p>
          <a:p>
            <a:pPr lvl="0"/>
            <a:r>
              <a:rPr lang="en-US" dirty="0"/>
              <a:t>Monounsaturated fats, found in olive oil and avocados, have also been linked to improved heart health and may help with weight management.</a:t>
            </a:r>
          </a:p>
          <a:p>
            <a:pPr lvl="0"/>
            <a:r>
              <a:rPr lang="en-US" dirty="0"/>
              <a:t>However, some types of fats, like trans fats, have been linked to an increased risk of heart disease and other health problems.</a:t>
            </a:r>
          </a:p>
          <a:p>
            <a:pPr lvl="0"/>
            <a:r>
              <a:rPr lang="en-US" dirty="0"/>
              <a:t>Researchers are also exploring the potential health benefits of medium-chain triglycerides (MCTs), which are found in coconut oil and have been linked to weight loss and improved brain function.</a:t>
            </a:r>
          </a:p>
        </p:txBody>
      </p:sp>
    </p:spTree>
    <p:extLst>
      <p:ext uri="{BB962C8B-B14F-4D97-AF65-F5344CB8AC3E}">
        <p14:creationId xmlns:p14="http://schemas.microsoft.com/office/powerpoint/2010/main" val="1761962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 Fats and Health Issues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Trans fats are a type of unsaturated fat that have been chemically altered to make them </a:t>
            </a:r>
            <a:r>
              <a:rPr lang="en-US" dirty="0" smtClean="0"/>
              <a:t>more </a:t>
            </a:r>
            <a:r>
              <a:rPr lang="en-US" dirty="0"/>
              <a:t>stable and solid at room temperature. They are commonly found in processed foods like baked goods, fried foods, and snacks, as well as in some types of margarine and shortening. While trans fats have been used in the food industry for many years, they are now recognized as a major health concern due to their negative impact on heart health.</a:t>
            </a:r>
          </a:p>
          <a:p>
            <a:r>
              <a:rPr lang="en-US" dirty="0"/>
              <a:t>Trans fats are associated with an increased risk of heart disease, stroke, and type 2 diabetes. They are thought to increase levels of "bad" LDL cholesterol in the blood while decreasing levels of "good" HDL cholesterol. This can lead to a buildup of plaque in the arteries, which can restrict blood flow to the heart and increase the risk of heart attack and stroke.</a:t>
            </a:r>
          </a:p>
          <a:p>
            <a:r>
              <a:rPr lang="en-US" dirty="0"/>
              <a:t>In response to the growing concerns about trans fats, many countries have taken steps to limit their use in food production. In 2015, the United States Food and Drug Administration (FDA) issued a ban on partially hydrogenated oils (PHOs), the primary source of artificial trans fats in the food supply. This ban effectively eliminated artificial trans fats from the food supply in the US, although small amounts of naturally occurring trans fats are still present in some animal products.</a:t>
            </a:r>
          </a:p>
          <a:p>
            <a:r>
              <a:rPr lang="en-US" dirty="0"/>
              <a:t>Consumers can reduce their intake of trans fats by choosing whole, unprocessed foods and reading labels carefully. Foods labeled "partially hydrogenated oils" or "hydrogenated oils" likely contain trans fats and should be avoided. Instead, choose foods made with healthier fats like olive oil, avocado oil, and canola oil.</a:t>
            </a:r>
          </a:p>
          <a:p>
            <a:r>
              <a:rPr lang="en-US" dirty="0" smtClean="0"/>
              <a:t/>
            </a:r>
            <a:br>
              <a:rPr lang="en-US" dirty="0" smtClean="0"/>
            </a:br>
            <a:endParaRPr lang="en-US" dirty="0"/>
          </a:p>
        </p:txBody>
      </p:sp>
    </p:spTree>
    <p:extLst>
      <p:ext uri="{BB962C8B-B14F-4D97-AF65-F5344CB8AC3E}">
        <p14:creationId xmlns:p14="http://schemas.microsoft.com/office/powerpoint/2010/main" val="2389925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Start Ups in Fats and Oils</a:t>
            </a:r>
            <a:endParaRPr lang="en-US" dirty="0"/>
          </a:p>
        </p:txBody>
      </p:sp>
      <p:sp>
        <p:nvSpPr>
          <p:cNvPr id="3" name="Content Placeholder 2"/>
          <p:cNvSpPr>
            <a:spLocks noGrp="1"/>
          </p:cNvSpPr>
          <p:nvPr>
            <p:ph idx="1"/>
          </p:nvPr>
        </p:nvSpPr>
        <p:spPr/>
        <p:txBody>
          <a:bodyPr>
            <a:normAutofit fontScale="70000" lnSpcReduction="20000"/>
          </a:bodyPr>
          <a:lstStyle/>
          <a:p>
            <a:r>
              <a:rPr lang="en-US" dirty="0"/>
              <a:t>Netherlands-based biotech startup </a:t>
            </a:r>
            <a:r>
              <a:rPr lang="en-US" dirty="0" err="1"/>
              <a:t>NoPalm</a:t>
            </a:r>
            <a:r>
              <a:rPr lang="en-US" dirty="0"/>
              <a:t> Ingredients has risen to the challenge of replacing environmentally damaging palm oil. It uses microbial oil in place of the unsustainable alternative and can be added to a variety of products, food, and cosmetics included. The company announced its first fundraising success earlier this month, scooping €1 million from the Future Food Fund, Green Creators, and ICOS Capital, amongst others. </a:t>
            </a:r>
          </a:p>
          <a:p>
            <a:r>
              <a:rPr lang="en-US" dirty="0"/>
              <a:t>Fermentation technology is used to create the oil, with specific characteristics brewed into the microbial base. </a:t>
            </a:r>
            <a:r>
              <a:rPr lang="en-US" dirty="0" err="1"/>
              <a:t>NoPalm</a:t>
            </a:r>
            <a:r>
              <a:rPr lang="en-US" dirty="0"/>
              <a:t> uses waste feedstocks such as rejected produce and peelings. Any biomass that remains at the end of production can be reincorporated, creating a sustainable circular manufacturing model. </a:t>
            </a:r>
          </a:p>
          <a:p>
            <a:r>
              <a:rPr lang="en-US" dirty="0"/>
              <a:t>“The oil produced by our yeasts is remarkably similar to plant-derived oils such as palm, sunflower and coconut,”</a:t>
            </a:r>
            <a:r>
              <a:rPr lang="en-US" dirty="0" err="1"/>
              <a:t>Jeroen</a:t>
            </a:r>
            <a:r>
              <a:rPr lang="en-US" dirty="0"/>
              <a:t> </a:t>
            </a:r>
            <a:r>
              <a:rPr lang="en-US" dirty="0" err="1"/>
              <a:t>Hugenholtz</a:t>
            </a:r>
            <a:r>
              <a:rPr lang="en-US" dirty="0"/>
              <a:t>, CTO and co-founder of </a:t>
            </a:r>
            <a:r>
              <a:rPr lang="en-US" dirty="0" err="1"/>
              <a:t>NoPalm</a:t>
            </a:r>
            <a:r>
              <a:rPr lang="en-US" dirty="0"/>
              <a:t> said in a statement. “Our yeasts contain high amounts of oil, much higher than the oil-containing crops, making the overall oil production much more efficient and less energy-intense than for vegetable oils. In addition, we have the great advantage that our microbial – fermentation – process is tunable allowing for the production of harder or softer oils depending on the need of the customer or application.”</a:t>
            </a:r>
          </a:p>
          <a:p>
            <a:r>
              <a:rPr lang="en-US" dirty="0" smtClean="0"/>
              <a:t/>
            </a:r>
            <a:br>
              <a:rPr lang="en-US" dirty="0" smtClean="0"/>
            </a:br>
            <a:endParaRPr lang="en-US" dirty="0"/>
          </a:p>
        </p:txBody>
      </p:sp>
    </p:spTree>
    <p:extLst>
      <p:ext uri="{BB962C8B-B14F-4D97-AF65-F5344CB8AC3E}">
        <p14:creationId xmlns:p14="http://schemas.microsoft.com/office/powerpoint/2010/main" val="418156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Fats and oils play an essential role in our diet, providing essential nutrients and energy. However, not all fats and oils are created equal, and recent advances in research have shed light on the health benefits and potential drawbacks of different types of fats and oils. In this presentation, we'll explore some of the recent advances in the field of fats and oils, including new sources, processing techniques, and health benefits.</a:t>
            </a:r>
          </a:p>
        </p:txBody>
      </p:sp>
    </p:spTree>
    <p:extLst>
      <p:ext uri="{BB962C8B-B14F-4D97-AF65-F5344CB8AC3E}">
        <p14:creationId xmlns:p14="http://schemas.microsoft.com/office/powerpoint/2010/main" val="2601834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Austrian startup </a:t>
            </a:r>
            <a:r>
              <a:rPr lang="en-US" dirty="0">
                <a:hlinkClick r:id="rId2"/>
              </a:rPr>
              <a:t>Kern Tec</a:t>
            </a:r>
            <a:r>
              <a:rPr lang="en-US" dirty="0"/>
              <a:t> saw the potential in food side streams to provide sustainable and cost-effective ingredient oils. Taking fruit pits, notably apricots, cherries, and plums, proprietary technology has been developed to process these waste items and convert them into raw ingredients for the F&amp;B industry. It also recently launched </a:t>
            </a:r>
            <a:r>
              <a:rPr lang="en-US" dirty="0">
                <a:hlinkClick r:id="rId3"/>
              </a:rPr>
              <a:t>ice cream</a:t>
            </a:r>
            <a:r>
              <a:rPr lang="en-US" dirty="0"/>
              <a:t> and </a:t>
            </a:r>
            <a:r>
              <a:rPr lang="en-US" dirty="0">
                <a:hlinkClick r:id="rId4"/>
              </a:rPr>
              <a:t>yogurt</a:t>
            </a:r>
            <a:r>
              <a:rPr lang="en-US" dirty="0"/>
              <a:t> made from the pits.</a:t>
            </a:r>
          </a:p>
          <a:p>
            <a:r>
              <a:rPr lang="en-US" dirty="0"/>
              <a:t>The company, an </a:t>
            </a:r>
            <a:r>
              <a:rPr lang="en-US" dirty="0" err="1"/>
              <a:t>alumn</a:t>
            </a:r>
            <a:r>
              <a:rPr lang="en-US" dirty="0"/>
              <a:t> of 2021’s </a:t>
            </a:r>
            <a:r>
              <a:rPr lang="en-US" dirty="0" err="1">
                <a:hlinkClick r:id="rId5"/>
              </a:rPr>
              <a:t>ProVeg</a:t>
            </a:r>
            <a:r>
              <a:rPr lang="en-US" dirty="0">
                <a:hlinkClick r:id="rId5"/>
              </a:rPr>
              <a:t> incubator</a:t>
            </a:r>
            <a:r>
              <a:rPr lang="en-US" dirty="0"/>
              <a:t>, refers to its base pits as ‘new nuts’. Similar to conventional nuts, it claims that they have healthy fats, proteins, and other nutrients locked away inside. The operation is still young but has initiated a production line in Austria. It can process thousands of </a:t>
            </a:r>
            <a:r>
              <a:rPr lang="en-US" dirty="0" err="1"/>
              <a:t>tonnes</a:t>
            </a:r>
            <a:r>
              <a:rPr lang="en-US" dirty="0"/>
              <a:t> of fruit pits every year and is scalable. </a:t>
            </a:r>
          </a:p>
        </p:txBody>
      </p:sp>
    </p:spTree>
    <p:extLst>
      <p:ext uri="{BB962C8B-B14F-4D97-AF65-F5344CB8AC3E}">
        <p14:creationId xmlns:p14="http://schemas.microsoft.com/office/powerpoint/2010/main" val="3450033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err="1" smtClean="0"/>
              <a:t>Cubiq</a:t>
            </a:r>
            <a:r>
              <a:rPr lang="en-US" dirty="0" smtClean="0"/>
              <a:t> </a:t>
            </a:r>
            <a:r>
              <a:rPr lang="en-US" dirty="0"/>
              <a:t>Foods</a:t>
            </a:r>
          </a:p>
          <a:p>
            <a:r>
              <a:rPr lang="en-US" dirty="0" err="1"/>
              <a:t>Focussing</a:t>
            </a:r>
            <a:r>
              <a:rPr lang="en-US" dirty="0"/>
              <a:t> on the alt-protein sector, Barcelona’s </a:t>
            </a:r>
            <a:r>
              <a:rPr lang="en-US" dirty="0" err="1">
                <a:hlinkClick r:id="rId2"/>
              </a:rPr>
              <a:t>Cubiq</a:t>
            </a:r>
            <a:r>
              <a:rPr lang="en-US" dirty="0">
                <a:hlinkClick r:id="rId2"/>
              </a:rPr>
              <a:t> Foods</a:t>
            </a:r>
            <a:r>
              <a:rPr lang="en-US" dirty="0"/>
              <a:t> is </a:t>
            </a:r>
            <a:r>
              <a:rPr lang="en-US" dirty="0">
                <a:hlinkClick r:id="rId3"/>
              </a:rPr>
              <a:t>developing</a:t>
            </a:r>
            <a:r>
              <a:rPr lang="en-US" dirty="0"/>
              <a:t> what it refers to as ‘smart fats’. Omega-3-rich cultivated fat products range from structured ingredients to oils and fatty emulsions, to be used across a variety of applications. The company’s intention is to remove the alt-protein sector’s reliance on saturated fats such as coconut oil. </a:t>
            </a:r>
          </a:p>
          <a:p>
            <a:r>
              <a:rPr lang="en-US" dirty="0"/>
              <a:t>Not looking to discriminate, </a:t>
            </a:r>
            <a:r>
              <a:rPr lang="en-US" dirty="0" err="1"/>
              <a:t>Cubiq</a:t>
            </a:r>
            <a:r>
              <a:rPr lang="en-US" dirty="0"/>
              <a:t> aims to supply both the cultivated and plant-based meat sectors. The latter would be offered products developed from healthy oils, such as olive, to avoid animal contamination. Cultivated meat companies, including </a:t>
            </a:r>
            <a:r>
              <a:rPr lang="en-US" dirty="0" err="1"/>
              <a:t>Mosa</a:t>
            </a:r>
            <a:r>
              <a:rPr lang="en-US" dirty="0"/>
              <a:t> Meat, have previously been reported to be in discussion with </a:t>
            </a:r>
            <a:r>
              <a:rPr lang="en-US" dirty="0" err="1"/>
              <a:t>Cubiq</a:t>
            </a:r>
            <a:r>
              <a:rPr lang="en-US" dirty="0"/>
              <a:t> about a supply relationship. Existing brands, such as Beyond Meat could benefit from healthier fat developments, as saturated fat levels have come under scrutiny.</a:t>
            </a:r>
          </a:p>
          <a:p>
            <a:r>
              <a:rPr lang="en-US" dirty="0"/>
              <a:t>In May 2020, </a:t>
            </a:r>
            <a:r>
              <a:rPr lang="en-US" dirty="0" err="1"/>
              <a:t>Cubiq</a:t>
            </a:r>
            <a:r>
              <a:rPr lang="en-US" dirty="0"/>
              <a:t> confirmed that it had successfully raised $18.4 million to date.</a:t>
            </a:r>
          </a:p>
        </p:txBody>
      </p:sp>
    </p:spTree>
    <p:extLst>
      <p:ext uri="{BB962C8B-B14F-4D97-AF65-F5344CB8AC3E}">
        <p14:creationId xmlns:p14="http://schemas.microsoft.com/office/powerpoint/2010/main" val="2878817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San Francisco food tech company </a:t>
            </a:r>
            <a:r>
              <a:rPr lang="en-US" dirty="0" err="1">
                <a:hlinkClick r:id="rId2"/>
              </a:rPr>
              <a:t>Lypid</a:t>
            </a:r>
            <a:r>
              <a:rPr lang="en-US" dirty="0"/>
              <a:t> is a relative newcomer. It is focused on the development of a tasty vegan-friendly fat that can be added to plant-based meats. The company cites this as an often neglected piece of the puzzle when trying to create authentic-tasting food. </a:t>
            </a:r>
          </a:p>
          <a:p>
            <a:r>
              <a:rPr lang="en-US" dirty="0"/>
              <a:t>Little has been released about the company so far, with no known funding successes yet. It has made its mission clear, however. It seeks to develop a 100 percent vegan fat that will give a “rich meaty mouthfeel” to animal-free meat products. Final products will perform identically to conventional animal fats.</a:t>
            </a:r>
          </a:p>
        </p:txBody>
      </p:sp>
    </p:spTree>
    <p:extLst>
      <p:ext uri="{BB962C8B-B14F-4D97-AF65-F5344CB8AC3E}">
        <p14:creationId xmlns:p14="http://schemas.microsoft.com/office/powerpoint/2010/main" val="3765282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Based in Silicon Valley, Mission Barns is a food-tech startup specifically cultivating animal fat. In 2021 it celebrated a successful Series A fundraising round that generated </a:t>
            </a:r>
            <a:r>
              <a:rPr lang="en-US" dirty="0">
                <a:hlinkClick r:id="rId2"/>
              </a:rPr>
              <a:t>$24 million</a:t>
            </a:r>
            <a:r>
              <a:rPr lang="en-US" dirty="0"/>
              <a:t> for the construction of a pilot manufacturing plant. </a:t>
            </a:r>
          </a:p>
          <a:p>
            <a:r>
              <a:rPr lang="en-US" dirty="0"/>
              <a:t>With new facilities in place, Mission Barns intends to </a:t>
            </a:r>
            <a:r>
              <a:rPr lang="en-US" dirty="0" err="1"/>
              <a:t>commercialise</a:t>
            </a:r>
            <a:r>
              <a:rPr lang="en-US" dirty="0"/>
              <a:t> its proprietary cell-based animal fat development for use in a range of foods. Testing has already commenced with cell-based bacon made using cultivated pork fat being </a:t>
            </a:r>
            <a:r>
              <a:rPr lang="en-US" dirty="0" err="1"/>
              <a:t>trialled</a:t>
            </a:r>
            <a:r>
              <a:rPr lang="en-US" dirty="0"/>
              <a:t> in 2020. Other foods to use the cultivated fat analogue include burgers, nuggets and sausages. </a:t>
            </a:r>
          </a:p>
        </p:txBody>
      </p:sp>
    </p:spTree>
    <p:extLst>
      <p:ext uri="{BB962C8B-B14F-4D97-AF65-F5344CB8AC3E}">
        <p14:creationId xmlns:p14="http://schemas.microsoft.com/office/powerpoint/2010/main" val="288521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Fats and Oils: Pakistan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a:t>According to the Pakistan Bureau of Statistics, the total production of edible oil in Pakistan during the fiscal year 2020-2021 was 3.18 million tons. Out of this, the production of palm oil was 2.03 million tons, while the production of soybean oil was 0.15 million tons. The remaining production was of other types of edible oils, including sunflower, canola, and cottonseed oil.</a:t>
            </a:r>
          </a:p>
          <a:p>
            <a:r>
              <a:rPr lang="en-US" dirty="0"/>
              <a:t>In terms of consumption, Pakistan has a per capita consumption of around 17 kilograms of edible oils annually. The major sources of edible oils in Pakistan are imported oils like palm oil, soybean oil, and sunflower oil. According to the State Bank of Pakistan, Pakistan imported around 3.3 million tons of edible oils during the fiscal year 2020-2021, with palm oil accounting for the majority of the imports.</a:t>
            </a:r>
          </a:p>
          <a:p>
            <a:r>
              <a:rPr lang="en-US" dirty="0"/>
              <a:t>In addition to imported oils, Pakistan also produces some domestic oils like cottonseed oil, canola oil, and sunflower oil. However, the production of these oils is not enough to meet the country's needs, and as a result, Pakistan is heavily reliant on imports to meet the demand for edible oils.</a:t>
            </a:r>
          </a:p>
        </p:txBody>
      </p:sp>
    </p:spTree>
    <p:extLst>
      <p:ext uri="{BB962C8B-B14F-4D97-AF65-F5344CB8AC3E}">
        <p14:creationId xmlns:p14="http://schemas.microsoft.com/office/powerpoint/2010/main" val="2456752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Fats and Oils: World Statistics</a:t>
            </a:r>
            <a:endParaRPr lang="en-US" dirty="0"/>
          </a:p>
        </p:txBody>
      </p:sp>
      <p:sp>
        <p:nvSpPr>
          <p:cNvPr id="3" name="Content Placeholder 2"/>
          <p:cNvSpPr>
            <a:spLocks noGrp="1"/>
          </p:cNvSpPr>
          <p:nvPr>
            <p:ph idx="1"/>
          </p:nvPr>
        </p:nvSpPr>
        <p:spPr/>
        <p:txBody>
          <a:bodyPr>
            <a:normAutofit fontScale="70000" lnSpcReduction="20000"/>
          </a:bodyPr>
          <a:lstStyle/>
          <a:p>
            <a:r>
              <a:rPr lang="en-US" dirty="0"/>
              <a:t>Production: According to the United Nations Food and Agriculture Organization (FAO), the global production of vegetable oils in 2020/2021 is estimated to be around 221 million tons. The leading producers of vegetable oils are Indonesia, Malaysia, and Brazil.</a:t>
            </a:r>
          </a:p>
          <a:p>
            <a:r>
              <a:rPr lang="en-US" dirty="0"/>
              <a:t>Consumption: The per capita consumption of fats and oils varies greatly across different regions of the world. According to the FAO, the average global per capita consumption of fats and oils in 2018 was around 23.2 kilograms per year. The highest consumption was in North America, where the average was 48.1 kilograms per year, while the lowest consumption was in sub-Saharan Africa, where the average was 8.3 kilograms per year.</a:t>
            </a:r>
          </a:p>
          <a:p>
            <a:r>
              <a:rPr lang="en-US" dirty="0"/>
              <a:t>Trade: Fats and oils are traded globally, with major exporters including Indonesia, Malaysia, Argentina, and the United States. The largest importers of vegetable oils are China, India, and the European Union.</a:t>
            </a:r>
          </a:p>
          <a:p>
            <a:r>
              <a:rPr lang="en-US" dirty="0"/>
              <a:t>Types of Oils: There are many types of oils, with the most commonly produced vegetable oils being palm oil, soybean oil, rapeseed (canola) oil, sunflower oil, and cottonseed oil.</a:t>
            </a:r>
          </a:p>
          <a:p>
            <a:r>
              <a:rPr lang="en-US" dirty="0"/>
              <a:t>Health Considerations: The type of fats and oils consumed can have an impact on health. For example, consuming too much saturated and trans fats has been linked to an increased risk of heart disease, while consuming unsaturated fats like monounsaturated and polyunsaturated fats can have health benefits.</a:t>
            </a:r>
          </a:p>
        </p:txBody>
      </p:sp>
    </p:spTree>
    <p:extLst>
      <p:ext uri="{BB962C8B-B14F-4D97-AF65-F5344CB8AC3E}">
        <p14:creationId xmlns:p14="http://schemas.microsoft.com/office/powerpoint/2010/main" val="22662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Oil and Fat Trade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Vegetable </a:t>
            </a:r>
            <a:r>
              <a:rPr lang="en-US" dirty="0"/>
              <a:t>oils such as palm oil, soybean oil, rapeseed (canola) oil, sunflower oil, and cottonseed oil are commonly traded.</a:t>
            </a:r>
          </a:p>
          <a:p>
            <a:r>
              <a:rPr lang="en-US" dirty="0"/>
              <a:t>Animal-based fats such as tallow and lard are also traded, but to a lesser extent.</a:t>
            </a:r>
          </a:p>
          <a:p>
            <a:r>
              <a:rPr lang="en-US" dirty="0" smtClean="0"/>
              <a:t>Indonesia </a:t>
            </a:r>
            <a:r>
              <a:rPr lang="en-US" dirty="0"/>
              <a:t>is the world's largest exporter of palm oil, followed by Malaysia and Thailand.</a:t>
            </a:r>
          </a:p>
          <a:p>
            <a:r>
              <a:rPr lang="en-US" dirty="0"/>
              <a:t>The United States is the largest exporter of soybean oil, followed by Brazil and Argentina.</a:t>
            </a:r>
          </a:p>
          <a:p>
            <a:r>
              <a:rPr lang="en-US" dirty="0"/>
              <a:t>Other major exporters of edible oils include Canada, Australia, Ukraine, and Russia.</a:t>
            </a:r>
          </a:p>
          <a:p>
            <a:r>
              <a:rPr lang="en-US" dirty="0" smtClean="0"/>
              <a:t>China </a:t>
            </a:r>
            <a:r>
              <a:rPr lang="en-US" dirty="0"/>
              <a:t>is the world's largest importer of edible oils, followed by India and the European Union.</a:t>
            </a:r>
          </a:p>
          <a:p>
            <a:r>
              <a:rPr lang="en-US" dirty="0"/>
              <a:t>Other major importers include Indonesia, Pakistan, Malaysia, and Bangladesh.</a:t>
            </a:r>
          </a:p>
          <a:p>
            <a:r>
              <a:rPr lang="en-US" dirty="0" smtClean="0"/>
              <a:t>The </a:t>
            </a:r>
            <a:r>
              <a:rPr lang="en-US" dirty="0"/>
              <a:t>demand for edible oils is growing, driven by population growth, urbanization, and changing dietary habits.</a:t>
            </a:r>
          </a:p>
          <a:p>
            <a:r>
              <a:rPr lang="en-US" dirty="0"/>
              <a:t>There is an increasing demand for healthier oils, such as oils rich in monounsaturated and polyunsaturated fats, and a shift away from oils high in saturated and trans fats.</a:t>
            </a:r>
          </a:p>
          <a:p>
            <a:r>
              <a:rPr lang="en-US" dirty="0"/>
              <a:t>Sustainability and environmental concerns are becoming increasingly important in the edible oils market, with a focus on reducing deforestation and protecting biodiversity.</a:t>
            </a:r>
          </a:p>
          <a:p>
            <a:r>
              <a:rPr lang="en-US" dirty="0" smtClean="0"/>
              <a:t>Trade </a:t>
            </a:r>
            <a:r>
              <a:rPr lang="en-US" dirty="0"/>
              <a:t>barriers such as tariffs and quotas can make it difficult for exporters to access certain markets.</a:t>
            </a:r>
          </a:p>
          <a:p>
            <a:r>
              <a:rPr lang="en-US" dirty="0"/>
              <a:t>Food safety regulations and standards can differ across countries, making it difficult for exporters to comply with regulations in different markets.</a:t>
            </a:r>
          </a:p>
          <a:p>
            <a:r>
              <a:rPr lang="en-US" dirty="0"/>
              <a:t>The volatility of commodity markets can make it difficult for traders to predict prices and manage risk.</a:t>
            </a:r>
          </a:p>
        </p:txBody>
      </p:sp>
    </p:spTree>
    <p:extLst>
      <p:ext uri="{BB962C8B-B14F-4D97-AF65-F5344CB8AC3E}">
        <p14:creationId xmlns:p14="http://schemas.microsoft.com/office/powerpoint/2010/main" val="292663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New Sources of Fats and Oils</a:t>
            </a:r>
          </a:p>
        </p:txBody>
      </p:sp>
      <p:sp>
        <p:nvSpPr>
          <p:cNvPr id="3" name="Content Placeholder 2"/>
          <p:cNvSpPr>
            <a:spLocks noGrp="1"/>
          </p:cNvSpPr>
          <p:nvPr>
            <p:ph idx="1"/>
          </p:nvPr>
        </p:nvSpPr>
        <p:spPr/>
        <p:txBody>
          <a:bodyPr/>
          <a:lstStyle/>
          <a:p>
            <a:pPr lvl="0"/>
            <a:r>
              <a:rPr lang="en-US" dirty="0"/>
              <a:t>Traditionally, most fats and oils have been sourced from animal products and crops like soybean, corn, and canola.</a:t>
            </a:r>
          </a:p>
          <a:p>
            <a:pPr lvl="0"/>
            <a:r>
              <a:rPr lang="en-US" dirty="0"/>
              <a:t>However, new sources of fats and oils have emerged, including microalgae and insect oil.</a:t>
            </a:r>
          </a:p>
          <a:p>
            <a:pPr lvl="0"/>
            <a:r>
              <a:rPr lang="en-US" dirty="0"/>
              <a:t>Microalgae are a promising source of omega-3 fatty acids, which have been linked to numerous health benefits.</a:t>
            </a:r>
          </a:p>
          <a:p>
            <a:pPr lvl="0"/>
            <a:r>
              <a:rPr lang="en-US" dirty="0"/>
              <a:t>Insect oil is also rich in omega-3 fatty acids and has a lower environmental impact than traditional sources.</a:t>
            </a:r>
          </a:p>
        </p:txBody>
      </p:sp>
    </p:spTree>
    <p:extLst>
      <p:ext uri="{BB962C8B-B14F-4D97-AF65-F5344CB8AC3E}">
        <p14:creationId xmlns:p14="http://schemas.microsoft.com/office/powerpoint/2010/main" val="396525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Sources (</a:t>
            </a:r>
            <a:r>
              <a:rPr lang="en-US" dirty="0" err="1" smtClean="0"/>
              <a:t>contd</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addition to microalgae and insect oil, there are other emerging sources of fats and oils.</a:t>
            </a:r>
          </a:p>
          <a:p>
            <a:r>
              <a:rPr lang="en-US" dirty="0"/>
              <a:t>One such source is plant-based meat alternatives, which often use a combination of oils to mimic the taste and texture of meat.</a:t>
            </a:r>
          </a:p>
          <a:p>
            <a:r>
              <a:rPr lang="en-US" dirty="0"/>
              <a:t>Another emerging source is byproducts from food processing, such as oil extracted from waste streams of fruits and vegetables.</a:t>
            </a:r>
          </a:p>
          <a:p>
            <a:r>
              <a:rPr lang="en-US" dirty="0"/>
              <a:t>Additionally, researchers are exploring the use of genetically modified crops, like </a:t>
            </a:r>
            <a:r>
              <a:rPr lang="en-US" dirty="0" err="1"/>
              <a:t>camelina</a:t>
            </a:r>
            <a:r>
              <a:rPr lang="en-US" dirty="0"/>
              <a:t> and pennycress, which can produce oils with unique nutritional profiles.</a:t>
            </a:r>
          </a:p>
          <a:p>
            <a:r>
              <a:rPr lang="en-US" dirty="0"/>
              <a:t>Finally, there is growing interest in alternative sources of omega-3 fatty acids, such as krill oil and fish oil derived from sustainable sources.</a:t>
            </a:r>
          </a:p>
          <a:p>
            <a:r>
              <a:rPr lang="en-US" dirty="0"/>
              <a:t>These new sources of fats and oils offer exciting possibilities for expanding the range of healthy, sustainable fats and oils available for use in food production and cooking. As research continues to advance in this field, we can expect to see even more innovation in the coming years.</a:t>
            </a:r>
          </a:p>
        </p:txBody>
      </p:sp>
    </p:spTree>
    <p:extLst>
      <p:ext uri="{BB962C8B-B14F-4D97-AF65-F5344CB8AC3E}">
        <p14:creationId xmlns:p14="http://schemas.microsoft.com/office/powerpoint/2010/main" val="424416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Advances in Processing Techniques</a:t>
            </a:r>
            <a:endParaRPr lang="en-US" dirty="0"/>
          </a:p>
        </p:txBody>
      </p:sp>
      <p:sp>
        <p:nvSpPr>
          <p:cNvPr id="3" name="Content Placeholder 2"/>
          <p:cNvSpPr>
            <a:spLocks noGrp="1"/>
          </p:cNvSpPr>
          <p:nvPr>
            <p:ph idx="1"/>
          </p:nvPr>
        </p:nvSpPr>
        <p:spPr/>
        <p:txBody>
          <a:bodyPr>
            <a:normAutofit/>
          </a:bodyPr>
          <a:lstStyle/>
          <a:p>
            <a:pPr lvl="0"/>
            <a:r>
              <a:rPr lang="en-US" dirty="0" smtClean="0"/>
              <a:t>Processing </a:t>
            </a:r>
            <a:r>
              <a:rPr lang="en-US" dirty="0"/>
              <a:t>techniques have a significant impact on the nutritional quality and safety of fats and oils.</a:t>
            </a:r>
          </a:p>
          <a:p>
            <a:pPr lvl="0"/>
            <a:r>
              <a:rPr lang="en-US" dirty="0"/>
              <a:t>Recently, new processing techniques like cold-pressed extraction have gained popularity.</a:t>
            </a:r>
          </a:p>
          <a:p>
            <a:pPr lvl="0"/>
            <a:r>
              <a:rPr lang="en-US" dirty="0"/>
              <a:t>Cold-pressed extraction is a method of extracting oil from seeds and nuts without the use of chemicals or high heat, preserving more of the natural nutrients and flavor.</a:t>
            </a:r>
          </a:p>
          <a:p>
            <a:pPr lvl="0"/>
            <a:r>
              <a:rPr lang="en-US" dirty="0"/>
              <a:t>Other techniques like enzymatic </a:t>
            </a:r>
            <a:r>
              <a:rPr lang="en-US" dirty="0" err="1"/>
              <a:t>interesterification</a:t>
            </a:r>
            <a:r>
              <a:rPr lang="en-US" dirty="0"/>
              <a:t> and fractionation can modify the physical and chemical properties of fats and oils for specific applications.</a:t>
            </a:r>
          </a:p>
        </p:txBody>
      </p:sp>
    </p:spTree>
    <p:extLst>
      <p:ext uri="{BB962C8B-B14F-4D97-AF65-F5344CB8AC3E}">
        <p14:creationId xmlns:p14="http://schemas.microsoft.com/office/powerpoint/2010/main" val="2619973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Processing: </a:t>
            </a:r>
            <a:r>
              <a:rPr lang="en-US" dirty="0" smtClean="0"/>
              <a:t>Cold-Pressed Extraction</a:t>
            </a:r>
            <a:endParaRPr lang="en-US" dirty="0"/>
          </a:p>
        </p:txBody>
      </p:sp>
      <p:sp>
        <p:nvSpPr>
          <p:cNvPr id="3" name="Content Placeholder 2"/>
          <p:cNvSpPr>
            <a:spLocks noGrp="1"/>
          </p:cNvSpPr>
          <p:nvPr>
            <p:ph idx="1"/>
          </p:nvPr>
        </p:nvSpPr>
        <p:spPr/>
        <p:txBody>
          <a:bodyPr>
            <a:normAutofit/>
          </a:bodyPr>
          <a:lstStyle/>
          <a:p>
            <a:pPr lvl="0"/>
            <a:r>
              <a:rPr lang="en-US" dirty="0" smtClean="0"/>
              <a:t>Cold-pressed </a:t>
            </a:r>
            <a:r>
              <a:rPr lang="en-US" dirty="0"/>
              <a:t>extraction is a method of extracting oil from seeds and nuts without the use of chemicals or high heat.</a:t>
            </a:r>
          </a:p>
          <a:p>
            <a:pPr lvl="0"/>
            <a:r>
              <a:rPr lang="en-US" dirty="0"/>
              <a:t>This technique preserves more of the natural nutrients and flavor of the oil, making it a popular choice among consumers who value natural and minimally processed foods.</a:t>
            </a:r>
          </a:p>
          <a:p>
            <a:pPr lvl="0"/>
            <a:r>
              <a:rPr lang="en-US" dirty="0"/>
              <a:t>Cold-pressed oils are also believed to have higher levels of antioxidants and other beneficial compounds.</a:t>
            </a:r>
          </a:p>
          <a:p>
            <a:pPr lvl="0"/>
            <a:r>
              <a:rPr lang="en-US" dirty="0"/>
              <a:t>This technology is becoming more accessible, and small-scale cold-pressed oil production facilities are being established in many regions.</a:t>
            </a:r>
          </a:p>
        </p:txBody>
      </p:sp>
    </p:spTree>
    <p:extLst>
      <p:ext uri="{BB962C8B-B14F-4D97-AF65-F5344CB8AC3E}">
        <p14:creationId xmlns:p14="http://schemas.microsoft.com/office/powerpoint/2010/main" val="2518873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2313</Words>
  <Application>Microsoft Office PowerPoint</Application>
  <PresentationFormat>Widescreen</PresentationFormat>
  <Paragraphs>112</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Recent Advances: Fats and Oils</vt:lpstr>
      <vt:lpstr>Introduction</vt:lpstr>
      <vt:lpstr>Fats and Oils: Pakistan Data</vt:lpstr>
      <vt:lpstr>Fats and Oils: World Statistics</vt:lpstr>
      <vt:lpstr>Oil and Fat Trade</vt:lpstr>
      <vt:lpstr>New Sources of Fats and Oils</vt:lpstr>
      <vt:lpstr>New Sources (contd…)</vt:lpstr>
      <vt:lpstr>Advances in Processing Techniques</vt:lpstr>
      <vt:lpstr>Processing: Cold-Pressed Extraction</vt:lpstr>
      <vt:lpstr>Major Steps in Oils and Fats Processing</vt:lpstr>
      <vt:lpstr>Types of Processing Technologies</vt:lpstr>
      <vt:lpstr>Benefits of Processing Technologies</vt:lpstr>
      <vt:lpstr>Processing: Enzymatic Interesterification</vt:lpstr>
      <vt:lpstr>Processing: Fractionation</vt:lpstr>
      <vt:lpstr>Supercritical fluid extraction</vt:lpstr>
      <vt:lpstr>PowerPoint Presentation</vt:lpstr>
      <vt:lpstr>Health Benefits of Fats and Oils</vt:lpstr>
      <vt:lpstr>Trans Fats and Health Issues</vt:lpstr>
      <vt:lpstr>New Start Ups in Fats and Oils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Advances: Fats and Oils</dc:title>
  <dc:creator>Dr. Asif Ahmad</dc:creator>
  <cp:lastModifiedBy>Dr. Asif Ahmad</cp:lastModifiedBy>
  <cp:revision>13</cp:revision>
  <dcterms:created xsi:type="dcterms:W3CDTF">2023-03-13T03:17:18Z</dcterms:created>
  <dcterms:modified xsi:type="dcterms:W3CDTF">2023-03-13T03:50:21Z</dcterms:modified>
</cp:coreProperties>
</file>