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0" r:id="rId5"/>
    <p:sldId id="271" r:id="rId6"/>
    <p:sldId id="272" r:id="rId7"/>
    <p:sldId id="273" r:id="rId8"/>
    <p:sldId id="274" r:id="rId9"/>
    <p:sldId id="275" r:id="rId10"/>
    <p:sldId id="289" r:id="rId11"/>
    <p:sldId id="276" r:id="rId12"/>
    <p:sldId id="277" r:id="rId13"/>
    <p:sldId id="258" r:id="rId14"/>
    <p:sldId id="259" r:id="rId15"/>
    <p:sldId id="260" r:id="rId16"/>
    <p:sldId id="261" r:id="rId17"/>
    <p:sldId id="262" r:id="rId18"/>
    <p:sldId id="281" r:id="rId19"/>
    <p:sldId id="282" r:id="rId20"/>
    <p:sldId id="283" r:id="rId21"/>
    <p:sldId id="284" r:id="rId22"/>
    <p:sldId id="285" r:id="rId23"/>
    <p:sldId id="286" r:id="rId24"/>
    <p:sldId id="287" r:id="rId25"/>
    <p:sldId id="288" r:id="rId26"/>
    <p:sldId id="263" r:id="rId27"/>
    <p:sldId id="267" r:id="rId28"/>
    <p:sldId id="268" r:id="rId29"/>
    <p:sldId id="278" r:id="rId30"/>
    <p:sldId id="279" r:id="rId31"/>
    <p:sldId id="280"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8FF5B9-78EE-482D-93BF-2A10029DC959}" type="doc">
      <dgm:prSet loTypeId="urn:microsoft.com/office/officeart/2005/8/layout/process1" loCatId="process" qsTypeId="urn:microsoft.com/office/officeart/2005/8/quickstyle/simple1" qsCatId="simple" csTypeId="urn:microsoft.com/office/officeart/2005/8/colors/colorful5" csCatId="colorful"/>
      <dgm:spPr/>
      <dgm:t>
        <a:bodyPr/>
        <a:lstStyle/>
        <a:p>
          <a:endParaRPr lang="en-US"/>
        </a:p>
      </dgm:t>
    </dgm:pt>
    <dgm:pt modelId="{F0D7BE59-4A38-41BD-B23B-6C82D4C3E096}">
      <dgm:prSet/>
      <dgm:spPr/>
      <dgm:t>
        <a:bodyPr/>
        <a:lstStyle/>
        <a:p>
          <a:r>
            <a:rPr lang="en-US" b="0" i="0"/>
            <a:t>Mass spectrophotometry plays a crucial role in food safety analysis by identifying and quantifying harmful contaminants, including heavy metals, allergens, toxins, and microbial toxins. It enables rapid and sensitive detection, allowing for effective monitoring and control of foodborne hazards.</a:t>
          </a:r>
          <a:endParaRPr lang="en-US"/>
        </a:p>
      </dgm:t>
    </dgm:pt>
    <dgm:pt modelId="{5F9ABA53-B4E6-4185-8F8B-7A608CB49BF1}" type="parTrans" cxnId="{12D5DD55-F369-4A26-8FB8-64595FC18D87}">
      <dgm:prSet/>
      <dgm:spPr/>
      <dgm:t>
        <a:bodyPr/>
        <a:lstStyle/>
        <a:p>
          <a:endParaRPr lang="en-US"/>
        </a:p>
      </dgm:t>
    </dgm:pt>
    <dgm:pt modelId="{42CF9E77-39FF-47FA-A94B-BCCDE7919845}" type="sibTrans" cxnId="{12D5DD55-F369-4A26-8FB8-64595FC18D87}">
      <dgm:prSet/>
      <dgm:spPr/>
      <dgm:t>
        <a:bodyPr/>
        <a:lstStyle/>
        <a:p>
          <a:endParaRPr lang="en-US"/>
        </a:p>
      </dgm:t>
    </dgm:pt>
    <dgm:pt modelId="{22105FA4-AE52-4202-B362-5525CE9020AA}">
      <dgm:prSet/>
      <dgm:spPr/>
      <dgm:t>
        <a:bodyPr/>
        <a:lstStyle/>
        <a:p>
          <a:r>
            <a:rPr lang="en-US" b="0" i="0"/>
            <a:t>Mass spectrometry is widely used for the detection and quantification of contaminants in food, ensuring food safety and regulatory compliance. For instance, it can detect pesticide residues in fruits and vegetables, veterinary drug residues in meat and dairy products, mycotoxins in grains and nuts, and heavy metals in seafood. By accurately identifying and quantifying these contaminants, mass spectrometry helps in ensuring the safety and quality of food products</a:t>
          </a:r>
          <a:endParaRPr lang="en-US"/>
        </a:p>
      </dgm:t>
    </dgm:pt>
    <dgm:pt modelId="{731591EB-D882-4C01-BCD4-3372B5FFC20A}" type="parTrans" cxnId="{6692E381-9FE0-4395-98FA-899E9C98397C}">
      <dgm:prSet/>
      <dgm:spPr/>
      <dgm:t>
        <a:bodyPr/>
        <a:lstStyle/>
        <a:p>
          <a:endParaRPr lang="en-US"/>
        </a:p>
      </dgm:t>
    </dgm:pt>
    <dgm:pt modelId="{CFB21A93-A56E-4C2E-B6B5-0FC4CD516A13}" type="sibTrans" cxnId="{6692E381-9FE0-4395-98FA-899E9C98397C}">
      <dgm:prSet/>
      <dgm:spPr/>
      <dgm:t>
        <a:bodyPr/>
        <a:lstStyle/>
        <a:p>
          <a:endParaRPr lang="en-US"/>
        </a:p>
      </dgm:t>
    </dgm:pt>
    <dgm:pt modelId="{174D9C33-1DD9-411C-A6A3-7BA62973A907}" type="pres">
      <dgm:prSet presAssocID="{0E8FF5B9-78EE-482D-93BF-2A10029DC959}" presName="Name0" presStyleCnt="0">
        <dgm:presLayoutVars>
          <dgm:dir/>
          <dgm:resizeHandles val="exact"/>
        </dgm:presLayoutVars>
      </dgm:prSet>
      <dgm:spPr/>
    </dgm:pt>
    <dgm:pt modelId="{238E3538-8764-4A8C-B2AA-D391E1EB71C7}" type="pres">
      <dgm:prSet presAssocID="{F0D7BE59-4A38-41BD-B23B-6C82D4C3E096}" presName="node" presStyleLbl="node1" presStyleIdx="0" presStyleCnt="2">
        <dgm:presLayoutVars>
          <dgm:bulletEnabled val="1"/>
        </dgm:presLayoutVars>
      </dgm:prSet>
      <dgm:spPr/>
    </dgm:pt>
    <dgm:pt modelId="{DE77A5FB-B986-4FB7-931B-C43DEFFA96F9}" type="pres">
      <dgm:prSet presAssocID="{42CF9E77-39FF-47FA-A94B-BCCDE7919845}" presName="sibTrans" presStyleLbl="sibTrans2D1" presStyleIdx="0" presStyleCnt="1"/>
      <dgm:spPr/>
    </dgm:pt>
    <dgm:pt modelId="{6DE5F52A-5EA3-401C-9A56-4E43C9FCE799}" type="pres">
      <dgm:prSet presAssocID="{42CF9E77-39FF-47FA-A94B-BCCDE7919845}" presName="connectorText" presStyleLbl="sibTrans2D1" presStyleIdx="0" presStyleCnt="1"/>
      <dgm:spPr/>
    </dgm:pt>
    <dgm:pt modelId="{2987CA21-5250-45D1-8C25-0E8E1FEF4707}" type="pres">
      <dgm:prSet presAssocID="{22105FA4-AE52-4202-B362-5525CE9020AA}" presName="node" presStyleLbl="node1" presStyleIdx="1" presStyleCnt="2">
        <dgm:presLayoutVars>
          <dgm:bulletEnabled val="1"/>
        </dgm:presLayoutVars>
      </dgm:prSet>
      <dgm:spPr/>
    </dgm:pt>
  </dgm:ptLst>
  <dgm:cxnLst>
    <dgm:cxn modelId="{24ADA86F-EB7B-43FC-BDF4-BAAAB9F9584E}" type="presOf" srcId="{42CF9E77-39FF-47FA-A94B-BCCDE7919845}" destId="{6DE5F52A-5EA3-401C-9A56-4E43C9FCE799}" srcOrd="1" destOrd="0" presId="urn:microsoft.com/office/officeart/2005/8/layout/process1"/>
    <dgm:cxn modelId="{FD546450-D67F-4BB8-86C8-5D13436243E9}" type="presOf" srcId="{22105FA4-AE52-4202-B362-5525CE9020AA}" destId="{2987CA21-5250-45D1-8C25-0E8E1FEF4707}" srcOrd="0" destOrd="0" presId="urn:microsoft.com/office/officeart/2005/8/layout/process1"/>
    <dgm:cxn modelId="{12D5DD55-F369-4A26-8FB8-64595FC18D87}" srcId="{0E8FF5B9-78EE-482D-93BF-2A10029DC959}" destId="{F0D7BE59-4A38-41BD-B23B-6C82D4C3E096}" srcOrd="0" destOrd="0" parTransId="{5F9ABA53-B4E6-4185-8F8B-7A608CB49BF1}" sibTransId="{42CF9E77-39FF-47FA-A94B-BCCDE7919845}"/>
    <dgm:cxn modelId="{6692E381-9FE0-4395-98FA-899E9C98397C}" srcId="{0E8FF5B9-78EE-482D-93BF-2A10029DC959}" destId="{22105FA4-AE52-4202-B362-5525CE9020AA}" srcOrd="1" destOrd="0" parTransId="{731591EB-D882-4C01-BCD4-3372B5FFC20A}" sibTransId="{CFB21A93-A56E-4C2E-B6B5-0FC4CD516A13}"/>
    <dgm:cxn modelId="{B587A498-8D88-41D3-9582-E79DA8DA740C}" type="presOf" srcId="{42CF9E77-39FF-47FA-A94B-BCCDE7919845}" destId="{DE77A5FB-B986-4FB7-931B-C43DEFFA96F9}" srcOrd="0" destOrd="0" presId="urn:microsoft.com/office/officeart/2005/8/layout/process1"/>
    <dgm:cxn modelId="{CABC039D-E597-491A-9B49-8CB7686DB63E}" type="presOf" srcId="{0E8FF5B9-78EE-482D-93BF-2A10029DC959}" destId="{174D9C33-1DD9-411C-A6A3-7BA62973A907}" srcOrd="0" destOrd="0" presId="urn:microsoft.com/office/officeart/2005/8/layout/process1"/>
    <dgm:cxn modelId="{8EB05DDB-0694-43BB-B3B1-591CB7373291}" type="presOf" srcId="{F0D7BE59-4A38-41BD-B23B-6C82D4C3E096}" destId="{238E3538-8764-4A8C-B2AA-D391E1EB71C7}" srcOrd="0" destOrd="0" presId="urn:microsoft.com/office/officeart/2005/8/layout/process1"/>
    <dgm:cxn modelId="{27E52D13-F2AE-4660-A202-9769947B62E6}" type="presParOf" srcId="{174D9C33-1DD9-411C-A6A3-7BA62973A907}" destId="{238E3538-8764-4A8C-B2AA-D391E1EB71C7}" srcOrd="0" destOrd="0" presId="urn:microsoft.com/office/officeart/2005/8/layout/process1"/>
    <dgm:cxn modelId="{6F6F7AA6-7D44-4519-B4E6-9231D7C6584D}" type="presParOf" srcId="{174D9C33-1DD9-411C-A6A3-7BA62973A907}" destId="{DE77A5FB-B986-4FB7-931B-C43DEFFA96F9}" srcOrd="1" destOrd="0" presId="urn:microsoft.com/office/officeart/2005/8/layout/process1"/>
    <dgm:cxn modelId="{B1246713-A776-46AB-AEC2-4D28F92C22F6}" type="presParOf" srcId="{DE77A5FB-B986-4FB7-931B-C43DEFFA96F9}" destId="{6DE5F52A-5EA3-401C-9A56-4E43C9FCE799}" srcOrd="0" destOrd="0" presId="urn:microsoft.com/office/officeart/2005/8/layout/process1"/>
    <dgm:cxn modelId="{F268B958-9FE4-4EF1-A703-E5015A32A3A0}" type="presParOf" srcId="{174D9C33-1DD9-411C-A6A3-7BA62973A907}" destId="{2987CA21-5250-45D1-8C25-0E8E1FEF4707}"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3FFF45-3F48-43F6-96CB-C65BA88A9B8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2ACC55A-F6F9-46F9-8A57-5906FD0DE18F}">
      <dgm:prSet/>
      <dgm:spPr/>
      <dgm:t>
        <a:bodyPr/>
        <a:lstStyle/>
        <a:p>
          <a:r>
            <a:rPr lang="en-US" b="0" i="0"/>
            <a:t>Mass spectrometry is employed to analyze volatile compounds responsible for the aroma and flavor of food products. By identifying and quantifying these compounds, it helps in assessing the sensory quality and authenticity of food.</a:t>
          </a:r>
          <a:endParaRPr lang="en-US"/>
        </a:p>
      </dgm:t>
    </dgm:pt>
    <dgm:pt modelId="{C4D19C2B-5144-4FAE-99FD-FA0ABB088FF8}" type="parTrans" cxnId="{4B6770D7-1696-49D5-BC64-5BA43A95026F}">
      <dgm:prSet/>
      <dgm:spPr/>
      <dgm:t>
        <a:bodyPr/>
        <a:lstStyle/>
        <a:p>
          <a:endParaRPr lang="en-US"/>
        </a:p>
      </dgm:t>
    </dgm:pt>
    <dgm:pt modelId="{B4DAA554-7D44-4989-A6A2-1271558EF992}" type="sibTrans" cxnId="{4B6770D7-1696-49D5-BC64-5BA43A95026F}">
      <dgm:prSet/>
      <dgm:spPr/>
      <dgm:t>
        <a:bodyPr/>
        <a:lstStyle/>
        <a:p>
          <a:endParaRPr lang="en-US"/>
        </a:p>
      </dgm:t>
    </dgm:pt>
    <dgm:pt modelId="{8CB438BB-D94D-4ED2-A23A-8CE1F8557C28}">
      <dgm:prSet/>
      <dgm:spPr/>
      <dgm:t>
        <a:bodyPr/>
        <a:lstStyle/>
        <a:p>
          <a:r>
            <a:rPr lang="en-US" b="0" i="0"/>
            <a:t>Mass spectrometry also aids in the evaluation of the sensory qualities of food and beverage products.</a:t>
          </a:r>
          <a:endParaRPr lang="en-US"/>
        </a:p>
      </dgm:t>
    </dgm:pt>
    <dgm:pt modelId="{E83A58B6-5EEA-456B-A6F7-ED4DF58618A3}" type="parTrans" cxnId="{DE2592E6-6EAE-4505-BC59-9BC7D239A098}">
      <dgm:prSet/>
      <dgm:spPr/>
      <dgm:t>
        <a:bodyPr/>
        <a:lstStyle/>
        <a:p>
          <a:endParaRPr lang="en-US"/>
        </a:p>
      </dgm:t>
    </dgm:pt>
    <dgm:pt modelId="{FE72A5FB-B3DD-458B-B041-ACDF5685D22C}" type="sibTrans" cxnId="{DE2592E6-6EAE-4505-BC59-9BC7D239A098}">
      <dgm:prSet/>
      <dgm:spPr/>
      <dgm:t>
        <a:bodyPr/>
        <a:lstStyle/>
        <a:p>
          <a:endParaRPr lang="en-US"/>
        </a:p>
      </dgm:t>
    </dgm:pt>
    <dgm:pt modelId="{A4B24296-514B-4ABD-84E0-8CB9E250C3A0}" type="pres">
      <dgm:prSet presAssocID="{733FFF45-3F48-43F6-96CB-C65BA88A9B85}" presName="hierChild1" presStyleCnt="0">
        <dgm:presLayoutVars>
          <dgm:chPref val="1"/>
          <dgm:dir/>
          <dgm:animOne val="branch"/>
          <dgm:animLvl val="lvl"/>
          <dgm:resizeHandles/>
        </dgm:presLayoutVars>
      </dgm:prSet>
      <dgm:spPr/>
    </dgm:pt>
    <dgm:pt modelId="{B87D7A79-7F2F-464A-AF36-176AC4313AED}" type="pres">
      <dgm:prSet presAssocID="{A2ACC55A-F6F9-46F9-8A57-5906FD0DE18F}" presName="hierRoot1" presStyleCnt="0"/>
      <dgm:spPr/>
    </dgm:pt>
    <dgm:pt modelId="{40028309-EA8F-463B-8E91-C4DE1FE3EEE5}" type="pres">
      <dgm:prSet presAssocID="{A2ACC55A-F6F9-46F9-8A57-5906FD0DE18F}" presName="composite" presStyleCnt="0"/>
      <dgm:spPr/>
    </dgm:pt>
    <dgm:pt modelId="{504C11A9-B590-4C78-AB4F-6EF46EF2EC75}" type="pres">
      <dgm:prSet presAssocID="{A2ACC55A-F6F9-46F9-8A57-5906FD0DE18F}" presName="background" presStyleLbl="node0" presStyleIdx="0" presStyleCnt="2"/>
      <dgm:spPr/>
    </dgm:pt>
    <dgm:pt modelId="{575E470B-8033-4644-9D17-375B1EC4E15C}" type="pres">
      <dgm:prSet presAssocID="{A2ACC55A-F6F9-46F9-8A57-5906FD0DE18F}" presName="text" presStyleLbl="fgAcc0" presStyleIdx="0" presStyleCnt="2">
        <dgm:presLayoutVars>
          <dgm:chPref val="3"/>
        </dgm:presLayoutVars>
      </dgm:prSet>
      <dgm:spPr/>
    </dgm:pt>
    <dgm:pt modelId="{5B338433-33CB-4AC9-89DF-5A5166914983}" type="pres">
      <dgm:prSet presAssocID="{A2ACC55A-F6F9-46F9-8A57-5906FD0DE18F}" presName="hierChild2" presStyleCnt="0"/>
      <dgm:spPr/>
    </dgm:pt>
    <dgm:pt modelId="{606847C1-BBE9-44D9-B48A-B71F384CFD27}" type="pres">
      <dgm:prSet presAssocID="{8CB438BB-D94D-4ED2-A23A-8CE1F8557C28}" presName="hierRoot1" presStyleCnt="0"/>
      <dgm:spPr/>
    </dgm:pt>
    <dgm:pt modelId="{9C83DBAB-FB3F-4AE6-9AA4-5D57D67968A7}" type="pres">
      <dgm:prSet presAssocID="{8CB438BB-D94D-4ED2-A23A-8CE1F8557C28}" presName="composite" presStyleCnt="0"/>
      <dgm:spPr/>
    </dgm:pt>
    <dgm:pt modelId="{A747C3BC-A64E-4AB8-AEE8-8CA603AEB56A}" type="pres">
      <dgm:prSet presAssocID="{8CB438BB-D94D-4ED2-A23A-8CE1F8557C28}" presName="background" presStyleLbl="node0" presStyleIdx="1" presStyleCnt="2"/>
      <dgm:spPr/>
    </dgm:pt>
    <dgm:pt modelId="{B6FFE45A-5078-472A-986A-BAB1F543203A}" type="pres">
      <dgm:prSet presAssocID="{8CB438BB-D94D-4ED2-A23A-8CE1F8557C28}" presName="text" presStyleLbl="fgAcc0" presStyleIdx="1" presStyleCnt="2">
        <dgm:presLayoutVars>
          <dgm:chPref val="3"/>
        </dgm:presLayoutVars>
      </dgm:prSet>
      <dgm:spPr/>
    </dgm:pt>
    <dgm:pt modelId="{F70B7BBA-4654-42A7-9470-797417FC11CA}" type="pres">
      <dgm:prSet presAssocID="{8CB438BB-D94D-4ED2-A23A-8CE1F8557C28}" presName="hierChild2" presStyleCnt="0"/>
      <dgm:spPr/>
    </dgm:pt>
  </dgm:ptLst>
  <dgm:cxnLst>
    <dgm:cxn modelId="{45724F1D-CCAC-4804-A12E-31A856125D1C}" type="presOf" srcId="{A2ACC55A-F6F9-46F9-8A57-5906FD0DE18F}" destId="{575E470B-8033-4644-9D17-375B1EC4E15C}" srcOrd="0" destOrd="0" presId="urn:microsoft.com/office/officeart/2005/8/layout/hierarchy1"/>
    <dgm:cxn modelId="{BDFA0D5E-6E02-4894-BF86-17D6ED2FA339}" type="presOf" srcId="{8CB438BB-D94D-4ED2-A23A-8CE1F8557C28}" destId="{B6FFE45A-5078-472A-986A-BAB1F543203A}" srcOrd="0" destOrd="0" presId="urn:microsoft.com/office/officeart/2005/8/layout/hierarchy1"/>
    <dgm:cxn modelId="{BD3E39AA-D1B8-495F-82D5-024448253B49}" type="presOf" srcId="{733FFF45-3F48-43F6-96CB-C65BA88A9B85}" destId="{A4B24296-514B-4ABD-84E0-8CB9E250C3A0}" srcOrd="0" destOrd="0" presId="urn:microsoft.com/office/officeart/2005/8/layout/hierarchy1"/>
    <dgm:cxn modelId="{4B6770D7-1696-49D5-BC64-5BA43A95026F}" srcId="{733FFF45-3F48-43F6-96CB-C65BA88A9B85}" destId="{A2ACC55A-F6F9-46F9-8A57-5906FD0DE18F}" srcOrd="0" destOrd="0" parTransId="{C4D19C2B-5144-4FAE-99FD-FA0ABB088FF8}" sibTransId="{B4DAA554-7D44-4989-A6A2-1271558EF992}"/>
    <dgm:cxn modelId="{DE2592E6-6EAE-4505-BC59-9BC7D239A098}" srcId="{733FFF45-3F48-43F6-96CB-C65BA88A9B85}" destId="{8CB438BB-D94D-4ED2-A23A-8CE1F8557C28}" srcOrd="1" destOrd="0" parTransId="{E83A58B6-5EEA-456B-A6F7-ED4DF58618A3}" sibTransId="{FE72A5FB-B3DD-458B-B041-ACDF5685D22C}"/>
    <dgm:cxn modelId="{E89E8C2A-0529-4B2A-AB73-97D6BCFD3397}" type="presParOf" srcId="{A4B24296-514B-4ABD-84E0-8CB9E250C3A0}" destId="{B87D7A79-7F2F-464A-AF36-176AC4313AED}" srcOrd="0" destOrd="0" presId="urn:microsoft.com/office/officeart/2005/8/layout/hierarchy1"/>
    <dgm:cxn modelId="{2E0A48D8-A231-4CEC-9106-B8AF33D21A64}" type="presParOf" srcId="{B87D7A79-7F2F-464A-AF36-176AC4313AED}" destId="{40028309-EA8F-463B-8E91-C4DE1FE3EEE5}" srcOrd="0" destOrd="0" presId="urn:microsoft.com/office/officeart/2005/8/layout/hierarchy1"/>
    <dgm:cxn modelId="{4857E5A7-FCDA-43F2-865B-F9669E1CACB6}" type="presParOf" srcId="{40028309-EA8F-463B-8E91-C4DE1FE3EEE5}" destId="{504C11A9-B590-4C78-AB4F-6EF46EF2EC75}" srcOrd="0" destOrd="0" presId="urn:microsoft.com/office/officeart/2005/8/layout/hierarchy1"/>
    <dgm:cxn modelId="{5A2D4224-4A68-48FE-A874-3E6566C00B2A}" type="presParOf" srcId="{40028309-EA8F-463B-8E91-C4DE1FE3EEE5}" destId="{575E470B-8033-4644-9D17-375B1EC4E15C}" srcOrd="1" destOrd="0" presId="urn:microsoft.com/office/officeart/2005/8/layout/hierarchy1"/>
    <dgm:cxn modelId="{07AAF8CD-296B-44A2-B9FD-F440874CD4A2}" type="presParOf" srcId="{B87D7A79-7F2F-464A-AF36-176AC4313AED}" destId="{5B338433-33CB-4AC9-89DF-5A5166914983}" srcOrd="1" destOrd="0" presId="urn:microsoft.com/office/officeart/2005/8/layout/hierarchy1"/>
    <dgm:cxn modelId="{B1D9CF04-5AB7-49CE-8288-0DF70C353256}" type="presParOf" srcId="{A4B24296-514B-4ABD-84E0-8CB9E250C3A0}" destId="{606847C1-BBE9-44D9-B48A-B71F384CFD27}" srcOrd="1" destOrd="0" presId="urn:microsoft.com/office/officeart/2005/8/layout/hierarchy1"/>
    <dgm:cxn modelId="{E6725362-FFF9-462A-B66B-DD9C70CF010D}" type="presParOf" srcId="{606847C1-BBE9-44D9-B48A-B71F384CFD27}" destId="{9C83DBAB-FB3F-4AE6-9AA4-5D57D67968A7}" srcOrd="0" destOrd="0" presId="urn:microsoft.com/office/officeart/2005/8/layout/hierarchy1"/>
    <dgm:cxn modelId="{04E39B5B-6041-4654-92A7-3233C2AF6E7E}" type="presParOf" srcId="{9C83DBAB-FB3F-4AE6-9AA4-5D57D67968A7}" destId="{A747C3BC-A64E-4AB8-AEE8-8CA603AEB56A}" srcOrd="0" destOrd="0" presId="urn:microsoft.com/office/officeart/2005/8/layout/hierarchy1"/>
    <dgm:cxn modelId="{5F4CB079-050F-4ED6-AA7C-CC7EB22489A3}" type="presParOf" srcId="{9C83DBAB-FB3F-4AE6-9AA4-5D57D67968A7}" destId="{B6FFE45A-5078-472A-986A-BAB1F543203A}" srcOrd="1" destOrd="0" presId="urn:microsoft.com/office/officeart/2005/8/layout/hierarchy1"/>
    <dgm:cxn modelId="{A6FE80DB-EAF9-4953-B844-33122BD78217}" type="presParOf" srcId="{606847C1-BBE9-44D9-B48A-B71F384CFD27}" destId="{F70B7BBA-4654-42A7-9470-797417FC11C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57D917-CC5A-4B2E-ADF0-187C4068511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17079D12-442E-4EB4-9C81-B9C9CBEC17CC}">
      <dgm:prSet/>
      <dgm:spPr/>
      <dgm:t>
        <a:bodyPr/>
        <a:lstStyle/>
        <a:p>
          <a:r>
            <a:rPr lang="en-US" b="0" i="0"/>
            <a:t>Mass spectrophotometry facilitates the analysis of nutrients and bioactive compounds in food, including vitamins, amino acids, fatty acids, and phytochemicals. It aids in nutritional labeling, dietary assessment, and understanding the health benefits of food components.</a:t>
          </a:r>
          <a:endParaRPr lang="en-US"/>
        </a:p>
      </dgm:t>
    </dgm:pt>
    <dgm:pt modelId="{A9A781DF-885A-4D7F-8C62-B4227DBE836A}" type="parTrans" cxnId="{C96F04A5-B49D-499D-8B74-203309CF285B}">
      <dgm:prSet/>
      <dgm:spPr/>
      <dgm:t>
        <a:bodyPr/>
        <a:lstStyle/>
        <a:p>
          <a:endParaRPr lang="en-US"/>
        </a:p>
      </dgm:t>
    </dgm:pt>
    <dgm:pt modelId="{98B179BD-D8BB-4ECF-A78A-6C4501CA58F5}" type="sibTrans" cxnId="{C96F04A5-B49D-499D-8B74-203309CF285B}">
      <dgm:prSet/>
      <dgm:spPr/>
      <dgm:t>
        <a:bodyPr/>
        <a:lstStyle/>
        <a:p>
          <a:endParaRPr lang="en-US"/>
        </a:p>
      </dgm:t>
    </dgm:pt>
    <dgm:pt modelId="{B50E4194-8EA0-44A8-9387-F91E800B897E}">
      <dgm:prSet/>
      <dgm:spPr/>
      <dgm:t>
        <a:bodyPr/>
        <a:lstStyle/>
        <a:p>
          <a:r>
            <a:rPr lang="en-US" b="0" i="0"/>
            <a:t>For example, it can determine the vitamin content in fortified foods, amino acid profiles in protein sources, or the presence of functional compounds in herbal extracts.</a:t>
          </a:r>
          <a:endParaRPr lang="en-US"/>
        </a:p>
      </dgm:t>
    </dgm:pt>
    <dgm:pt modelId="{84F24918-D4EE-419B-AC36-137C237ED7B2}" type="parTrans" cxnId="{28EE6C0E-0418-4974-963B-05225CC2E589}">
      <dgm:prSet/>
      <dgm:spPr/>
      <dgm:t>
        <a:bodyPr/>
        <a:lstStyle/>
        <a:p>
          <a:endParaRPr lang="en-US"/>
        </a:p>
      </dgm:t>
    </dgm:pt>
    <dgm:pt modelId="{D5969FE1-E0E7-4FCF-B5C2-B2C5CABA4746}" type="sibTrans" cxnId="{28EE6C0E-0418-4974-963B-05225CC2E589}">
      <dgm:prSet/>
      <dgm:spPr/>
      <dgm:t>
        <a:bodyPr/>
        <a:lstStyle/>
        <a:p>
          <a:endParaRPr lang="en-US"/>
        </a:p>
      </dgm:t>
    </dgm:pt>
    <dgm:pt modelId="{CCC2F66B-8A00-4A5F-8F54-3828A0476E1F}" type="pres">
      <dgm:prSet presAssocID="{AB57D917-CC5A-4B2E-ADF0-187C40685110}" presName="hierChild1" presStyleCnt="0">
        <dgm:presLayoutVars>
          <dgm:chPref val="1"/>
          <dgm:dir/>
          <dgm:animOne val="branch"/>
          <dgm:animLvl val="lvl"/>
          <dgm:resizeHandles/>
        </dgm:presLayoutVars>
      </dgm:prSet>
      <dgm:spPr/>
    </dgm:pt>
    <dgm:pt modelId="{615A6EE0-ECB2-49D2-87F3-F85E73750736}" type="pres">
      <dgm:prSet presAssocID="{17079D12-442E-4EB4-9C81-B9C9CBEC17CC}" presName="hierRoot1" presStyleCnt="0"/>
      <dgm:spPr/>
    </dgm:pt>
    <dgm:pt modelId="{5F40B352-4E0E-49CE-9697-A4548E91BEF6}" type="pres">
      <dgm:prSet presAssocID="{17079D12-442E-4EB4-9C81-B9C9CBEC17CC}" presName="composite" presStyleCnt="0"/>
      <dgm:spPr/>
    </dgm:pt>
    <dgm:pt modelId="{59A3CAC7-51D8-4A8D-8981-F15666DC147C}" type="pres">
      <dgm:prSet presAssocID="{17079D12-442E-4EB4-9C81-B9C9CBEC17CC}" presName="background" presStyleLbl="node0" presStyleIdx="0" presStyleCnt="2"/>
      <dgm:spPr/>
    </dgm:pt>
    <dgm:pt modelId="{7976F567-BABA-4FDC-83F1-9B4D5961BCC6}" type="pres">
      <dgm:prSet presAssocID="{17079D12-442E-4EB4-9C81-B9C9CBEC17CC}" presName="text" presStyleLbl="fgAcc0" presStyleIdx="0" presStyleCnt="2">
        <dgm:presLayoutVars>
          <dgm:chPref val="3"/>
        </dgm:presLayoutVars>
      </dgm:prSet>
      <dgm:spPr/>
    </dgm:pt>
    <dgm:pt modelId="{11C8486A-63F4-4539-853E-950B15F77A78}" type="pres">
      <dgm:prSet presAssocID="{17079D12-442E-4EB4-9C81-B9C9CBEC17CC}" presName="hierChild2" presStyleCnt="0"/>
      <dgm:spPr/>
    </dgm:pt>
    <dgm:pt modelId="{E475A3F7-4D1C-4093-8AD5-9B9066519DD7}" type="pres">
      <dgm:prSet presAssocID="{B50E4194-8EA0-44A8-9387-F91E800B897E}" presName="hierRoot1" presStyleCnt="0"/>
      <dgm:spPr/>
    </dgm:pt>
    <dgm:pt modelId="{7A00EC6A-43F1-49DA-AF65-307127DE3A3D}" type="pres">
      <dgm:prSet presAssocID="{B50E4194-8EA0-44A8-9387-F91E800B897E}" presName="composite" presStyleCnt="0"/>
      <dgm:spPr/>
    </dgm:pt>
    <dgm:pt modelId="{BFC15C53-CE38-47C4-936A-D3BDCD1C4A00}" type="pres">
      <dgm:prSet presAssocID="{B50E4194-8EA0-44A8-9387-F91E800B897E}" presName="background" presStyleLbl="node0" presStyleIdx="1" presStyleCnt="2"/>
      <dgm:spPr/>
    </dgm:pt>
    <dgm:pt modelId="{879D06B9-EDEF-48A1-B967-B5ACD8918CE2}" type="pres">
      <dgm:prSet presAssocID="{B50E4194-8EA0-44A8-9387-F91E800B897E}" presName="text" presStyleLbl="fgAcc0" presStyleIdx="1" presStyleCnt="2">
        <dgm:presLayoutVars>
          <dgm:chPref val="3"/>
        </dgm:presLayoutVars>
      </dgm:prSet>
      <dgm:spPr/>
    </dgm:pt>
    <dgm:pt modelId="{7B845137-F424-425F-83DE-343FB53B8B95}" type="pres">
      <dgm:prSet presAssocID="{B50E4194-8EA0-44A8-9387-F91E800B897E}" presName="hierChild2" presStyleCnt="0"/>
      <dgm:spPr/>
    </dgm:pt>
  </dgm:ptLst>
  <dgm:cxnLst>
    <dgm:cxn modelId="{28EE6C0E-0418-4974-963B-05225CC2E589}" srcId="{AB57D917-CC5A-4B2E-ADF0-187C40685110}" destId="{B50E4194-8EA0-44A8-9387-F91E800B897E}" srcOrd="1" destOrd="0" parTransId="{84F24918-D4EE-419B-AC36-137C237ED7B2}" sibTransId="{D5969FE1-E0E7-4FCF-B5C2-B2C5CABA4746}"/>
    <dgm:cxn modelId="{D581AE81-7215-4FF4-9352-3A6491401F7B}" type="presOf" srcId="{B50E4194-8EA0-44A8-9387-F91E800B897E}" destId="{879D06B9-EDEF-48A1-B967-B5ACD8918CE2}" srcOrd="0" destOrd="0" presId="urn:microsoft.com/office/officeart/2005/8/layout/hierarchy1"/>
    <dgm:cxn modelId="{93409982-3A70-4DE6-AF5B-E9AF1D4F2B24}" type="presOf" srcId="{AB57D917-CC5A-4B2E-ADF0-187C40685110}" destId="{CCC2F66B-8A00-4A5F-8F54-3828A0476E1F}" srcOrd="0" destOrd="0" presId="urn:microsoft.com/office/officeart/2005/8/layout/hierarchy1"/>
    <dgm:cxn modelId="{DC9BAA86-7FDE-48EF-AA3D-EA4FE5E10B4C}" type="presOf" srcId="{17079D12-442E-4EB4-9C81-B9C9CBEC17CC}" destId="{7976F567-BABA-4FDC-83F1-9B4D5961BCC6}" srcOrd="0" destOrd="0" presId="urn:microsoft.com/office/officeart/2005/8/layout/hierarchy1"/>
    <dgm:cxn modelId="{C96F04A5-B49D-499D-8B74-203309CF285B}" srcId="{AB57D917-CC5A-4B2E-ADF0-187C40685110}" destId="{17079D12-442E-4EB4-9C81-B9C9CBEC17CC}" srcOrd="0" destOrd="0" parTransId="{A9A781DF-885A-4D7F-8C62-B4227DBE836A}" sibTransId="{98B179BD-D8BB-4ECF-A78A-6C4501CA58F5}"/>
    <dgm:cxn modelId="{00114622-115C-409A-9E9E-F39F9B61DE11}" type="presParOf" srcId="{CCC2F66B-8A00-4A5F-8F54-3828A0476E1F}" destId="{615A6EE0-ECB2-49D2-87F3-F85E73750736}" srcOrd="0" destOrd="0" presId="urn:microsoft.com/office/officeart/2005/8/layout/hierarchy1"/>
    <dgm:cxn modelId="{48A649FF-C225-4782-B4D3-D35FE9BAAED3}" type="presParOf" srcId="{615A6EE0-ECB2-49D2-87F3-F85E73750736}" destId="{5F40B352-4E0E-49CE-9697-A4548E91BEF6}" srcOrd="0" destOrd="0" presId="urn:microsoft.com/office/officeart/2005/8/layout/hierarchy1"/>
    <dgm:cxn modelId="{224C1E56-29DB-45A1-8580-E83006CC4773}" type="presParOf" srcId="{5F40B352-4E0E-49CE-9697-A4548E91BEF6}" destId="{59A3CAC7-51D8-4A8D-8981-F15666DC147C}" srcOrd="0" destOrd="0" presId="urn:microsoft.com/office/officeart/2005/8/layout/hierarchy1"/>
    <dgm:cxn modelId="{D4D6641F-4794-40DC-A49A-8E06FA3F434F}" type="presParOf" srcId="{5F40B352-4E0E-49CE-9697-A4548E91BEF6}" destId="{7976F567-BABA-4FDC-83F1-9B4D5961BCC6}" srcOrd="1" destOrd="0" presId="urn:microsoft.com/office/officeart/2005/8/layout/hierarchy1"/>
    <dgm:cxn modelId="{B1437BDB-0707-4889-9B65-11720513E357}" type="presParOf" srcId="{615A6EE0-ECB2-49D2-87F3-F85E73750736}" destId="{11C8486A-63F4-4539-853E-950B15F77A78}" srcOrd="1" destOrd="0" presId="urn:microsoft.com/office/officeart/2005/8/layout/hierarchy1"/>
    <dgm:cxn modelId="{BAF59DC0-39CF-4154-81EE-E8CEC6ECA6C6}" type="presParOf" srcId="{CCC2F66B-8A00-4A5F-8F54-3828A0476E1F}" destId="{E475A3F7-4D1C-4093-8AD5-9B9066519DD7}" srcOrd="1" destOrd="0" presId="urn:microsoft.com/office/officeart/2005/8/layout/hierarchy1"/>
    <dgm:cxn modelId="{F6B5F2D9-1AB5-4BA2-8A46-121303681510}" type="presParOf" srcId="{E475A3F7-4D1C-4093-8AD5-9B9066519DD7}" destId="{7A00EC6A-43F1-49DA-AF65-307127DE3A3D}" srcOrd="0" destOrd="0" presId="urn:microsoft.com/office/officeart/2005/8/layout/hierarchy1"/>
    <dgm:cxn modelId="{87788C05-7CD1-47BD-A652-A75663A864A8}" type="presParOf" srcId="{7A00EC6A-43F1-49DA-AF65-307127DE3A3D}" destId="{BFC15C53-CE38-47C4-936A-D3BDCD1C4A00}" srcOrd="0" destOrd="0" presId="urn:microsoft.com/office/officeart/2005/8/layout/hierarchy1"/>
    <dgm:cxn modelId="{C0E23195-7104-48EB-B023-8979FDC343B7}" type="presParOf" srcId="{7A00EC6A-43F1-49DA-AF65-307127DE3A3D}" destId="{879D06B9-EDEF-48A1-B967-B5ACD8918CE2}" srcOrd="1" destOrd="0" presId="urn:microsoft.com/office/officeart/2005/8/layout/hierarchy1"/>
    <dgm:cxn modelId="{92F3086C-653D-4B65-BCC6-90F243182689}" type="presParOf" srcId="{E475A3F7-4D1C-4093-8AD5-9B9066519DD7}" destId="{7B845137-F424-425F-83DE-343FB53B8B9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E3538-8764-4A8C-B2AA-D391E1EB71C7}">
      <dsp:nvSpPr>
        <dsp:cNvPr id="0" name=""/>
        <dsp:cNvSpPr/>
      </dsp:nvSpPr>
      <dsp:spPr>
        <a:xfrm>
          <a:off x="2053" y="492187"/>
          <a:ext cx="4379788" cy="336696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Mass spectrophotometry plays a crucial role in food safety analysis by identifying and quantifying harmful contaminants, including heavy metals, allergens, toxins, and microbial toxins. It enables rapid and sensitive detection, allowing for effective monitoring and control of foodborne hazards.</a:t>
          </a:r>
          <a:endParaRPr lang="en-US" sz="1800" kern="1200"/>
        </a:p>
      </dsp:txBody>
      <dsp:txXfrm>
        <a:off x="100668" y="590802"/>
        <a:ext cx="4182558" cy="3169732"/>
      </dsp:txXfrm>
    </dsp:sp>
    <dsp:sp modelId="{DE77A5FB-B986-4FB7-931B-C43DEFFA96F9}">
      <dsp:nvSpPr>
        <dsp:cNvPr id="0" name=""/>
        <dsp:cNvSpPr/>
      </dsp:nvSpPr>
      <dsp:spPr>
        <a:xfrm>
          <a:off x="4819821" y="1632575"/>
          <a:ext cx="928515" cy="108618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819821" y="1849812"/>
        <a:ext cx="649961" cy="651713"/>
      </dsp:txXfrm>
    </dsp:sp>
    <dsp:sp modelId="{2987CA21-5250-45D1-8C25-0E8E1FEF4707}">
      <dsp:nvSpPr>
        <dsp:cNvPr id="0" name=""/>
        <dsp:cNvSpPr/>
      </dsp:nvSpPr>
      <dsp:spPr>
        <a:xfrm>
          <a:off x="6133757" y="492187"/>
          <a:ext cx="4379788" cy="336696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Mass spectrometry is widely used for the detection and quantification of contaminants in food, ensuring food safety and regulatory compliance. For instance, it can detect pesticide residues in fruits and vegetables, veterinary drug residues in meat and dairy products, mycotoxins in grains and nuts, and heavy metals in seafood. By accurately identifying and quantifying these contaminants, mass spectrometry helps in ensuring the safety and quality of food products</a:t>
          </a:r>
          <a:endParaRPr lang="en-US" sz="1800" kern="1200"/>
        </a:p>
      </dsp:txBody>
      <dsp:txXfrm>
        <a:off x="6232372" y="590802"/>
        <a:ext cx="4182558" cy="3169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C11A9-B590-4C78-AB4F-6EF46EF2EC75}">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5E470B-8033-4644-9D17-375B1EC4E15C}">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Mass spectrometry is employed to analyze volatile compounds responsible for the aroma and flavor of food products. By identifying and quantifying these compounds, it helps in assessing the sensory quality and authenticity of food.</a:t>
          </a:r>
          <a:endParaRPr lang="en-US" sz="2100" kern="1200"/>
        </a:p>
      </dsp:txBody>
      <dsp:txXfrm>
        <a:off x="696297" y="538547"/>
        <a:ext cx="4171627" cy="2590157"/>
      </dsp:txXfrm>
    </dsp:sp>
    <dsp:sp modelId="{A747C3BC-A64E-4AB8-AEE8-8CA603AEB56A}">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FFE45A-5078-472A-986A-BAB1F543203A}">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Mass spectrometry also aids in the evaluation of the sensory qualities of food and beverage products.</a:t>
          </a:r>
          <a:endParaRPr lang="en-US" sz="2100" kern="1200"/>
        </a:p>
      </dsp:txBody>
      <dsp:txXfrm>
        <a:off x="5991936" y="538547"/>
        <a:ext cx="4171627" cy="259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3CAC7-51D8-4A8D-8981-F15666DC147C}">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76F567-BABA-4FDC-83F1-9B4D5961BCC6}">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Mass spectrophotometry facilitates the analysis of nutrients and bioactive compounds in food, including vitamins, amino acids, fatty acids, and phytochemicals. It aids in nutritional labeling, dietary assessment, and understanding the health benefits of food components.</a:t>
          </a:r>
          <a:endParaRPr lang="en-US" sz="2100" kern="1200"/>
        </a:p>
      </dsp:txBody>
      <dsp:txXfrm>
        <a:off x="696297" y="538547"/>
        <a:ext cx="4171627" cy="2590157"/>
      </dsp:txXfrm>
    </dsp:sp>
    <dsp:sp modelId="{BFC15C53-CE38-47C4-936A-D3BDCD1C4A00}">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9D06B9-EDEF-48A1-B967-B5ACD8918CE2}">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For example, it can determine the vitamin content in fortified foods, amino acid profiles in protein sources, or the presence of functional compounds in herbal extracts.</a:t>
          </a:r>
          <a:endParaRPr lang="en-US" sz="2100" kern="1200"/>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6CFF-3597-F0FA-B3AE-FA5CD5A46F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1CF998-EFAF-B785-CC4A-53C748FC7C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F06FEB-D5D8-8E24-1053-8418D2939CDD}"/>
              </a:ext>
            </a:extLst>
          </p:cNvPr>
          <p:cNvSpPr>
            <a:spLocks noGrp="1"/>
          </p:cNvSpPr>
          <p:nvPr>
            <p:ph type="dt" sz="half" idx="10"/>
          </p:nvPr>
        </p:nvSpPr>
        <p:spPr/>
        <p:txBody>
          <a:bodyPr/>
          <a:lstStyle/>
          <a:p>
            <a:fld id="{E6E1A8D3-6C6E-4CD2-B058-F2DCF1114BCA}" type="datetimeFigureOut">
              <a:rPr lang="en-US" smtClean="0"/>
              <a:t>6/4/2023</a:t>
            </a:fld>
            <a:endParaRPr lang="en-US"/>
          </a:p>
        </p:txBody>
      </p:sp>
      <p:sp>
        <p:nvSpPr>
          <p:cNvPr id="5" name="Footer Placeholder 4">
            <a:extLst>
              <a:ext uri="{FF2B5EF4-FFF2-40B4-BE49-F238E27FC236}">
                <a16:creationId xmlns:a16="http://schemas.microsoft.com/office/drawing/2014/main" id="{99053514-8992-761E-8302-193551B7C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19602-AF73-D969-0F36-7B05BE6ED35C}"/>
              </a:ext>
            </a:extLst>
          </p:cNvPr>
          <p:cNvSpPr>
            <a:spLocks noGrp="1"/>
          </p:cNvSpPr>
          <p:nvPr>
            <p:ph type="sldNum" sz="quarter" idx="12"/>
          </p:nvPr>
        </p:nvSpPr>
        <p:spPr/>
        <p:txBody>
          <a:bodyPr/>
          <a:lstStyle/>
          <a:p>
            <a:fld id="{C078173B-0AAD-4DB4-BCCA-E47D04B3DA5B}" type="slidenum">
              <a:rPr lang="en-US" smtClean="0"/>
              <a:t>‹#›</a:t>
            </a:fld>
            <a:endParaRPr lang="en-US"/>
          </a:p>
        </p:txBody>
      </p:sp>
    </p:spTree>
    <p:extLst>
      <p:ext uri="{BB962C8B-B14F-4D97-AF65-F5344CB8AC3E}">
        <p14:creationId xmlns:p14="http://schemas.microsoft.com/office/powerpoint/2010/main" val="3488680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2F19-8257-5299-2C83-D59216D502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0209D5-E25D-0028-6E0F-42F5ACC7AD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0699B-9802-4D5F-2ECB-24AB05CC83AA}"/>
              </a:ext>
            </a:extLst>
          </p:cNvPr>
          <p:cNvSpPr>
            <a:spLocks noGrp="1"/>
          </p:cNvSpPr>
          <p:nvPr>
            <p:ph type="dt" sz="half" idx="10"/>
          </p:nvPr>
        </p:nvSpPr>
        <p:spPr/>
        <p:txBody>
          <a:bodyPr/>
          <a:lstStyle/>
          <a:p>
            <a:fld id="{E6E1A8D3-6C6E-4CD2-B058-F2DCF1114BCA}" type="datetimeFigureOut">
              <a:rPr lang="en-US" smtClean="0"/>
              <a:t>6/4/2023</a:t>
            </a:fld>
            <a:endParaRPr lang="en-US"/>
          </a:p>
        </p:txBody>
      </p:sp>
      <p:sp>
        <p:nvSpPr>
          <p:cNvPr id="5" name="Footer Placeholder 4">
            <a:extLst>
              <a:ext uri="{FF2B5EF4-FFF2-40B4-BE49-F238E27FC236}">
                <a16:creationId xmlns:a16="http://schemas.microsoft.com/office/drawing/2014/main" id="{EF509D8D-760D-587C-6FCC-7228250D40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C8489-3019-5656-F0C4-02FA02348700}"/>
              </a:ext>
            </a:extLst>
          </p:cNvPr>
          <p:cNvSpPr>
            <a:spLocks noGrp="1"/>
          </p:cNvSpPr>
          <p:nvPr>
            <p:ph type="sldNum" sz="quarter" idx="12"/>
          </p:nvPr>
        </p:nvSpPr>
        <p:spPr/>
        <p:txBody>
          <a:bodyPr/>
          <a:lstStyle/>
          <a:p>
            <a:fld id="{C078173B-0AAD-4DB4-BCCA-E47D04B3DA5B}" type="slidenum">
              <a:rPr lang="en-US" smtClean="0"/>
              <a:t>‹#›</a:t>
            </a:fld>
            <a:endParaRPr lang="en-US"/>
          </a:p>
        </p:txBody>
      </p:sp>
    </p:spTree>
    <p:extLst>
      <p:ext uri="{BB962C8B-B14F-4D97-AF65-F5344CB8AC3E}">
        <p14:creationId xmlns:p14="http://schemas.microsoft.com/office/powerpoint/2010/main" val="343235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C3D0EF-D63C-084C-5608-3908952E37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D80439-B1E1-672F-F06B-98FC528741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CECF5-DFA4-6A93-E568-6E8417D27D02}"/>
              </a:ext>
            </a:extLst>
          </p:cNvPr>
          <p:cNvSpPr>
            <a:spLocks noGrp="1"/>
          </p:cNvSpPr>
          <p:nvPr>
            <p:ph type="dt" sz="half" idx="10"/>
          </p:nvPr>
        </p:nvSpPr>
        <p:spPr/>
        <p:txBody>
          <a:bodyPr/>
          <a:lstStyle/>
          <a:p>
            <a:fld id="{E6E1A8D3-6C6E-4CD2-B058-F2DCF1114BCA}" type="datetimeFigureOut">
              <a:rPr lang="en-US" smtClean="0"/>
              <a:t>6/4/2023</a:t>
            </a:fld>
            <a:endParaRPr lang="en-US"/>
          </a:p>
        </p:txBody>
      </p:sp>
      <p:sp>
        <p:nvSpPr>
          <p:cNvPr id="5" name="Footer Placeholder 4">
            <a:extLst>
              <a:ext uri="{FF2B5EF4-FFF2-40B4-BE49-F238E27FC236}">
                <a16:creationId xmlns:a16="http://schemas.microsoft.com/office/drawing/2014/main" id="{8B0A5F25-FF43-C2DF-DAD0-B8D0A972A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28A66-B46E-3351-9DAA-56334961E3B4}"/>
              </a:ext>
            </a:extLst>
          </p:cNvPr>
          <p:cNvSpPr>
            <a:spLocks noGrp="1"/>
          </p:cNvSpPr>
          <p:nvPr>
            <p:ph type="sldNum" sz="quarter" idx="12"/>
          </p:nvPr>
        </p:nvSpPr>
        <p:spPr/>
        <p:txBody>
          <a:bodyPr/>
          <a:lstStyle/>
          <a:p>
            <a:fld id="{C078173B-0AAD-4DB4-BCCA-E47D04B3DA5B}" type="slidenum">
              <a:rPr lang="en-US" smtClean="0"/>
              <a:t>‹#›</a:t>
            </a:fld>
            <a:endParaRPr lang="en-US"/>
          </a:p>
        </p:txBody>
      </p:sp>
    </p:spTree>
    <p:extLst>
      <p:ext uri="{BB962C8B-B14F-4D97-AF65-F5344CB8AC3E}">
        <p14:creationId xmlns:p14="http://schemas.microsoft.com/office/powerpoint/2010/main" val="262372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FBA3-5A87-B2B2-2E69-D2B4E2D5FF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A8CD1C-75DA-C1E4-5C3F-DADA337B6D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E5A91-51D0-A94B-746D-E90A09B3728B}"/>
              </a:ext>
            </a:extLst>
          </p:cNvPr>
          <p:cNvSpPr>
            <a:spLocks noGrp="1"/>
          </p:cNvSpPr>
          <p:nvPr>
            <p:ph type="dt" sz="half" idx="10"/>
          </p:nvPr>
        </p:nvSpPr>
        <p:spPr/>
        <p:txBody>
          <a:bodyPr/>
          <a:lstStyle/>
          <a:p>
            <a:fld id="{E6E1A8D3-6C6E-4CD2-B058-F2DCF1114BCA}" type="datetimeFigureOut">
              <a:rPr lang="en-US" smtClean="0"/>
              <a:t>6/4/2023</a:t>
            </a:fld>
            <a:endParaRPr lang="en-US"/>
          </a:p>
        </p:txBody>
      </p:sp>
      <p:sp>
        <p:nvSpPr>
          <p:cNvPr id="5" name="Footer Placeholder 4">
            <a:extLst>
              <a:ext uri="{FF2B5EF4-FFF2-40B4-BE49-F238E27FC236}">
                <a16:creationId xmlns:a16="http://schemas.microsoft.com/office/drawing/2014/main" id="{4E2D8D29-6FE6-4FAC-6E07-90C21EB09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60F2F-8A59-FDFC-DEB8-9C7F6A70692B}"/>
              </a:ext>
            </a:extLst>
          </p:cNvPr>
          <p:cNvSpPr>
            <a:spLocks noGrp="1"/>
          </p:cNvSpPr>
          <p:nvPr>
            <p:ph type="sldNum" sz="quarter" idx="12"/>
          </p:nvPr>
        </p:nvSpPr>
        <p:spPr/>
        <p:txBody>
          <a:bodyPr/>
          <a:lstStyle/>
          <a:p>
            <a:fld id="{C078173B-0AAD-4DB4-BCCA-E47D04B3DA5B}" type="slidenum">
              <a:rPr lang="en-US" smtClean="0"/>
              <a:t>‹#›</a:t>
            </a:fld>
            <a:endParaRPr lang="en-US"/>
          </a:p>
        </p:txBody>
      </p:sp>
    </p:spTree>
    <p:extLst>
      <p:ext uri="{BB962C8B-B14F-4D97-AF65-F5344CB8AC3E}">
        <p14:creationId xmlns:p14="http://schemas.microsoft.com/office/powerpoint/2010/main" val="389405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0CC1-CD40-B416-8B3A-9C08256957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3F0D11-DFCF-2352-3DA1-38E7A00B40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AE6C5-1288-30C9-D242-031CD3504C33}"/>
              </a:ext>
            </a:extLst>
          </p:cNvPr>
          <p:cNvSpPr>
            <a:spLocks noGrp="1"/>
          </p:cNvSpPr>
          <p:nvPr>
            <p:ph type="dt" sz="half" idx="10"/>
          </p:nvPr>
        </p:nvSpPr>
        <p:spPr/>
        <p:txBody>
          <a:bodyPr/>
          <a:lstStyle/>
          <a:p>
            <a:fld id="{E6E1A8D3-6C6E-4CD2-B058-F2DCF1114BCA}" type="datetimeFigureOut">
              <a:rPr lang="en-US" smtClean="0"/>
              <a:t>6/4/2023</a:t>
            </a:fld>
            <a:endParaRPr lang="en-US"/>
          </a:p>
        </p:txBody>
      </p:sp>
      <p:sp>
        <p:nvSpPr>
          <p:cNvPr id="5" name="Footer Placeholder 4">
            <a:extLst>
              <a:ext uri="{FF2B5EF4-FFF2-40B4-BE49-F238E27FC236}">
                <a16:creationId xmlns:a16="http://schemas.microsoft.com/office/drawing/2014/main" id="{416F4058-C8AA-D80E-22D1-DFD23167F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5BE31-A9D0-338E-DFCD-D842949667BF}"/>
              </a:ext>
            </a:extLst>
          </p:cNvPr>
          <p:cNvSpPr>
            <a:spLocks noGrp="1"/>
          </p:cNvSpPr>
          <p:nvPr>
            <p:ph type="sldNum" sz="quarter" idx="12"/>
          </p:nvPr>
        </p:nvSpPr>
        <p:spPr/>
        <p:txBody>
          <a:bodyPr/>
          <a:lstStyle/>
          <a:p>
            <a:fld id="{C078173B-0AAD-4DB4-BCCA-E47D04B3DA5B}" type="slidenum">
              <a:rPr lang="en-US" smtClean="0"/>
              <a:t>‹#›</a:t>
            </a:fld>
            <a:endParaRPr lang="en-US"/>
          </a:p>
        </p:txBody>
      </p:sp>
    </p:spTree>
    <p:extLst>
      <p:ext uri="{BB962C8B-B14F-4D97-AF65-F5344CB8AC3E}">
        <p14:creationId xmlns:p14="http://schemas.microsoft.com/office/powerpoint/2010/main" val="166275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23A9-A312-4123-96F6-948C1685D8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5C66F7-4000-1B98-4C09-F6E99E7CD0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7B7577-881E-796E-1929-FB75573EA8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92D86D-1A73-59F5-0DE3-C5BE6A73432B}"/>
              </a:ext>
            </a:extLst>
          </p:cNvPr>
          <p:cNvSpPr>
            <a:spLocks noGrp="1"/>
          </p:cNvSpPr>
          <p:nvPr>
            <p:ph type="dt" sz="half" idx="10"/>
          </p:nvPr>
        </p:nvSpPr>
        <p:spPr/>
        <p:txBody>
          <a:bodyPr/>
          <a:lstStyle/>
          <a:p>
            <a:fld id="{E6E1A8D3-6C6E-4CD2-B058-F2DCF1114BCA}" type="datetimeFigureOut">
              <a:rPr lang="en-US" smtClean="0"/>
              <a:t>6/4/2023</a:t>
            </a:fld>
            <a:endParaRPr lang="en-US"/>
          </a:p>
        </p:txBody>
      </p:sp>
      <p:sp>
        <p:nvSpPr>
          <p:cNvPr id="6" name="Footer Placeholder 5">
            <a:extLst>
              <a:ext uri="{FF2B5EF4-FFF2-40B4-BE49-F238E27FC236}">
                <a16:creationId xmlns:a16="http://schemas.microsoft.com/office/drawing/2014/main" id="{DE76BCEA-C672-36E5-8B76-F2228C8B7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1708BA-2149-0AFF-A729-8E1D2EBF6824}"/>
              </a:ext>
            </a:extLst>
          </p:cNvPr>
          <p:cNvSpPr>
            <a:spLocks noGrp="1"/>
          </p:cNvSpPr>
          <p:nvPr>
            <p:ph type="sldNum" sz="quarter" idx="12"/>
          </p:nvPr>
        </p:nvSpPr>
        <p:spPr/>
        <p:txBody>
          <a:bodyPr/>
          <a:lstStyle/>
          <a:p>
            <a:fld id="{C078173B-0AAD-4DB4-BCCA-E47D04B3DA5B}" type="slidenum">
              <a:rPr lang="en-US" smtClean="0"/>
              <a:t>‹#›</a:t>
            </a:fld>
            <a:endParaRPr lang="en-US"/>
          </a:p>
        </p:txBody>
      </p:sp>
    </p:spTree>
    <p:extLst>
      <p:ext uri="{BB962C8B-B14F-4D97-AF65-F5344CB8AC3E}">
        <p14:creationId xmlns:p14="http://schemas.microsoft.com/office/powerpoint/2010/main" val="395507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3983F-7EA1-37B9-45D1-A8D296BF54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F5FF50-0608-AD2D-F669-C320C7987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D24A4E-A5BC-2106-165E-E62B995A32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A0B3F7-09CC-9A74-F893-36E252980C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D23FBE-D510-C671-8EA9-37FF7684B5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D6F534-C146-89BB-AECD-4672A6F37579}"/>
              </a:ext>
            </a:extLst>
          </p:cNvPr>
          <p:cNvSpPr>
            <a:spLocks noGrp="1"/>
          </p:cNvSpPr>
          <p:nvPr>
            <p:ph type="dt" sz="half" idx="10"/>
          </p:nvPr>
        </p:nvSpPr>
        <p:spPr/>
        <p:txBody>
          <a:bodyPr/>
          <a:lstStyle/>
          <a:p>
            <a:fld id="{E6E1A8D3-6C6E-4CD2-B058-F2DCF1114BCA}" type="datetimeFigureOut">
              <a:rPr lang="en-US" smtClean="0"/>
              <a:t>6/4/2023</a:t>
            </a:fld>
            <a:endParaRPr lang="en-US"/>
          </a:p>
        </p:txBody>
      </p:sp>
      <p:sp>
        <p:nvSpPr>
          <p:cNvPr id="8" name="Footer Placeholder 7">
            <a:extLst>
              <a:ext uri="{FF2B5EF4-FFF2-40B4-BE49-F238E27FC236}">
                <a16:creationId xmlns:a16="http://schemas.microsoft.com/office/drawing/2014/main" id="{636C8801-1EE7-63E6-EA66-507D13E994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5F4F50-635C-7476-3A2D-4720AC3AD59B}"/>
              </a:ext>
            </a:extLst>
          </p:cNvPr>
          <p:cNvSpPr>
            <a:spLocks noGrp="1"/>
          </p:cNvSpPr>
          <p:nvPr>
            <p:ph type="sldNum" sz="quarter" idx="12"/>
          </p:nvPr>
        </p:nvSpPr>
        <p:spPr/>
        <p:txBody>
          <a:bodyPr/>
          <a:lstStyle/>
          <a:p>
            <a:fld id="{C078173B-0AAD-4DB4-BCCA-E47D04B3DA5B}" type="slidenum">
              <a:rPr lang="en-US" smtClean="0"/>
              <a:t>‹#›</a:t>
            </a:fld>
            <a:endParaRPr lang="en-US"/>
          </a:p>
        </p:txBody>
      </p:sp>
    </p:spTree>
    <p:extLst>
      <p:ext uri="{BB962C8B-B14F-4D97-AF65-F5344CB8AC3E}">
        <p14:creationId xmlns:p14="http://schemas.microsoft.com/office/powerpoint/2010/main" val="4052531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B559-C278-1865-D06B-9717DA71AA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BF372C-B4AA-FEEF-47C7-AAE5D03D5B6D}"/>
              </a:ext>
            </a:extLst>
          </p:cNvPr>
          <p:cNvSpPr>
            <a:spLocks noGrp="1"/>
          </p:cNvSpPr>
          <p:nvPr>
            <p:ph type="dt" sz="half" idx="10"/>
          </p:nvPr>
        </p:nvSpPr>
        <p:spPr/>
        <p:txBody>
          <a:bodyPr/>
          <a:lstStyle/>
          <a:p>
            <a:fld id="{E6E1A8D3-6C6E-4CD2-B058-F2DCF1114BCA}" type="datetimeFigureOut">
              <a:rPr lang="en-US" smtClean="0"/>
              <a:t>6/4/2023</a:t>
            </a:fld>
            <a:endParaRPr lang="en-US"/>
          </a:p>
        </p:txBody>
      </p:sp>
      <p:sp>
        <p:nvSpPr>
          <p:cNvPr id="4" name="Footer Placeholder 3">
            <a:extLst>
              <a:ext uri="{FF2B5EF4-FFF2-40B4-BE49-F238E27FC236}">
                <a16:creationId xmlns:a16="http://schemas.microsoft.com/office/drawing/2014/main" id="{338E1B30-1732-552A-C8CF-20576D00B9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9D3F2C-A5F1-4AE5-CE12-765D108B9BDA}"/>
              </a:ext>
            </a:extLst>
          </p:cNvPr>
          <p:cNvSpPr>
            <a:spLocks noGrp="1"/>
          </p:cNvSpPr>
          <p:nvPr>
            <p:ph type="sldNum" sz="quarter" idx="12"/>
          </p:nvPr>
        </p:nvSpPr>
        <p:spPr/>
        <p:txBody>
          <a:bodyPr/>
          <a:lstStyle/>
          <a:p>
            <a:fld id="{C078173B-0AAD-4DB4-BCCA-E47D04B3DA5B}" type="slidenum">
              <a:rPr lang="en-US" smtClean="0"/>
              <a:t>‹#›</a:t>
            </a:fld>
            <a:endParaRPr lang="en-US"/>
          </a:p>
        </p:txBody>
      </p:sp>
    </p:spTree>
    <p:extLst>
      <p:ext uri="{BB962C8B-B14F-4D97-AF65-F5344CB8AC3E}">
        <p14:creationId xmlns:p14="http://schemas.microsoft.com/office/powerpoint/2010/main" val="21435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F9219-EC00-F7BB-70CB-54D171A20704}"/>
              </a:ext>
            </a:extLst>
          </p:cNvPr>
          <p:cNvSpPr>
            <a:spLocks noGrp="1"/>
          </p:cNvSpPr>
          <p:nvPr>
            <p:ph type="dt" sz="half" idx="10"/>
          </p:nvPr>
        </p:nvSpPr>
        <p:spPr/>
        <p:txBody>
          <a:bodyPr/>
          <a:lstStyle/>
          <a:p>
            <a:fld id="{E6E1A8D3-6C6E-4CD2-B058-F2DCF1114BCA}" type="datetimeFigureOut">
              <a:rPr lang="en-US" smtClean="0"/>
              <a:t>6/4/2023</a:t>
            </a:fld>
            <a:endParaRPr lang="en-US"/>
          </a:p>
        </p:txBody>
      </p:sp>
      <p:sp>
        <p:nvSpPr>
          <p:cNvPr id="3" name="Footer Placeholder 2">
            <a:extLst>
              <a:ext uri="{FF2B5EF4-FFF2-40B4-BE49-F238E27FC236}">
                <a16:creationId xmlns:a16="http://schemas.microsoft.com/office/drawing/2014/main" id="{8920ECCD-0551-DAE8-00BB-DAD1708A9A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655647-D81C-6EAA-81B0-8D2424B721CC}"/>
              </a:ext>
            </a:extLst>
          </p:cNvPr>
          <p:cNvSpPr>
            <a:spLocks noGrp="1"/>
          </p:cNvSpPr>
          <p:nvPr>
            <p:ph type="sldNum" sz="quarter" idx="12"/>
          </p:nvPr>
        </p:nvSpPr>
        <p:spPr/>
        <p:txBody>
          <a:bodyPr/>
          <a:lstStyle/>
          <a:p>
            <a:fld id="{C078173B-0AAD-4DB4-BCCA-E47D04B3DA5B}" type="slidenum">
              <a:rPr lang="en-US" smtClean="0"/>
              <a:t>‹#›</a:t>
            </a:fld>
            <a:endParaRPr lang="en-US"/>
          </a:p>
        </p:txBody>
      </p:sp>
    </p:spTree>
    <p:extLst>
      <p:ext uri="{BB962C8B-B14F-4D97-AF65-F5344CB8AC3E}">
        <p14:creationId xmlns:p14="http://schemas.microsoft.com/office/powerpoint/2010/main" val="128747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39FEE-19BC-F947-84BE-BE7E01A28A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AC0604-370F-F789-0126-4B687B8663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E3F57E-3EF5-3645-6FAD-4226ABB90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22397D-561B-92A6-77D3-A5098312328D}"/>
              </a:ext>
            </a:extLst>
          </p:cNvPr>
          <p:cNvSpPr>
            <a:spLocks noGrp="1"/>
          </p:cNvSpPr>
          <p:nvPr>
            <p:ph type="dt" sz="half" idx="10"/>
          </p:nvPr>
        </p:nvSpPr>
        <p:spPr/>
        <p:txBody>
          <a:bodyPr/>
          <a:lstStyle/>
          <a:p>
            <a:fld id="{E6E1A8D3-6C6E-4CD2-B058-F2DCF1114BCA}" type="datetimeFigureOut">
              <a:rPr lang="en-US" smtClean="0"/>
              <a:t>6/4/2023</a:t>
            </a:fld>
            <a:endParaRPr lang="en-US"/>
          </a:p>
        </p:txBody>
      </p:sp>
      <p:sp>
        <p:nvSpPr>
          <p:cNvPr id="6" name="Footer Placeholder 5">
            <a:extLst>
              <a:ext uri="{FF2B5EF4-FFF2-40B4-BE49-F238E27FC236}">
                <a16:creationId xmlns:a16="http://schemas.microsoft.com/office/drawing/2014/main" id="{D7AA3D99-4DB3-3888-1460-9F1701F7BB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6CF4B8-31FA-0884-B4EB-B7F19A2B4C58}"/>
              </a:ext>
            </a:extLst>
          </p:cNvPr>
          <p:cNvSpPr>
            <a:spLocks noGrp="1"/>
          </p:cNvSpPr>
          <p:nvPr>
            <p:ph type="sldNum" sz="quarter" idx="12"/>
          </p:nvPr>
        </p:nvSpPr>
        <p:spPr/>
        <p:txBody>
          <a:bodyPr/>
          <a:lstStyle/>
          <a:p>
            <a:fld id="{C078173B-0AAD-4DB4-BCCA-E47D04B3DA5B}" type="slidenum">
              <a:rPr lang="en-US" smtClean="0"/>
              <a:t>‹#›</a:t>
            </a:fld>
            <a:endParaRPr lang="en-US"/>
          </a:p>
        </p:txBody>
      </p:sp>
    </p:spTree>
    <p:extLst>
      <p:ext uri="{BB962C8B-B14F-4D97-AF65-F5344CB8AC3E}">
        <p14:creationId xmlns:p14="http://schemas.microsoft.com/office/powerpoint/2010/main" val="262013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8C57F-4D68-5C2D-4F86-999A4948A0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099C47-5E4F-3A10-8BD5-D7B793FAE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70582C-24D0-F527-9A38-F7D924B20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5A2DC4-0E36-EBE1-02C0-80AB2A2AEA93}"/>
              </a:ext>
            </a:extLst>
          </p:cNvPr>
          <p:cNvSpPr>
            <a:spLocks noGrp="1"/>
          </p:cNvSpPr>
          <p:nvPr>
            <p:ph type="dt" sz="half" idx="10"/>
          </p:nvPr>
        </p:nvSpPr>
        <p:spPr/>
        <p:txBody>
          <a:bodyPr/>
          <a:lstStyle/>
          <a:p>
            <a:fld id="{E6E1A8D3-6C6E-4CD2-B058-F2DCF1114BCA}" type="datetimeFigureOut">
              <a:rPr lang="en-US" smtClean="0"/>
              <a:t>6/4/2023</a:t>
            </a:fld>
            <a:endParaRPr lang="en-US"/>
          </a:p>
        </p:txBody>
      </p:sp>
      <p:sp>
        <p:nvSpPr>
          <p:cNvPr id="6" name="Footer Placeholder 5">
            <a:extLst>
              <a:ext uri="{FF2B5EF4-FFF2-40B4-BE49-F238E27FC236}">
                <a16:creationId xmlns:a16="http://schemas.microsoft.com/office/drawing/2014/main" id="{C31C17C6-F115-3CD0-5C68-0766354366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48068A-676E-AB40-E8D3-5A720663D4AE}"/>
              </a:ext>
            </a:extLst>
          </p:cNvPr>
          <p:cNvSpPr>
            <a:spLocks noGrp="1"/>
          </p:cNvSpPr>
          <p:nvPr>
            <p:ph type="sldNum" sz="quarter" idx="12"/>
          </p:nvPr>
        </p:nvSpPr>
        <p:spPr/>
        <p:txBody>
          <a:bodyPr/>
          <a:lstStyle/>
          <a:p>
            <a:fld id="{C078173B-0AAD-4DB4-BCCA-E47D04B3DA5B}" type="slidenum">
              <a:rPr lang="en-US" smtClean="0"/>
              <a:t>‹#›</a:t>
            </a:fld>
            <a:endParaRPr lang="en-US"/>
          </a:p>
        </p:txBody>
      </p:sp>
    </p:spTree>
    <p:extLst>
      <p:ext uri="{BB962C8B-B14F-4D97-AF65-F5344CB8AC3E}">
        <p14:creationId xmlns:p14="http://schemas.microsoft.com/office/powerpoint/2010/main" val="1271868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816591-45F4-363E-F8B6-4F35CFE3F1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A71445-3EA3-6F94-5793-27A8966C1D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7A1FA7-A731-E9DB-F76C-A4C7D8A067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1A8D3-6C6E-4CD2-B058-F2DCF1114BCA}" type="datetimeFigureOut">
              <a:rPr lang="en-US" smtClean="0"/>
              <a:t>6/4/2023</a:t>
            </a:fld>
            <a:endParaRPr lang="en-US"/>
          </a:p>
        </p:txBody>
      </p:sp>
      <p:sp>
        <p:nvSpPr>
          <p:cNvPr id="5" name="Footer Placeholder 4">
            <a:extLst>
              <a:ext uri="{FF2B5EF4-FFF2-40B4-BE49-F238E27FC236}">
                <a16:creationId xmlns:a16="http://schemas.microsoft.com/office/drawing/2014/main" id="{FE63C720-FE18-94AE-E627-2D66721593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09F6FF-4FE0-7234-C521-0F891A2BCE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8173B-0AAD-4DB4-BCCA-E47D04B3DA5B}" type="slidenum">
              <a:rPr lang="en-US" smtClean="0"/>
              <a:t>‹#›</a:t>
            </a:fld>
            <a:endParaRPr lang="en-US"/>
          </a:p>
        </p:txBody>
      </p:sp>
    </p:spTree>
    <p:extLst>
      <p:ext uri="{BB962C8B-B14F-4D97-AF65-F5344CB8AC3E}">
        <p14:creationId xmlns:p14="http://schemas.microsoft.com/office/powerpoint/2010/main" val="4187296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940196A-F064-EADF-F30E-EEF359FE6EF2}"/>
              </a:ext>
            </a:extLst>
          </p:cNvPr>
          <p:cNvPicPr>
            <a:picLocks noChangeAspect="1"/>
          </p:cNvPicPr>
          <p:nvPr/>
        </p:nvPicPr>
        <p:blipFill rotWithShape="1">
          <a:blip r:embed="rId2"/>
          <a:srcRect t="29436" b="14314"/>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FBA3B-0266-7776-350C-F6351008A82D}"/>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MASS SPECTROPHOTOMETRY</a:t>
            </a:r>
          </a:p>
        </p:txBody>
      </p:sp>
      <p:sp>
        <p:nvSpPr>
          <p:cNvPr id="3" name="Subtitle 2">
            <a:extLst>
              <a:ext uri="{FF2B5EF4-FFF2-40B4-BE49-F238E27FC236}">
                <a16:creationId xmlns:a16="http://schemas.microsoft.com/office/drawing/2014/main" id="{92D2B0F6-CCA1-6BEE-8095-0BB2AB92040C}"/>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a:solidFill>
                  <a:srgbClr val="FFFFFF"/>
                </a:solidFill>
              </a:rPr>
              <a:t>FT-722</a:t>
            </a:r>
          </a:p>
          <a:p>
            <a:r>
              <a:rPr lang="en-US">
                <a:solidFill>
                  <a:srgbClr val="FFFFFF"/>
                </a:solidFill>
              </a:rPr>
              <a:t>DR.ASIF AHMAD</a:t>
            </a:r>
          </a:p>
        </p:txBody>
      </p:sp>
    </p:spTree>
    <p:extLst>
      <p:ext uri="{BB962C8B-B14F-4D97-AF65-F5344CB8AC3E}">
        <p14:creationId xmlns:p14="http://schemas.microsoft.com/office/powerpoint/2010/main" val="311092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AACC-289F-7F07-7241-8B1B524180DC}"/>
              </a:ext>
            </a:extLst>
          </p:cNvPr>
          <p:cNvSpPr>
            <a:spLocks noGrp="1"/>
          </p:cNvSpPr>
          <p:nvPr>
            <p:ph type="title"/>
          </p:nvPr>
        </p:nvSpPr>
        <p:spPr/>
        <p:txBody>
          <a:bodyPr/>
          <a:lstStyle/>
          <a:p>
            <a:r>
              <a:rPr lang="en-US" dirty="0"/>
              <a:t>PROTEIN QUANTIFICATION</a:t>
            </a:r>
          </a:p>
        </p:txBody>
      </p:sp>
      <p:pic>
        <p:nvPicPr>
          <p:cNvPr id="4" name="Picture 2" descr="Proteomes | Free Full-Text | A Critical Review of Bottom-Up Proteomics: The  Good, the Bad, and the Future of This Field">
            <a:extLst>
              <a:ext uri="{FF2B5EF4-FFF2-40B4-BE49-F238E27FC236}">
                <a16:creationId xmlns:a16="http://schemas.microsoft.com/office/drawing/2014/main" id="{096C27AA-5296-EAB7-564A-3F8EA15C26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1066917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47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44F5C-8691-4F52-1E39-0DBC1A836EE2}"/>
              </a:ext>
            </a:extLst>
          </p:cNvPr>
          <p:cNvSpPr>
            <a:spLocks noGrp="1"/>
          </p:cNvSpPr>
          <p:nvPr>
            <p:ph type="title"/>
          </p:nvPr>
        </p:nvSpPr>
        <p:spPr/>
        <p:txBody>
          <a:bodyPr/>
          <a:lstStyle/>
          <a:p>
            <a:r>
              <a:rPr lang="en-US" dirty="0"/>
              <a:t>MICRONUTRIENTS </a:t>
            </a:r>
          </a:p>
        </p:txBody>
      </p:sp>
      <p:sp>
        <p:nvSpPr>
          <p:cNvPr id="3" name="Content Placeholder 2">
            <a:extLst>
              <a:ext uri="{FF2B5EF4-FFF2-40B4-BE49-F238E27FC236}">
                <a16:creationId xmlns:a16="http://schemas.microsoft.com/office/drawing/2014/main" id="{290D4661-FDC6-04BB-6403-EC7021BB1DBF}"/>
              </a:ext>
            </a:extLst>
          </p:cNvPr>
          <p:cNvSpPr>
            <a:spLocks noGrp="1"/>
          </p:cNvSpPr>
          <p:nvPr>
            <p:ph idx="1"/>
          </p:nvPr>
        </p:nvSpPr>
        <p:spPr/>
        <p:txBody>
          <a:bodyPr>
            <a:normAutofit fontScale="70000" lnSpcReduction="20000"/>
          </a:bodyPr>
          <a:lstStyle/>
          <a:p>
            <a:pPr algn="just"/>
            <a:r>
              <a:rPr lang="en-US" dirty="0"/>
              <a:t>Micronutrients include vitamins and minerals, which are essential for the development and maintenance of health, and disease prevention. Micronutrients are only needed in small amounts, but they are not produced by the body and must be obtained from the diet. Therefore, an efficient intake of micronutrients from food is desirable. </a:t>
            </a:r>
          </a:p>
          <a:p>
            <a:pPr algn="just"/>
            <a:r>
              <a:rPr lang="en-US" dirty="0"/>
              <a:t>If micronutrients are known to be present within the food, selective ingestion of the portions enriched with abundant micronutrients may lead to more efficient intake of food. SIMS is a technology that has been widely used for elemental analysis of MSI in the field of food science. The imaging experiments of several elements such as Mg, Ca, Na, K, Se, Fe, and S have been conducted on wheat and rice grain </a:t>
            </a:r>
          </a:p>
          <a:p>
            <a:pPr algn="just"/>
            <a:r>
              <a:rPr lang="en-US" dirty="0"/>
              <a:t>High-resolution SIMS-MSI revealed the subcellular distribution of Fe, P, and S in rice, which indicated that most Fe co-localized with P</a:t>
            </a:r>
          </a:p>
          <a:p>
            <a:pPr algn="just"/>
            <a:r>
              <a:rPr lang="en-US" dirty="0"/>
              <a:t> This analysis also indicated that phytic acid localized to the aleurone layer, but a small amount of Fe was retained in parts of the </a:t>
            </a:r>
            <a:r>
              <a:rPr lang="en-US" dirty="0" err="1"/>
              <a:t>subaleurone</a:t>
            </a:r>
            <a:r>
              <a:rPr lang="en-US" dirty="0"/>
              <a:t> and outer endosperm in a pattern that did not colocalize with P. </a:t>
            </a:r>
          </a:p>
          <a:p>
            <a:pPr algn="just"/>
            <a:r>
              <a:rPr lang="en-US" dirty="0"/>
              <a:t>The removal and washing of bran from rice may remove phytic acid, which chelates Fe, and may aid in the selective ingestion of Fe inside rice that is not bound to phytic acid.</a:t>
            </a:r>
          </a:p>
        </p:txBody>
      </p:sp>
    </p:spTree>
    <p:extLst>
      <p:ext uri="{BB962C8B-B14F-4D97-AF65-F5344CB8AC3E}">
        <p14:creationId xmlns:p14="http://schemas.microsoft.com/office/powerpoint/2010/main" val="4240329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80DEB-BB09-C9BA-6A02-8A84650E1FC2}"/>
              </a:ext>
            </a:extLst>
          </p:cNvPr>
          <p:cNvSpPr>
            <a:spLocks noGrp="1"/>
          </p:cNvSpPr>
          <p:nvPr>
            <p:ph type="title"/>
          </p:nvPr>
        </p:nvSpPr>
        <p:spPr/>
        <p:txBody>
          <a:bodyPr>
            <a:normAutofit/>
          </a:bodyPr>
          <a:lstStyle/>
          <a:p>
            <a:r>
              <a:rPr lang="en-US" sz="4400" b="0" i="0" dirty="0">
                <a:effectLst/>
              </a:rPr>
              <a:t>Evaluation of Acidity in Food Product Using MSI</a:t>
            </a:r>
            <a:endParaRPr lang="en-US" dirty="0"/>
          </a:p>
        </p:txBody>
      </p:sp>
      <p:sp>
        <p:nvSpPr>
          <p:cNvPr id="3" name="Content Placeholder 2">
            <a:extLst>
              <a:ext uri="{FF2B5EF4-FFF2-40B4-BE49-F238E27FC236}">
                <a16:creationId xmlns:a16="http://schemas.microsoft.com/office/drawing/2014/main" id="{E57D660C-2310-9903-D697-28B3A4D3AF64}"/>
              </a:ext>
            </a:extLst>
          </p:cNvPr>
          <p:cNvSpPr>
            <a:spLocks noGrp="1"/>
          </p:cNvSpPr>
          <p:nvPr>
            <p:ph idx="1"/>
          </p:nvPr>
        </p:nvSpPr>
        <p:spPr/>
        <p:txBody>
          <a:bodyPr>
            <a:normAutofit/>
          </a:bodyPr>
          <a:lstStyle/>
          <a:p>
            <a:pPr algn="just">
              <a:spcBef>
                <a:spcPts val="2000"/>
              </a:spcBef>
              <a:spcAft>
                <a:spcPts val="2000"/>
              </a:spcAft>
            </a:pPr>
            <a:r>
              <a:rPr lang="en-US" sz="2400" b="0" i="0" dirty="0">
                <a:effectLst/>
              </a:rPr>
              <a:t>Managing the acidity levels of citrus fruits is important for determining the taste of fruits. A high level of acidity, which is common in unripe fruits, makes the fruit taste sour. Conversely, overripe fruits have very low levels of fruit acids and therefore lack their characteristic flavor. During the ripening process fruit acids are degraded and their sugar content increases, and the sugar/acid ratio reaches a very high value. A novel reactive matrix coupled with MALDI-MSI was developed and applied for acidity analysis in </a:t>
            </a:r>
            <a:r>
              <a:rPr lang="en-US" sz="2400" b="0" i="0" dirty="0" err="1">
                <a:effectLst/>
              </a:rPr>
              <a:t>Ponkan</a:t>
            </a:r>
            <a:r>
              <a:rPr lang="en-US" sz="2400" b="0" i="0" dirty="0">
                <a:effectLst/>
              </a:rPr>
              <a:t> citrus fruits </a:t>
            </a:r>
          </a:p>
          <a:p>
            <a:pPr algn="just">
              <a:spcBef>
                <a:spcPts val="2000"/>
              </a:spcBef>
              <a:spcAft>
                <a:spcPts val="2000"/>
              </a:spcAft>
            </a:pPr>
            <a:r>
              <a:rPr lang="en-US" sz="2400" b="0" i="0" dirty="0">
                <a:effectLst/>
              </a:rPr>
              <a:t>As a reactive matrix to detect pH in situ, glycosyl-3-aminoquiniolin (Gly-3AQ) degrades into 3AQ owing to its acid-catalyzed hydrolysis under acidic environment, which is then detected and visualized by MSI.</a:t>
            </a:r>
          </a:p>
          <a:p>
            <a:pPr algn="just"/>
            <a:endParaRPr lang="en-US" sz="2400" dirty="0"/>
          </a:p>
        </p:txBody>
      </p:sp>
    </p:spTree>
    <p:extLst>
      <p:ext uri="{BB962C8B-B14F-4D97-AF65-F5344CB8AC3E}">
        <p14:creationId xmlns:p14="http://schemas.microsoft.com/office/powerpoint/2010/main" val="1510995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3C6060F-7865-C5F1-C8DB-DC1D502E1CB1}"/>
              </a:ext>
            </a:extLst>
          </p:cNvPr>
          <p:cNvSpPr>
            <a:spLocks noGrp="1"/>
          </p:cNvSpPr>
          <p:nvPr>
            <p:ph type="title"/>
          </p:nvPr>
        </p:nvSpPr>
        <p:spPr>
          <a:xfrm>
            <a:off x="838200" y="365125"/>
            <a:ext cx="10515600" cy="1325563"/>
          </a:xfrm>
        </p:spPr>
        <p:txBody>
          <a:bodyPr>
            <a:normAutofit/>
          </a:bodyPr>
          <a:lstStyle/>
          <a:p>
            <a:r>
              <a:rPr lang="en-US" b="1" dirty="0"/>
              <a:t>APPLICATIONS IN FOOD SCIENCE AND TECHNOLOGY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7B58F16-8F28-17D5-9447-10CB361FCEFA}"/>
              </a:ext>
            </a:extLst>
          </p:cNvPr>
          <p:cNvSpPr>
            <a:spLocks noGrp="1"/>
          </p:cNvSpPr>
          <p:nvPr>
            <p:ph idx="1"/>
          </p:nvPr>
        </p:nvSpPr>
        <p:spPr>
          <a:xfrm>
            <a:off x="838200" y="1853761"/>
            <a:ext cx="10515600" cy="4351338"/>
          </a:xfrm>
        </p:spPr>
        <p:txBody>
          <a:bodyPr>
            <a:normAutofit/>
          </a:bodyPr>
          <a:lstStyle/>
          <a:p>
            <a:pPr marL="514350" indent="-514350">
              <a:buAutoNum type="alphaLcPeriod"/>
            </a:pPr>
            <a:r>
              <a:rPr lang="en-US" b="1" i="0">
                <a:effectLst/>
                <a:latin typeface="Söhne"/>
              </a:rPr>
              <a:t>Food Authentication and Quality Control: </a:t>
            </a:r>
          </a:p>
          <a:p>
            <a:r>
              <a:rPr lang="en-US" b="0" i="0">
                <a:effectLst/>
                <a:latin typeface="Söhne"/>
              </a:rPr>
              <a:t>Mass spectrometry can be used to authenticate and verify the quality of food products. It enables the detection of adulterants, contaminants, and residues, such as pesticides, veterinary drugs, and mycotoxins. It can also identify the geographical origin, species, and varietal authenticity of food ingredients.</a:t>
            </a:r>
          </a:p>
          <a:p>
            <a:r>
              <a:rPr lang="en-US" b="0" i="0">
                <a:effectLst/>
                <a:latin typeface="Söhne"/>
              </a:rPr>
              <a:t>By analyzing specific markers or isotopic ratios, mass spectrometry can identify the origin of products, such as the country or region of wine, coffee, or tea.</a:t>
            </a:r>
            <a:endParaRPr lang="en-US"/>
          </a:p>
        </p:txBody>
      </p:sp>
    </p:spTree>
    <p:extLst>
      <p:ext uri="{BB962C8B-B14F-4D97-AF65-F5344CB8AC3E}">
        <p14:creationId xmlns:p14="http://schemas.microsoft.com/office/powerpoint/2010/main" val="4277678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103FD9-91F7-CE5D-92A9-6493BAAE787C}"/>
              </a:ext>
            </a:extLst>
          </p:cNvPr>
          <p:cNvPicPr>
            <a:picLocks noChangeAspect="1"/>
          </p:cNvPicPr>
          <p:nvPr/>
        </p:nvPicPr>
        <p:blipFill rotWithShape="1">
          <a:blip r:embed="rId2">
            <a:duotone>
              <a:schemeClr val="bg2">
                <a:shade val="45000"/>
                <a:satMod val="135000"/>
              </a:schemeClr>
              <a:prstClr val="white"/>
            </a:duotone>
          </a:blip>
          <a:srcRect t="12153" b="357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FA824-D728-DE70-976B-F176DBB80B6A}"/>
              </a:ext>
            </a:extLst>
          </p:cNvPr>
          <p:cNvSpPr>
            <a:spLocks noGrp="1"/>
          </p:cNvSpPr>
          <p:nvPr>
            <p:ph type="title"/>
          </p:nvPr>
        </p:nvSpPr>
        <p:spPr>
          <a:xfrm>
            <a:off x="838200" y="365125"/>
            <a:ext cx="10515600" cy="1325563"/>
          </a:xfrm>
        </p:spPr>
        <p:txBody>
          <a:bodyPr>
            <a:normAutofit/>
          </a:bodyPr>
          <a:lstStyle/>
          <a:p>
            <a:r>
              <a:rPr lang="en-US" b="0" i="0">
                <a:effectLst/>
                <a:latin typeface="Söhne"/>
              </a:rPr>
              <a:t>b. Food Safety and Contaminant Analysis:</a:t>
            </a:r>
            <a:endParaRPr lang="en-US" dirty="0"/>
          </a:p>
        </p:txBody>
      </p:sp>
      <p:graphicFrame>
        <p:nvGraphicFramePr>
          <p:cNvPr id="5" name="Content Placeholder 2">
            <a:extLst>
              <a:ext uri="{FF2B5EF4-FFF2-40B4-BE49-F238E27FC236}">
                <a16:creationId xmlns:a16="http://schemas.microsoft.com/office/drawing/2014/main" id="{804D7660-3006-F05E-95D2-96D3517A213E}"/>
              </a:ext>
            </a:extLst>
          </p:cNvPr>
          <p:cNvGraphicFramePr>
            <a:graphicFrameLocks noGrp="1"/>
          </p:cNvGraphicFramePr>
          <p:nvPr>
            <p:ph idx="1"/>
            <p:extLst>
              <p:ext uri="{D42A27DB-BD31-4B8C-83A1-F6EECF244321}">
                <p14:modId xmlns:p14="http://schemas.microsoft.com/office/powerpoint/2010/main" val="23535533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5968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1388D-597D-36FB-0508-28A2885C36A3}"/>
              </a:ext>
            </a:extLst>
          </p:cNvPr>
          <p:cNvSpPr>
            <a:spLocks noGrp="1"/>
          </p:cNvSpPr>
          <p:nvPr>
            <p:ph type="title"/>
          </p:nvPr>
        </p:nvSpPr>
        <p:spPr>
          <a:xfrm>
            <a:off x="1043631" y="795830"/>
            <a:ext cx="10173010" cy="1554480"/>
          </a:xfrm>
        </p:spPr>
        <p:txBody>
          <a:bodyPr anchor="ctr">
            <a:normAutofit/>
          </a:bodyPr>
          <a:lstStyle/>
          <a:p>
            <a:r>
              <a:rPr lang="en-US" sz="4800" b="0" i="0">
                <a:effectLst/>
                <a:latin typeface="Söhne"/>
              </a:rPr>
              <a:t>c. Flavor and Aroma Analysis:</a:t>
            </a:r>
            <a:endParaRPr lang="en-US"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47966E1-A266-E1D1-3FAD-09D584CD0C8B}"/>
              </a:ext>
            </a:extLst>
          </p:cNvPr>
          <p:cNvGraphicFramePr>
            <a:graphicFrameLocks noGrp="1"/>
          </p:cNvGraphicFramePr>
          <p:nvPr>
            <p:ph idx="1"/>
            <p:extLst>
              <p:ext uri="{D42A27DB-BD31-4B8C-83A1-F6EECF244321}">
                <p14:modId xmlns:p14="http://schemas.microsoft.com/office/powerpoint/2010/main" val="260454637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5782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C3C19-F2B7-D0DA-4C46-976A0E7CC488}"/>
              </a:ext>
            </a:extLst>
          </p:cNvPr>
          <p:cNvSpPr>
            <a:spLocks noGrp="1"/>
          </p:cNvSpPr>
          <p:nvPr>
            <p:ph type="title"/>
          </p:nvPr>
        </p:nvSpPr>
        <p:spPr>
          <a:xfrm>
            <a:off x="1043631" y="809898"/>
            <a:ext cx="10173010" cy="1554480"/>
          </a:xfrm>
        </p:spPr>
        <p:txBody>
          <a:bodyPr anchor="ctr">
            <a:normAutofit/>
          </a:bodyPr>
          <a:lstStyle/>
          <a:p>
            <a:r>
              <a:rPr lang="en-US" sz="4800" b="0" i="0">
                <a:effectLst/>
                <a:latin typeface="Söhne"/>
              </a:rPr>
              <a:t>d. Nutritional Analysis:</a:t>
            </a:r>
            <a:endParaRPr lang="en-US"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5100609-097B-0AA0-900E-DF294E1284F9}"/>
              </a:ext>
            </a:extLst>
          </p:cNvPr>
          <p:cNvGraphicFramePr>
            <a:graphicFrameLocks noGrp="1"/>
          </p:cNvGraphicFramePr>
          <p:nvPr>
            <p:ph idx="1"/>
            <p:extLst>
              <p:ext uri="{D42A27DB-BD31-4B8C-83A1-F6EECF244321}">
                <p14:modId xmlns:p14="http://schemas.microsoft.com/office/powerpoint/2010/main" val="86685464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90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5915C6-F6C1-78F5-061E-05A5B663CC2D}"/>
              </a:ext>
            </a:extLst>
          </p:cNvPr>
          <p:cNvSpPr>
            <a:spLocks noGrp="1"/>
          </p:cNvSpPr>
          <p:nvPr>
            <p:ph type="title"/>
          </p:nvPr>
        </p:nvSpPr>
        <p:spPr>
          <a:xfrm>
            <a:off x="1043631" y="809898"/>
            <a:ext cx="9942716" cy="1554480"/>
          </a:xfrm>
        </p:spPr>
        <p:txBody>
          <a:bodyPr anchor="ctr">
            <a:normAutofit/>
          </a:bodyPr>
          <a:lstStyle/>
          <a:p>
            <a:r>
              <a:rPr lang="en-US" sz="4800" b="0" i="0">
                <a:effectLst/>
                <a:latin typeface="Söhne"/>
              </a:rPr>
              <a:t>e. Food Processing and Product Development:</a:t>
            </a:r>
            <a:endParaRPr lang="en-US" sz="4800"/>
          </a:p>
        </p:txBody>
      </p:sp>
      <p:sp>
        <p:nvSpPr>
          <p:cNvPr id="3" name="Content Placeholder 2">
            <a:extLst>
              <a:ext uri="{FF2B5EF4-FFF2-40B4-BE49-F238E27FC236}">
                <a16:creationId xmlns:a16="http://schemas.microsoft.com/office/drawing/2014/main" id="{57D97124-7B7B-1D6D-AFD6-10964B9F99C1}"/>
              </a:ext>
            </a:extLst>
          </p:cNvPr>
          <p:cNvSpPr>
            <a:spLocks noGrp="1"/>
          </p:cNvSpPr>
          <p:nvPr>
            <p:ph idx="1"/>
          </p:nvPr>
        </p:nvSpPr>
        <p:spPr>
          <a:xfrm>
            <a:off x="1045028" y="3017522"/>
            <a:ext cx="9941319" cy="3124658"/>
          </a:xfrm>
        </p:spPr>
        <p:txBody>
          <a:bodyPr anchor="ctr">
            <a:normAutofit/>
          </a:bodyPr>
          <a:lstStyle/>
          <a:p>
            <a:r>
              <a:rPr lang="en-US" sz="2400" b="0" i="0">
                <a:effectLst/>
                <a:latin typeface="Söhne"/>
              </a:rPr>
              <a:t>Mass spectrometry is used to monitor and optimize food processing steps, such as fermentation, roasting, and thermal treatment. It helps in understanding the chemical changes that occur during processing and assists in the development of new food products with desired attributes.</a:t>
            </a:r>
          </a:p>
          <a:p>
            <a:r>
              <a:rPr lang="en-US" sz="2400" b="0" i="0">
                <a:effectLst/>
                <a:latin typeface="Söhne"/>
              </a:rPr>
              <a:t>Mass spectrometry is also used in the development of new food products by analyzing volatile compounds, lipid profiles, or sensory attributes to achieve desired characteristics.</a:t>
            </a:r>
            <a:endParaRPr lang="en-US"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885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956FC-1E6B-13AF-4990-AD9CB7A763B8}"/>
              </a:ext>
            </a:extLst>
          </p:cNvPr>
          <p:cNvSpPr>
            <a:spLocks noGrp="1"/>
          </p:cNvSpPr>
          <p:nvPr>
            <p:ph type="title"/>
          </p:nvPr>
        </p:nvSpPr>
        <p:spPr/>
        <p:txBody>
          <a:bodyPr/>
          <a:lstStyle/>
          <a:p>
            <a:r>
              <a:rPr lang="en-US" dirty="0"/>
              <a:t>MS ANALYSIS OF BIOACTIVE COMPOUNDS </a:t>
            </a:r>
          </a:p>
        </p:txBody>
      </p:sp>
      <p:sp>
        <p:nvSpPr>
          <p:cNvPr id="3" name="Content Placeholder 2">
            <a:extLst>
              <a:ext uri="{FF2B5EF4-FFF2-40B4-BE49-F238E27FC236}">
                <a16:creationId xmlns:a16="http://schemas.microsoft.com/office/drawing/2014/main" id="{E104D3F3-441D-19C8-F81B-8D5DBE5A6AF3}"/>
              </a:ext>
            </a:extLst>
          </p:cNvPr>
          <p:cNvSpPr>
            <a:spLocks noGrp="1"/>
          </p:cNvSpPr>
          <p:nvPr>
            <p:ph idx="1"/>
          </p:nvPr>
        </p:nvSpPr>
        <p:spPr/>
        <p:txBody>
          <a:bodyPr/>
          <a:lstStyle/>
          <a:p>
            <a:pPr algn="just"/>
            <a:r>
              <a:rPr lang="en-US" dirty="0"/>
              <a:t>Mass spectrometry (MS) plays a crucial role in the analysis of bioactive compounds in various fields, including food science, pharmaceuticals, and natural product research. It allows for the identification, characterization, and quantification of these compounds, providing insights into their structure, properties, and biological activities. Here are some key aspects of analyzing bioactive compounds by MS</a:t>
            </a:r>
          </a:p>
        </p:txBody>
      </p:sp>
    </p:spTree>
    <p:extLst>
      <p:ext uri="{BB962C8B-B14F-4D97-AF65-F5344CB8AC3E}">
        <p14:creationId xmlns:p14="http://schemas.microsoft.com/office/powerpoint/2010/main" val="4192765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C427-8FF7-F334-278C-0B56E52E9620}"/>
              </a:ext>
            </a:extLst>
          </p:cNvPr>
          <p:cNvSpPr>
            <a:spLocks noGrp="1"/>
          </p:cNvSpPr>
          <p:nvPr>
            <p:ph type="title"/>
          </p:nvPr>
        </p:nvSpPr>
        <p:spPr/>
        <p:txBody>
          <a:bodyPr/>
          <a:lstStyle/>
          <a:p>
            <a:r>
              <a:rPr lang="en-US" b="0" i="0" dirty="0">
                <a:solidFill>
                  <a:srgbClr val="374151"/>
                </a:solidFill>
                <a:effectLst/>
                <a:latin typeface="Söhne"/>
              </a:rPr>
              <a:t>1. Identification of Bioactive Compounds:</a:t>
            </a:r>
            <a:endParaRPr lang="en-US" dirty="0"/>
          </a:p>
        </p:txBody>
      </p:sp>
      <p:sp>
        <p:nvSpPr>
          <p:cNvPr id="3" name="Content Placeholder 2">
            <a:extLst>
              <a:ext uri="{FF2B5EF4-FFF2-40B4-BE49-F238E27FC236}">
                <a16:creationId xmlns:a16="http://schemas.microsoft.com/office/drawing/2014/main" id="{35EEA47E-6231-C860-9A10-984C0CC85E5E}"/>
              </a:ext>
            </a:extLst>
          </p:cNvPr>
          <p:cNvSpPr>
            <a:spLocks noGrp="1"/>
          </p:cNvSpPr>
          <p:nvPr>
            <p:ph idx="1"/>
          </p:nvPr>
        </p:nvSpPr>
        <p:spPr/>
        <p:txBody>
          <a:bodyPr/>
          <a:lstStyle/>
          <a:p>
            <a:r>
              <a:rPr lang="en-US" b="0" i="0" dirty="0">
                <a:solidFill>
                  <a:srgbClr val="374151"/>
                </a:solidFill>
                <a:effectLst/>
                <a:latin typeface="Söhne"/>
              </a:rPr>
              <a:t>Mass spectrometry facilitates the identification of bioactive compounds by comparing their mass spectra with reference spectra or databases. The accurate determination of the molecular weight and fragmentation patterns aids in the identification of unknown compounds. Techniques such as liquid chromatography-mass spectrometry (LC-MS) and gas chromatography-mass spectrometry (GC-MS) are commonly used for compound identification.</a:t>
            </a:r>
          </a:p>
          <a:p>
            <a:endParaRPr lang="en-US" dirty="0"/>
          </a:p>
        </p:txBody>
      </p:sp>
    </p:spTree>
    <p:extLst>
      <p:ext uri="{BB962C8B-B14F-4D97-AF65-F5344CB8AC3E}">
        <p14:creationId xmlns:p14="http://schemas.microsoft.com/office/powerpoint/2010/main" val="280886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Freeform: Shape 308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030A6B-2F52-86A6-B017-91E98083FF32}"/>
              </a:ext>
            </a:extLst>
          </p:cNvPr>
          <p:cNvSpPr>
            <a:spLocks noGrp="1"/>
          </p:cNvSpPr>
          <p:nvPr>
            <p:ph type="title"/>
          </p:nvPr>
        </p:nvSpPr>
        <p:spPr>
          <a:xfrm>
            <a:off x="1137034" y="609597"/>
            <a:ext cx="9392421" cy="1330841"/>
          </a:xfrm>
        </p:spPr>
        <p:txBody>
          <a:bodyPr>
            <a:normAutofit/>
          </a:bodyPr>
          <a:lstStyle/>
          <a:p>
            <a:r>
              <a:rPr lang="en-US" dirty="0"/>
              <a:t>WHAT IS MASS SPECTROPHOTOMETRY</a:t>
            </a:r>
          </a:p>
        </p:txBody>
      </p:sp>
      <p:sp>
        <p:nvSpPr>
          <p:cNvPr id="3" name="Content Placeholder 2">
            <a:extLst>
              <a:ext uri="{FF2B5EF4-FFF2-40B4-BE49-F238E27FC236}">
                <a16:creationId xmlns:a16="http://schemas.microsoft.com/office/drawing/2014/main" id="{54C3F26C-9EDE-E501-5D0A-FE096F4F93C0}"/>
              </a:ext>
            </a:extLst>
          </p:cNvPr>
          <p:cNvSpPr>
            <a:spLocks noGrp="1"/>
          </p:cNvSpPr>
          <p:nvPr>
            <p:ph idx="1"/>
          </p:nvPr>
        </p:nvSpPr>
        <p:spPr>
          <a:xfrm>
            <a:off x="1137034" y="2198362"/>
            <a:ext cx="4958966" cy="3917773"/>
          </a:xfrm>
        </p:spPr>
        <p:txBody>
          <a:bodyPr>
            <a:normAutofit/>
          </a:bodyPr>
          <a:lstStyle/>
          <a:p>
            <a:r>
              <a:rPr lang="en-US" sz="1700" b="0" i="0">
                <a:effectLst/>
                <a:latin typeface="Söhne"/>
              </a:rPr>
              <a:t>Mass spectrophotometry involves the ionization of molecules, separation of ions based on their mass-to-charge ratio, and detection of ions to generate a mass spectrum. </a:t>
            </a:r>
          </a:p>
          <a:p>
            <a:r>
              <a:rPr lang="en-US" sz="1700" b="0" i="0">
                <a:effectLst/>
                <a:latin typeface="Söhne"/>
              </a:rPr>
              <a:t>The key components of a mass spectrometer include an ion source, mass analyzer, and detector. The process begins with the sample being ionized, either by electron impact, electrospray ionization, or matrix-assisted laser desorption/ionization. </a:t>
            </a:r>
          </a:p>
          <a:p>
            <a:r>
              <a:rPr lang="en-US" sz="1700" b="0" i="0">
                <a:effectLst/>
                <a:latin typeface="Söhne"/>
              </a:rPr>
              <a:t>The ions are then accelerated, separated based on their mass-to-charge ratio, and detected, providing information about their abundance and molecular structure.</a:t>
            </a:r>
            <a:endParaRPr lang="en-US" sz="1700"/>
          </a:p>
        </p:txBody>
      </p:sp>
      <p:pic>
        <p:nvPicPr>
          <p:cNvPr id="3074" name="Picture 2" descr="Ambient mass spectrometry for food science and industry - ScienceDirect">
            <a:extLst>
              <a:ext uri="{FF2B5EF4-FFF2-40B4-BE49-F238E27FC236}">
                <a16:creationId xmlns:a16="http://schemas.microsoft.com/office/drawing/2014/main" id="{DA01EE22-B69C-6FBC-70BB-C9323D1342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787932"/>
            <a:ext cx="4788505" cy="2549879"/>
          </a:xfrm>
          <a:prstGeom prst="rect">
            <a:avLst/>
          </a:prstGeom>
          <a:noFill/>
          <a:extLst>
            <a:ext uri="{909E8E84-426E-40DD-AFC4-6F175D3DCCD1}">
              <a14:hiddenFill xmlns:a14="http://schemas.microsoft.com/office/drawing/2010/main">
                <a:solidFill>
                  <a:srgbClr val="FFFFFF"/>
                </a:solidFill>
              </a14:hiddenFill>
            </a:ext>
          </a:extLst>
        </p:spPr>
      </p:pic>
      <p:sp>
        <p:nvSpPr>
          <p:cNvPr id="3083" name="Freeform: Shape 308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95638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88065-C0DA-246C-5304-86C5204D0AA5}"/>
              </a:ext>
            </a:extLst>
          </p:cNvPr>
          <p:cNvSpPr>
            <a:spLocks noGrp="1"/>
          </p:cNvSpPr>
          <p:nvPr>
            <p:ph type="title"/>
          </p:nvPr>
        </p:nvSpPr>
        <p:spPr/>
        <p:txBody>
          <a:bodyPr/>
          <a:lstStyle/>
          <a:p>
            <a:r>
              <a:rPr lang="en-US" dirty="0"/>
              <a:t>2. Structural Elucidation:</a:t>
            </a:r>
          </a:p>
        </p:txBody>
      </p:sp>
      <p:sp>
        <p:nvSpPr>
          <p:cNvPr id="3" name="Content Placeholder 2">
            <a:extLst>
              <a:ext uri="{FF2B5EF4-FFF2-40B4-BE49-F238E27FC236}">
                <a16:creationId xmlns:a16="http://schemas.microsoft.com/office/drawing/2014/main" id="{3C3256C7-E7A5-DD15-CC84-BFC0C1E4BA45}"/>
              </a:ext>
            </a:extLst>
          </p:cNvPr>
          <p:cNvSpPr>
            <a:spLocks noGrp="1"/>
          </p:cNvSpPr>
          <p:nvPr>
            <p:ph idx="1"/>
          </p:nvPr>
        </p:nvSpPr>
        <p:spPr/>
        <p:txBody>
          <a:bodyPr/>
          <a:lstStyle/>
          <a:p>
            <a:r>
              <a:rPr lang="en-US" dirty="0"/>
              <a:t>Mass spectrometry allows for the structural elucidation of bioactive compounds by analyzing their fragmentation patterns. Fragmentation techniques such as collision-induced dissociation (CID) or electron impact (EI) generate characteristic fragment ions that can be used to deduce the molecular structure of the compound. This information is valuable for understanding the structure-activity relationship and mode of action of bioactive compounds.</a:t>
            </a:r>
          </a:p>
          <a:p>
            <a:endParaRPr lang="en-US" dirty="0"/>
          </a:p>
          <a:p>
            <a:endParaRPr lang="en-US" dirty="0"/>
          </a:p>
        </p:txBody>
      </p:sp>
    </p:spTree>
    <p:extLst>
      <p:ext uri="{BB962C8B-B14F-4D97-AF65-F5344CB8AC3E}">
        <p14:creationId xmlns:p14="http://schemas.microsoft.com/office/powerpoint/2010/main" val="2610765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8997-6A4A-288A-E851-2A2A96EA194A}"/>
              </a:ext>
            </a:extLst>
          </p:cNvPr>
          <p:cNvSpPr>
            <a:spLocks noGrp="1"/>
          </p:cNvSpPr>
          <p:nvPr>
            <p:ph type="title"/>
          </p:nvPr>
        </p:nvSpPr>
        <p:spPr/>
        <p:txBody>
          <a:bodyPr/>
          <a:lstStyle/>
          <a:p>
            <a:r>
              <a:rPr lang="en-US" dirty="0"/>
              <a:t>3. </a:t>
            </a:r>
            <a:r>
              <a:rPr lang="en-US" b="0" i="0" dirty="0">
                <a:solidFill>
                  <a:srgbClr val="374151"/>
                </a:solidFill>
                <a:effectLst/>
                <a:latin typeface="Söhne"/>
              </a:rPr>
              <a:t>Quantification of Bioactive Compounds: </a:t>
            </a:r>
            <a:endParaRPr lang="en-US" dirty="0"/>
          </a:p>
        </p:txBody>
      </p:sp>
      <p:sp>
        <p:nvSpPr>
          <p:cNvPr id="3" name="Content Placeholder 2">
            <a:extLst>
              <a:ext uri="{FF2B5EF4-FFF2-40B4-BE49-F238E27FC236}">
                <a16:creationId xmlns:a16="http://schemas.microsoft.com/office/drawing/2014/main" id="{2B7B3DB1-A04E-5CAB-3DD4-BA96D1A315A1}"/>
              </a:ext>
            </a:extLst>
          </p:cNvPr>
          <p:cNvSpPr>
            <a:spLocks noGrp="1"/>
          </p:cNvSpPr>
          <p:nvPr>
            <p:ph idx="1"/>
          </p:nvPr>
        </p:nvSpPr>
        <p:spPr/>
        <p:txBody>
          <a:bodyPr/>
          <a:lstStyle/>
          <a:p>
            <a:r>
              <a:rPr lang="en-US" b="0" i="0" dirty="0">
                <a:solidFill>
                  <a:srgbClr val="374151"/>
                </a:solidFill>
                <a:effectLst/>
                <a:latin typeface="Söhne"/>
              </a:rPr>
              <a:t>Mass spectrometry enables the quantification of bioactive compounds in complex matrices. Isotope dilution, a technique that uses stable isotope-labeled internal standards, is commonly employed for accurate quantification. By comparing the ratio of the analyte to the internal standard, mass spectrometry allows for precise determination of compound concentrations, even at trace levels.</a:t>
            </a:r>
          </a:p>
          <a:p>
            <a:endParaRPr lang="en-US" dirty="0"/>
          </a:p>
        </p:txBody>
      </p:sp>
    </p:spTree>
    <p:extLst>
      <p:ext uri="{BB962C8B-B14F-4D97-AF65-F5344CB8AC3E}">
        <p14:creationId xmlns:p14="http://schemas.microsoft.com/office/powerpoint/2010/main" val="1800265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F6AC-C93B-7F2C-3E2A-1A0DE4012F4E}"/>
              </a:ext>
            </a:extLst>
          </p:cNvPr>
          <p:cNvSpPr>
            <a:spLocks noGrp="1"/>
          </p:cNvSpPr>
          <p:nvPr>
            <p:ph type="title"/>
          </p:nvPr>
        </p:nvSpPr>
        <p:spPr/>
        <p:txBody>
          <a:bodyPr/>
          <a:lstStyle/>
          <a:p>
            <a:r>
              <a:rPr lang="en-US" dirty="0"/>
              <a:t>4. </a:t>
            </a:r>
            <a:r>
              <a:rPr lang="en-US" b="0" i="0" dirty="0">
                <a:solidFill>
                  <a:srgbClr val="374151"/>
                </a:solidFill>
                <a:effectLst/>
                <a:latin typeface="Söhne"/>
              </a:rPr>
              <a:t>Metabolomics and Profiling: </a:t>
            </a:r>
            <a:endParaRPr lang="en-US" dirty="0"/>
          </a:p>
        </p:txBody>
      </p:sp>
      <p:sp>
        <p:nvSpPr>
          <p:cNvPr id="3" name="Content Placeholder 2">
            <a:extLst>
              <a:ext uri="{FF2B5EF4-FFF2-40B4-BE49-F238E27FC236}">
                <a16:creationId xmlns:a16="http://schemas.microsoft.com/office/drawing/2014/main" id="{B87E1A23-630A-633C-234A-55880A642E81}"/>
              </a:ext>
            </a:extLst>
          </p:cNvPr>
          <p:cNvSpPr>
            <a:spLocks noGrp="1"/>
          </p:cNvSpPr>
          <p:nvPr>
            <p:ph idx="1"/>
          </p:nvPr>
        </p:nvSpPr>
        <p:spPr/>
        <p:txBody>
          <a:bodyPr/>
          <a:lstStyle/>
          <a:p>
            <a:r>
              <a:rPr lang="en-US" b="0" i="0" dirty="0">
                <a:solidFill>
                  <a:srgbClr val="374151"/>
                </a:solidFill>
                <a:effectLst/>
                <a:latin typeface="Söhne"/>
              </a:rPr>
              <a:t>Mass spectrometry-based metabolomics involves the comprehensive analysis of small molecules (metabolites) in biological samples. </a:t>
            </a:r>
          </a:p>
          <a:p>
            <a:r>
              <a:rPr lang="en-US" b="0" i="0" dirty="0">
                <a:solidFill>
                  <a:srgbClr val="374151"/>
                </a:solidFill>
                <a:effectLst/>
                <a:latin typeface="Söhne"/>
              </a:rPr>
              <a:t>It enables the profiling and quantification of a wide range of bioactive compounds, such as amino acids, sugars, organic acids, and lipids.</a:t>
            </a:r>
          </a:p>
          <a:p>
            <a:r>
              <a:rPr lang="en-US" b="0" i="0" dirty="0">
                <a:solidFill>
                  <a:srgbClr val="374151"/>
                </a:solidFill>
                <a:effectLst/>
                <a:latin typeface="Söhne"/>
              </a:rPr>
              <a:t> Metabolomics studies provide insights into metabolic pathways, biomarker discovery, and the impact of bioactive compounds on physiological processes.</a:t>
            </a:r>
          </a:p>
          <a:p>
            <a:endParaRPr lang="en-US" dirty="0"/>
          </a:p>
        </p:txBody>
      </p:sp>
    </p:spTree>
    <p:extLst>
      <p:ext uri="{BB962C8B-B14F-4D97-AF65-F5344CB8AC3E}">
        <p14:creationId xmlns:p14="http://schemas.microsoft.com/office/powerpoint/2010/main" val="2897979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B79A-444F-52AF-1494-203467D87E08}"/>
              </a:ext>
            </a:extLst>
          </p:cNvPr>
          <p:cNvSpPr>
            <a:spLocks noGrp="1"/>
          </p:cNvSpPr>
          <p:nvPr>
            <p:ph type="title"/>
          </p:nvPr>
        </p:nvSpPr>
        <p:spPr/>
        <p:txBody>
          <a:bodyPr/>
          <a:lstStyle/>
          <a:p>
            <a:r>
              <a:rPr lang="en-US" dirty="0"/>
              <a:t>5. </a:t>
            </a:r>
            <a:r>
              <a:rPr lang="en-US" b="0" i="0" dirty="0">
                <a:solidFill>
                  <a:srgbClr val="374151"/>
                </a:solidFill>
                <a:effectLst/>
                <a:latin typeface="Söhne"/>
              </a:rPr>
              <a:t>Targeted Analysis of Bioactive Compounds: </a:t>
            </a:r>
            <a:endParaRPr lang="en-US" dirty="0"/>
          </a:p>
        </p:txBody>
      </p:sp>
      <p:sp>
        <p:nvSpPr>
          <p:cNvPr id="3" name="Content Placeholder 2">
            <a:extLst>
              <a:ext uri="{FF2B5EF4-FFF2-40B4-BE49-F238E27FC236}">
                <a16:creationId xmlns:a16="http://schemas.microsoft.com/office/drawing/2014/main" id="{7506C848-F5B1-7764-891C-A71C7637C417}"/>
              </a:ext>
            </a:extLst>
          </p:cNvPr>
          <p:cNvSpPr>
            <a:spLocks noGrp="1"/>
          </p:cNvSpPr>
          <p:nvPr>
            <p:ph idx="1"/>
          </p:nvPr>
        </p:nvSpPr>
        <p:spPr/>
        <p:txBody>
          <a:bodyPr/>
          <a:lstStyle/>
          <a:p>
            <a:r>
              <a:rPr lang="en-US" b="0" i="0" dirty="0">
                <a:solidFill>
                  <a:srgbClr val="374151"/>
                </a:solidFill>
                <a:effectLst/>
                <a:latin typeface="Söhne"/>
              </a:rPr>
              <a:t>In targeted analysis, specific bioactive compounds of interest are selectively analyzed using mass spectrometry. This approach is often used to quantify known bioactive compounds or trace the fate of specific compounds during metabolism or bioavailability studies. Selected reaction monitoring (SRM) or multiple reaction monitoring (MRM) techniques are commonly employed for targeted analysis, providing high sensitivity and selectivity.</a:t>
            </a:r>
          </a:p>
          <a:p>
            <a:endParaRPr lang="en-US" dirty="0"/>
          </a:p>
        </p:txBody>
      </p:sp>
    </p:spTree>
    <p:extLst>
      <p:ext uri="{BB962C8B-B14F-4D97-AF65-F5344CB8AC3E}">
        <p14:creationId xmlns:p14="http://schemas.microsoft.com/office/powerpoint/2010/main" val="3898516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7803D-466C-465B-E3E2-FADBC1F27E78}"/>
              </a:ext>
            </a:extLst>
          </p:cNvPr>
          <p:cNvSpPr>
            <a:spLocks noGrp="1"/>
          </p:cNvSpPr>
          <p:nvPr>
            <p:ph type="title"/>
          </p:nvPr>
        </p:nvSpPr>
        <p:spPr/>
        <p:txBody>
          <a:bodyPr/>
          <a:lstStyle/>
          <a:p>
            <a:r>
              <a:rPr lang="en-US" dirty="0"/>
              <a:t>6. </a:t>
            </a:r>
            <a:r>
              <a:rPr lang="en-US" b="0" i="0" dirty="0">
                <a:solidFill>
                  <a:srgbClr val="374151"/>
                </a:solidFill>
                <a:effectLst/>
                <a:latin typeface="Söhne"/>
              </a:rPr>
              <a:t>Imaging Mass Spectrometry: </a:t>
            </a:r>
            <a:endParaRPr lang="en-US" dirty="0"/>
          </a:p>
        </p:txBody>
      </p:sp>
      <p:sp>
        <p:nvSpPr>
          <p:cNvPr id="3" name="Content Placeholder 2">
            <a:extLst>
              <a:ext uri="{FF2B5EF4-FFF2-40B4-BE49-F238E27FC236}">
                <a16:creationId xmlns:a16="http://schemas.microsoft.com/office/drawing/2014/main" id="{48499638-8955-4CC7-D2DF-63D19FCD3BFF}"/>
              </a:ext>
            </a:extLst>
          </p:cNvPr>
          <p:cNvSpPr>
            <a:spLocks noGrp="1"/>
          </p:cNvSpPr>
          <p:nvPr>
            <p:ph idx="1"/>
          </p:nvPr>
        </p:nvSpPr>
        <p:spPr/>
        <p:txBody>
          <a:bodyPr/>
          <a:lstStyle/>
          <a:p>
            <a:r>
              <a:rPr lang="en-US" b="0" i="0" dirty="0">
                <a:solidFill>
                  <a:srgbClr val="374151"/>
                </a:solidFill>
                <a:effectLst/>
                <a:latin typeface="Söhne"/>
              </a:rPr>
              <a:t>Imaging mass spectrometry combines mass spectrometry with spatial information, allowing for the visualization and mapping of bioactive compounds within biological samples. It provides insights into the spatial distribution and localization of compounds in tissues, facilitating the study of their physiological roles and interactions.</a:t>
            </a:r>
          </a:p>
          <a:p>
            <a:pPr marL="0" indent="0">
              <a:buNone/>
            </a:pPr>
            <a:endParaRPr lang="en-US" dirty="0"/>
          </a:p>
        </p:txBody>
      </p:sp>
    </p:spTree>
    <p:extLst>
      <p:ext uri="{BB962C8B-B14F-4D97-AF65-F5344CB8AC3E}">
        <p14:creationId xmlns:p14="http://schemas.microsoft.com/office/powerpoint/2010/main" val="3868203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3B4F-EB5D-38A8-02C2-AEB846E96DF7}"/>
              </a:ext>
            </a:extLst>
          </p:cNvPr>
          <p:cNvSpPr>
            <a:spLocks noGrp="1"/>
          </p:cNvSpPr>
          <p:nvPr>
            <p:ph type="title"/>
          </p:nvPr>
        </p:nvSpPr>
        <p:spPr/>
        <p:txBody>
          <a:bodyPr/>
          <a:lstStyle/>
          <a:p>
            <a:r>
              <a:rPr lang="en-US" dirty="0"/>
              <a:t>7. </a:t>
            </a:r>
            <a:r>
              <a:rPr lang="en-US" b="0" i="0" dirty="0">
                <a:solidFill>
                  <a:srgbClr val="374151"/>
                </a:solidFill>
                <a:effectLst/>
                <a:latin typeface="Söhne"/>
              </a:rPr>
              <a:t>High-Resolution Mass Spectrometry: </a:t>
            </a:r>
            <a:endParaRPr lang="en-US" dirty="0"/>
          </a:p>
        </p:txBody>
      </p:sp>
      <p:sp>
        <p:nvSpPr>
          <p:cNvPr id="3" name="Content Placeholder 2">
            <a:extLst>
              <a:ext uri="{FF2B5EF4-FFF2-40B4-BE49-F238E27FC236}">
                <a16:creationId xmlns:a16="http://schemas.microsoft.com/office/drawing/2014/main" id="{E290787B-A625-EA4C-0281-8D718912CAD3}"/>
              </a:ext>
            </a:extLst>
          </p:cNvPr>
          <p:cNvSpPr>
            <a:spLocks noGrp="1"/>
          </p:cNvSpPr>
          <p:nvPr>
            <p:ph idx="1"/>
          </p:nvPr>
        </p:nvSpPr>
        <p:spPr/>
        <p:txBody>
          <a:bodyPr/>
          <a:lstStyle/>
          <a:p>
            <a:r>
              <a:rPr lang="en-US" b="0" i="0" dirty="0">
                <a:solidFill>
                  <a:srgbClr val="374151"/>
                </a:solidFill>
                <a:effectLst/>
                <a:latin typeface="Söhne"/>
              </a:rPr>
              <a:t>High-resolution mass spectrometry offers enhanced mass accuracy and resolution, enabling more precise analysis of bioactive compounds. It allows for the differentiation of closely related compounds, determination of elemental compositions, and identification of metabolites with complex structures.</a:t>
            </a:r>
          </a:p>
          <a:p>
            <a:pPr algn="just"/>
            <a:endParaRPr lang="en-US" dirty="0"/>
          </a:p>
        </p:txBody>
      </p:sp>
    </p:spTree>
    <p:extLst>
      <p:ext uri="{BB962C8B-B14F-4D97-AF65-F5344CB8AC3E}">
        <p14:creationId xmlns:p14="http://schemas.microsoft.com/office/powerpoint/2010/main" val="3086432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5BD8-9FB0-2683-7BAD-133A6CC89513}"/>
              </a:ext>
            </a:extLst>
          </p:cNvPr>
          <p:cNvSpPr>
            <a:spLocks noGrp="1"/>
          </p:cNvSpPr>
          <p:nvPr>
            <p:ph type="title"/>
          </p:nvPr>
        </p:nvSpPr>
        <p:spPr/>
        <p:txBody>
          <a:bodyPr/>
          <a:lstStyle/>
          <a:p>
            <a:r>
              <a:rPr lang="en-US" b="1" dirty="0"/>
              <a:t>RECENT ADVANCES</a:t>
            </a:r>
          </a:p>
        </p:txBody>
      </p:sp>
      <p:sp>
        <p:nvSpPr>
          <p:cNvPr id="3" name="Content Placeholder 2">
            <a:extLst>
              <a:ext uri="{FF2B5EF4-FFF2-40B4-BE49-F238E27FC236}">
                <a16:creationId xmlns:a16="http://schemas.microsoft.com/office/drawing/2014/main" id="{C085015F-2DB1-02CF-C836-A6BB7CDCFA57}"/>
              </a:ext>
            </a:extLst>
          </p:cNvPr>
          <p:cNvSpPr>
            <a:spLocks noGrp="1"/>
          </p:cNvSpPr>
          <p:nvPr>
            <p:ph idx="1"/>
          </p:nvPr>
        </p:nvSpPr>
        <p:spPr/>
        <p:txBody>
          <a:bodyPr/>
          <a:lstStyle/>
          <a:p>
            <a:r>
              <a:rPr lang="en-US" b="0" i="0" dirty="0">
                <a:solidFill>
                  <a:srgbClr val="374151"/>
                </a:solidFill>
                <a:effectLst/>
                <a:latin typeface="Söhne"/>
              </a:rPr>
              <a:t>Recent advancements in mass spectrophotometry have further enhanced its capabilities in food science and technology:</a:t>
            </a:r>
          </a:p>
          <a:p>
            <a:pPr marL="514350" indent="-514350">
              <a:buFont typeface="+mj-lt"/>
              <a:buAutoNum type="arabicPeriod"/>
            </a:pPr>
            <a:r>
              <a:rPr lang="en-US" dirty="0"/>
              <a:t>High resolution mass spectrometry </a:t>
            </a:r>
          </a:p>
          <a:p>
            <a:pPr marL="514350" indent="-514350">
              <a:buFont typeface="+mj-lt"/>
              <a:buAutoNum type="arabicPeriod"/>
            </a:pPr>
            <a:r>
              <a:rPr lang="en-US" dirty="0"/>
              <a:t>Metabolomics and </a:t>
            </a:r>
            <a:r>
              <a:rPr lang="en-US" dirty="0" err="1"/>
              <a:t>lipidomics</a:t>
            </a:r>
            <a:r>
              <a:rPr lang="en-US" dirty="0"/>
              <a:t> </a:t>
            </a:r>
          </a:p>
          <a:p>
            <a:pPr marL="514350" indent="-514350">
              <a:buFont typeface="+mj-lt"/>
              <a:buAutoNum type="arabicPeriod"/>
            </a:pPr>
            <a:r>
              <a:rPr lang="en-US" dirty="0"/>
              <a:t>Imaging mass spectrophotometry</a:t>
            </a:r>
          </a:p>
          <a:p>
            <a:pPr marL="514350" indent="-514350">
              <a:buFont typeface="+mj-lt"/>
              <a:buAutoNum type="arabicPeriod"/>
            </a:pPr>
            <a:r>
              <a:rPr lang="en-US" dirty="0"/>
              <a:t>Data analysis and multivariate approaches </a:t>
            </a:r>
          </a:p>
          <a:p>
            <a:pPr marL="514350" indent="-514350">
              <a:buFont typeface="+mj-lt"/>
              <a:buAutoNum type="arabicPeriod"/>
            </a:pPr>
            <a:r>
              <a:rPr lang="en-US" dirty="0"/>
              <a:t>Ambient ionization techniques</a:t>
            </a:r>
          </a:p>
          <a:p>
            <a:pPr marL="514350" indent="-514350">
              <a:buFont typeface="+mj-lt"/>
              <a:buAutoNum type="arabicPeriod"/>
            </a:pPr>
            <a:endParaRPr lang="en-US" dirty="0"/>
          </a:p>
        </p:txBody>
      </p:sp>
    </p:spTree>
    <p:extLst>
      <p:ext uri="{BB962C8B-B14F-4D97-AF65-F5344CB8AC3E}">
        <p14:creationId xmlns:p14="http://schemas.microsoft.com/office/powerpoint/2010/main" val="4277012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DACB-F96B-6389-E95F-36003BDAFB25}"/>
              </a:ext>
            </a:extLst>
          </p:cNvPr>
          <p:cNvSpPr>
            <a:spLocks noGrp="1"/>
          </p:cNvSpPr>
          <p:nvPr>
            <p:ph type="title"/>
          </p:nvPr>
        </p:nvSpPr>
        <p:spPr/>
        <p:txBody>
          <a:bodyPr/>
          <a:lstStyle/>
          <a:p>
            <a:r>
              <a:rPr lang="en-US" dirty="0">
                <a:solidFill>
                  <a:srgbClr val="374151"/>
                </a:solidFill>
                <a:latin typeface="Söhne"/>
              </a:rPr>
              <a:t>A</a:t>
            </a:r>
            <a:r>
              <a:rPr lang="en-US" b="0" i="0" dirty="0">
                <a:solidFill>
                  <a:srgbClr val="374151"/>
                </a:solidFill>
                <a:effectLst/>
                <a:latin typeface="Söhne"/>
              </a:rPr>
              <a:t>. Data Analysis and Multivariate Approaches:</a:t>
            </a:r>
            <a:endParaRPr lang="en-US" dirty="0"/>
          </a:p>
        </p:txBody>
      </p:sp>
      <p:sp>
        <p:nvSpPr>
          <p:cNvPr id="3" name="Content Placeholder 2">
            <a:extLst>
              <a:ext uri="{FF2B5EF4-FFF2-40B4-BE49-F238E27FC236}">
                <a16:creationId xmlns:a16="http://schemas.microsoft.com/office/drawing/2014/main" id="{6511B2F4-F276-5934-D18B-A715F9DDAB8B}"/>
              </a:ext>
            </a:extLst>
          </p:cNvPr>
          <p:cNvSpPr>
            <a:spLocks noGrp="1"/>
          </p:cNvSpPr>
          <p:nvPr>
            <p:ph idx="1"/>
          </p:nvPr>
        </p:nvSpPr>
        <p:spPr/>
        <p:txBody>
          <a:bodyPr/>
          <a:lstStyle/>
          <a:p>
            <a:pPr algn="just"/>
            <a:r>
              <a:rPr lang="en-US" b="0" i="0" dirty="0">
                <a:solidFill>
                  <a:srgbClr val="374151"/>
                </a:solidFill>
                <a:effectLst/>
                <a:latin typeface="Söhne"/>
              </a:rPr>
              <a:t>Advanced data analysis techniques, including multivariate analysis and chemometrics, are used to process the complex data generated by mass spectrometry. </a:t>
            </a:r>
          </a:p>
          <a:p>
            <a:pPr algn="just"/>
            <a:r>
              <a:rPr lang="en-US" b="0" i="0" dirty="0">
                <a:solidFill>
                  <a:srgbClr val="374151"/>
                </a:solidFill>
                <a:effectLst/>
                <a:latin typeface="Söhne"/>
              </a:rPr>
              <a:t>These approaches help in pattern recognition, classification, and prediction, facilitating the interpretation and extraction of meaningful information from large datasets.</a:t>
            </a:r>
            <a:endParaRPr lang="en-US" dirty="0"/>
          </a:p>
        </p:txBody>
      </p:sp>
    </p:spTree>
    <p:extLst>
      <p:ext uri="{BB962C8B-B14F-4D97-AF65-F5344CB8AC3E}">
        <p14:creationId xmlns:p14="http://schemas.microsoft.com/office/powerpoint/2010/main" val="32514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A403-336A-9FFF-262F-56F061F09EA6}"/>
              </a:ext>
            </a:extLst>
          </p:cNvPr>
          <p:cNvSpPr>
            <a:spLocks noGrp="1"/>
          </p:cNvSpPr>
          <p:nvPr>
            <p:ph type="title"/>
          </p:nvPr>
        </p:nvSpPr>
        <p:spPr/>
        <p:txBody>
          <a:bodyPr/>
          <a:lstStyle/>
          <a:p>
            <a:r>
              <a:rPr lang="en-US" dirty="0">
                <a:solidFill>
                  <a:srgbClr val="374151"/>
                </a:solidFill>
                <a:latin typeface="Söhne"/>
              </a:rPr>
              <a:t>B</a:t>
            </a:r>
            <a:r>
              <a:rPr lang="en-US" b="0" i="0" dirty="0">
                <a:solidFill>
                  <a:srgbClr val="374151"/>
                </a:solidFill>
                <a:effectLst/>
                <a:latin typeface="Söhne"/>
              </a:rPr>
              <a:t>. Ambient Ionization Techniques:</a:t>
            </a:r>
            <a:endParaRPr lang="en-US" dirty="0"/>
          </a:p>
        </p:txBody>
      </p:sp>
      <p:sp>
        <p:nvSpPr>
          <p:cNvPr id="3" name="Content Placeholder 2">
            <a:extLst>
              <a:ext uri="{FF2B5EF4-FFF2-40B4-BE49-F238E27FC236}">
                <a16:creationId xmlns:a16="http://schemas.microsoft.com/office/drawing/2014/main" id="{1EFBE5A3-C53E-70F9-F98C-C39D17CBA9C7}"/>
              </a:ext>
            </a:extLst>
          </p:cNvPr>
          <p:cNvSpPr>
            <a:spLocks noGrp="1"/>
          </p:cNvSpPr>
          <p:nvPr>
            <p:ph idx="1"/>
          </p:nvPr>
        </p:nvSpPr>
        <p:spPr/>
        <p:txBody>
          <a:bodyPr/>
          <a:lstStyle/>
          <a:p>
            <a:pPr algn="just"/>
            <a:r>
              <a:rPr lang="en-US" b="0" i="0" dirty="0">
                <a:solidFill>
                  <a:srgbClr val="374151"/>
                </a:solidFill>
                <a:effectLst/>
                <a:latin typeface="Söhne"/>
              </a:rPr>
              <a:t>Ambient ionization techniques, such as desorption electrospray ionization (DESI) and direct analysis in real time (DART), allow for the direct analysis of food samples without extensive sample preparation.</a:t>
            </a:r>
          </a:p>
          <a:p>
            <a:pPr algn="just"/>
            <a:r>
              <a:rPr lang="en-US" b="0" i="0" dirty="0">
                <a:solidFill>
                  <a:srgbClr val="374151"/>
                </a:solidFill>
                <a:effectLst/>
                <a:latin typeface="Söhne"/>
              </a:rPr>
              <a:t> These techniques offer rapid analysis, real-time monitoring, and non-destructive testing, making them suitable for various food applications.</a:t>
            </a:r>
            <a:endParaRPr lang="en-US" dirty="0"/>
          </a:p>
        </p:txBody>
      </p:sp>
    </p:spTree>
    <p:extLst>
      <p:ext uri="{BB962C8B-B14F-4D97-AF65-F5344CB8AC3E}">
        <p14:creationId xmlns:p14="http://schemas.microsoft.com/office/powerpoint/2010/main" val="2891161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2BE4-9B0E-4FA9-BE05-EC64B6B2F915}"/>
              </a:ext>
            </a:extLst>
          </p:cNvPr>
          <p:cNvSpPr>
            <a:spLocks noGrp="1"/>
          </p:cNvSpPr>
          <p:nvPr>
            <p:ph type="title"/>
          </p:nvPr>
        </p:nvSpPr>
        <p:spPr/>
        <p:txBody>
          <a:bodyPr/>
          <a:lstStyle/>
          <a:p>
            <a:r>
              <a:rPr lang="en-US" b="1" dirty="0"/>
              <a:t>ADVANTAGES OF MS</a:t>
            </a:r>
          </a:p>
        </p:txBody>
      </p:sp>
      <p:sp>
        <p:nvSpPr>
          <p:cNvPr id="3" name="Content Placeholder 2">
            <a:extLst>
              <a:ext uri="{FF2B5EF4-FFF2-40B4-BE49-F238E27FC236}">
                <a16:creationId xmlns:a16="http://schemas.microsoft.com/office/drawing/2014/main" id="{1AA068AF-5F38-7648-0A12-4F691DB7DD64}"/>
              </a:ext>
            </a:extLst>
          </p:cNvPr>
          <p:cNvSpPr>
            <a:spLocks noGrp="1"/>
          </p:cNvSpPr>
          <p:nvPr>
            <p:ph idx="1"/>
          </p:nvPr>
        </p:nvSpPr>
        <p:spPr/>
        <p:txBody>
          <a:bodyPr>
            <a:normAutofit fontScale="92500" lnSpcReduction="20000"/>
          </a:bodyPr>
          <a:lstStyle/>
          <a:p>
            <a:pPr algn="just"/>
            <a:r>
              <a:rPr lang="en-US" b="1" dirty="0"/>
              <a:t>High Sensitivity and Selectivity: </a:t>
            </a:r>
            <a:r>
              <a:rPr lang="en-US" dirty="0"/>
              <a:t>Mass spectrophotometry provides exceptional sensitivity, allowing for the detection and quantification of trace-level compounds in complex matrices. It can identify and measure compounds even at very low concentrations, ensuring accurate analysis of target analytes. Additionally, the high selectivity of mass spectrometry allows for precise identification and differentiation of compounds based on their mass-to-charge ratio.</a:t>
            </a:r>
          </a:p>
          <a:p>
            <a:pPr algn="just"/>
            <a:r>
              <a:rPr lang="en-US" b="1" i="0" dirty="0">
                <a:effectLst/>
              </a:rPr>
              <a:t>Wide Analytical Range: </a:t>
            </a:r>
            <a:r>
              <a:rPr lang="en-US" b="0" i="0" dirty="0">
                <a:effectLst/>
              </a:rPr>
              <a:t>Mass spectrophotometry covers a broad range of molecular weights, from small molecules to large biomolecules. It can analyze a wide variety of compounds, including volatile and non-volatile organic compounds, inorganic ions, peptides, proteins, lipids, and carbohydrates. This versatility makes mass spectrometry suitable for diverse applications in food science, including contaminant analysis, nutritional profiling, and flavor characterization.</a:t>
            </a:r>
          </a:p>
          <a:p>
            <a:pPr algn="just"/>
            <a:endParaRPr lang="en-US" dirty="0"/>
          </a:p>
        </p:txBody>
      </p:sp>
    </p:spTree>
    <p:extLst>
      <p:ext uri="{BB962C8B-B14F-4D97-AF65-F5344CB8AC3E}">
        <p14:creationId xmlns:p14="http://schemas.microsoft.com/office/powerpoint/2010/main" val="9495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emical formulae are written on paper">
            <a:extLst>
              <a:ext uri="{FF2B5EF4-FFF2-40B4-BE49-F238E27FC236}">
                <a16:creationId xmlns:a16="http://schemas.microsoft.com/office/drawing/2014/main" id="{D3B3CA94-9DBA-2E38-093B-C39E5EEB90C6}"/>
              </a:ext>
            </a:extLst>
          </p:cNvPr>
          <p:cNvPicPr>
            <a:picLocks noChangeAspect="1"/>
          </p:cNvPicPr>
          <p:nvPr/>
        </p:nvPicPr>
        <p:blipFill rotWithShape="1">
          <a:blip r:embed="rId2"/>
          <a:srcRect/>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C335DF8-A209-7466-4F8E-9B59F0B3583A}"/>
              </a:ext>
            </a:extLst>
          </p:cNvPr>
          <p:cNvSpPr>
            <a:spLocks noGrp="1"/>
          </p:cNvSpPr>
          <p:nvPr>
            <p:ph type="title"/>
          </p:nvPr>
        </p:nvSpPr>
        <p:spPr>
          <a:xfrm>
            <a:off x="1037809" y="1071350"/>
            <a:ext cx="4775162" cy="1339382"/>
          </a:xfrm>
        </p:spPr>
        <p:txBody>
          <a:bodyPr>
            <a:normAutofit/>
          </a:bodyPr>
          <a:lstStyle/>
          <a:p>
            <a:pPr algn="ctr"/>
            <a:r>
              <a:rPr lang="en-US" sz="3600" b="1"/>
              <a:t>FOOD ANALYSIS</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7BFA76-7759-396B-DB97-9CEDECF85F5D}"/>
              </a:ext>
            </a:extLst>
          </p:cNvPr>
          <p:cNvSpPr>
            <a:spLocks noGrp="1"/>
          </p:cNvSpPr>
          <p:nvPr>
            <p:ph idx="1"/>
          </p:nvPr>
        </p:nvSpPr>
        <p:spPr>
          <a:xfrm>
            <a:off x="1189319" y="2547257"/>
            <a:ext cx="4458446" cy="3109740"/>
          </a:xfrm>
        </p:spPr>
        <p:txBody>
          <a:bodyPr anchor="ctr">
            <a:normAutofit/>
          </a:bodyPr>
          <a:lstStyle/>
          <a:p>
            <a:r>
              <a:rPr lang="en-US" sz="1700" b="1" i="1">
                <a:effectLst/>
              </a:rPr>
              <a:t>Mass Spectrometry in Food Analysis</a:t>
            </a:r>
            <a:r>
              <a:rPr lang="en-US" sz="1700" b="0" i="0">
                <a:effectLst/>
              </a:rPr>
              <a:t> covers the MS-based analysis of different aspects of food quality, which include nutritional value, profile of macronutrients (proteins, lipids, and carbohydrates), micronutrients (vitamins), and nutraceutical active compounds. </a:t>
            </a:r>
          </a:p>
          <a:p>
            <a:r>
              <a:rPr lang="en-US" sz="1700" b="0" i="0">
                <a:effectLst/>
              </a:rPr>
              <a:t>Additionally, sensory quality, flavor, food pigments, safety, and detection of pesticides, contact materials, veterinary drugs and pharmaceuticals, organic pollutants, and pathogens are determined.</a:t>
            </a:r>
          </a:p>
          <a:p>
            <a:endParaRPr lang="en-US" sz="1700"/>
          </a:p>
        </p:txBody>
      </p:sp>
    </p:spTree>
    <p:extLst>
      <p:ext uri="{BB962C8B-B14F-4D97-AF65-F5344CB8AC3E}">
        <p14:creationId xmlns:p14="http://schemas.microsoft.com/office/powerpoint/2010/main" val="2280373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A0A916-50DC-AFE6-82E5-0EDB6C9070AD}"/>
              </a:ext>
            </a:extLst>
          </p:cNvPr>
          <p:cNvSpPr>
            <a:spLocks noGrp="1"/>
          </p:cNvSpPr>
          <p:nvPr>
            <p:ph idx="1"/>
          </p:nvPr>
        </p:nvSpPr>
        <p:spPr>
          <a:xfrm>
            <a:off x="692426" y="950981"/>
            <a:ext cx="10515600" cy="4351338"/>
          </a:xfrm>
        </p:spPr>
        <p:txBody>
          <a:bodyPr>
            <a:normAutofit fontScale="92500" lnSpcReduction="10000"/>
          </a:bodyPr>
          <a:lstStyle/>
          <a:p>
            <a:pPr algn="just"/>
            <a:r>
              <a:rPr lang="en-US" b="1" i="0" dirty="0">
                <a:solidFill>
                  <a:srgbClr val="374151"/>
                </a:solidFill>
                <a:effectLst/>
                <a:latin typeface="Söhne"/>
              </a:rPr>
              <a:t>Structural Elucidation: </a:t>
            </a:r>
            <a:r>
              <a:rPr lang="en-US" b="0" i="0" dirty="0">
                <a:solidFill>
                  <a:srgbClr val="374151"/>
                </a:solidFill>
                <a:effectLst/>
                <a:latin typeface="Söhne"/>
              </a:rPr>
              <a:t>Mass spectrophotometry enables the structural elucidation of compounds based on fragmentation patterns. By analyzing the fragmentation pathways of ions, it provides valuable information about molecular structures, allowing for the identification of unknown compounds and confirmation of known compounds. This capability is particularly useful in determining the authenticity and quality of food products.</a:t>
            </a:r>
          </a:p>
          <a:p>
            <a:pPr algn="just"/>
            <a:r>
              <a:rPr lang="en-US" b="1" i="0" dirty="0">
                <a:solidFill>
                  <a:srgbClr val="374151"/>
                </a:solidFill>
                <a:effectLst/>
                <a:latin typeface="Söhne"/>
              </a:rPr>
              <a:t>Rapid Analysis and High Throughput: </a:t>
            </a:r>
            <a:r>
              <a:rPr lang="en-US" b="0" i="0" dirty="0">
                <a:solidFill>
                  <a:srgbClr val="374151"/>
                </a:solidFill>
                <a:effectLst/>
                <a:latin typeface="Söhne"/>
              </a:rPr>
              <a:t>Mass spectrophotometry offers rapid analysis, making it suitable for high-throughput applications in the food industry. It allows for the simultaneous analysis of multiple compounds in a single run, minimizing the time required for sample analysis. This advantage is particularly beneficial for routine testing, quality control, and large-scale screening of food samples.</a:t>
            </a:r>
          </a:p>
          <a:p>
            <a:pPr algn="just"/>
            <a:endParaRPr lang="en-US" dirty="0"/>
          </a:p>
        </p:txBody>
      </p:sp>
    </p:spTree>
    <p:extLst>
      <p:ext uri="{BB962C8B-B14F-4D97-AF65-F5344CB8AC3E}">
        <p14:creationId xmlns:p14="http://schemas.microsoft.com/office/powerpoint/2010/main" val="1575633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26E0F-6507-C8D8-6784-50C508A7C3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39372B-0E30-8375-911C-54296C0F2F8F}"/>
              </a:ext>
            </a:extLst>
          </p:cNvPr>
          <p:cNvSpPr>
            <a:spLocks noGrp="1"/>
          </p:cNvSpPr>
          <p:nvPr>
            <p:ph idx="1"/>
          </p:nvPr>
        </p:nvSpPr>
        <p:spPr/>
        <p:txBody>
          <a:bodyPr>
            <a:normAutofit fontScale="92500" lnSpcReduction="20000"/>
          </a:bodyPr>
          <a:lstStyle/>
          <a:p>
            <a:pPr algn="just"/>
            <a:r>
              <a:rPr lang="en-US" b="1" dirty="0"/>
              <a:t>Quantitative Analysis: </a:t>
            </a:r>
            <a:r>
              <a:rPr lang="en-US" dirty="0"/>
              <a:t>Mass spectrophotometry facilitates accurate and precise quantitative analysis of compounds in complex matrices. By using stable isotope-labeled internal standards and calibration curves, it enables the determination of compound concentrations with high accuracy and reproducibility. This capability is essential for assessing nutritional composition, measuring contaminants, and verifying compliance with regulatory standards.</a:t>
            </a:r>
          </a:p>
          <a:p>
            <a:pPr algn="just"/>
            <a:r>
              <a:rPr lang="en-US" b="1" dirty="0"/>
              <a:t>Non-Destructive Analysis: </a:t>
            </a:r>
            <a:r>
              <a:rPr lang="en-US" dirty="0"/>
              <a:t>Mass spectrophotometry can often be performed in a non-destructive manner, allowing for sample preservation and potential further analysis. Techniques such as ambient ionization or desorption/ionization on porous silicon (DIOS) enable the direct analysis of samples without extensive sample preparation, avoiding chemical derivatization or extraction steps. This advantage is valuable for analyzing delicate or limited sample quantities.</a:t>
            </a:r>
          </a:p>
        </p:txBody>
      </p:sp>
    </p:spTree>
    <p:extLst>
      <p:ext uri="{BB962C8B-B14F-4D97-AF65-F5344CB8AC3E}">
        <p14:creationId xmlns:p14="http://schemas.microsoft.com/office/powerpoint/2010/main" val="2799160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0CF1E-0F31-FEB3-B82F-E8585E8FDE09}"/>
              </a:ext>
            </a:extLst>
          </p:cNvPr>
          <p:cNvSpPr>
            <a:spLocks noGrp="1"/>
          </p:cNvSpPr>
          <p:nvPr>
            <p:ph type="ctrTitle"/>
          </p:nvPr>
        </p:nvSpPr>
        <p:spPr/>
        <p:txBody>
          <a:bodyPr/>
          <a:lstStyle/>
          <a:p>
            <a:r>
              <a:rPr lang="en-US" dirty="0"/>
              <a:t>THANKYOU!</a:t>
            </a:r>
          </a:p>
        </p:txBody>
      </p:sp>
    </p:spTree>
    <p:extLst>
      <p:ext uri="{BB962C8B-B14F-4D97-AF65-F5344CB8AC3E}">
        <p14:creationId xmlns:p14="http://schemas.microsoft.com/office/powerpoint/2010/main" val="307145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8E1D-E91F-C9A0-0FC7-FA83A6C72B15}"/>
              </a:ext>
            </a:extLst>
          </p:cNvPr>
          <p:cNvSpPr>
            <a:spLocks noGrp="1"/>
          </p:cNvSpPr>
          <p:nvPr>
            <p:ph type="title"/>
          </p:nvPr>
        </p:nvSpPr>
        <p:spPr/>
        <p:txBody>
          <a:bodyPr>
            <a:noAutofit/>
          </a:bodyPr>
          <a:lstStyle/>
          <a:p>
            <a:r>
              <a:rPr lang="en-US" sz="3200" b="0" i="0" dirty="0">
                <a:solidFill>
                  <a:srgbClr val="333333"/>
                </a:solidFill>
                <a:effectLst/>
                <a:latin typeface="+mn-lt"/>
                <a:ea typeface="Cambria" panose="02040503050406030204" pitchFamily="18" charset="0"/>
              </a:rPr>
              <a:t>Ionization processes of the most widely used methods in mass spectrometry imaging (MSI) and the general overview of MSI workflow. </a:t>
            </a:r>
            <a:endParaRPr lang="en-US" sz="3200" dirty="0">
              <a:latin typeface="+mn-lt"/>
              <a:ea typeface="Cambria" panose="02040503050406030204" pitchFamily="18" charset="0"/>
            </a:endParaRPr>
          </a:p>
        </p:txBody>
      </p:sp>
      <p:pic>
        <p:nvPicPr>
          <p:cNvPr id="4" name="Content Placeholder 3">
            <a:extLst>
              <a:ext uri="{FF2B5EF4-FFF2-40B4-BE49-F238E27FC236}">
                <a16:creationId xmlns:a16="http://schemas.microsoft.com/office/drawing/2014/main" id="{26676170-78CA-2484-3EC5-4749E1D22478}"/>
              </a:ext>
            </a:extLst>
          </p:cNvPr>
          <p:cNvPicPr>
            <a:picLocks noGrp="1" noChangeAspect="1"/>
          </p:cNvPicPr>
          <p:nvPr>
            <p:ph idx="1"/>
          </p:nvPr>
        </p:nvPicPr>
        <p:blipFill>
          <a:blip r:embed="rId2"/>
          <a:stretch>
            <a:fillRect/>
          </a:stretch>
        </p:blipFill>
        <p:spPr>
          <a:xfrm>
            <a:off x="838200" y="1839693"/>
            <a:ext cx="10233074" cy="4351338"/>
          </a:xfrm>
          <a:prstGeom prst="rect">
            <a:avLst/>
          </a:prstGeom>
        </p:spPr>
      </p:pic>
    </p:spTree>
    <p:extLst>
      <p:ext uri="{BB962C8B-B14F-4D97-AF65-F5344CB8AC3E}">
        <p14:creationId xmlns:p14="http://schemas.microsoft.com/office/powerpoint/2010/main" val="1937365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8B23A8-1746-334E-3D08-469135F3236A}"/>
              </a:ext>
            </a:extLst>
          </p:cNvPr>
          <p:cNvSpPr>
            <a:spLocks noGrp="1"/>
          </p:cNvSpPr>
          <p:nvPr>
            <p:ph type="title"/>
          </p:nvPr>
        </p:nvSpPr>
        <p:spPr>
          <a:xfrm>
            <a:off x="1115568" y="548640"/>
            <a:ext cx="10168128" cy="1179576"/>
          </a:xfrm>
        </p:spPr>
        <p:txBody>
          <a:bodyPr>
            <a:normAutofit/>
          </a:bodyPr>
          <a:lstStyle/>
          <a:p>
            <a:r>
              <a:rPr lang="en-US" sz="4000" b="1"/>
              <a:t>Examples of matrices used in MS</a:t>
            </a:r>
          </a:p>
        </p:txBody>
      </p:sp>
      <p:sp>
        <p:nvSpPr>
          <p:cNvPr id="15" name="Rectangle 14">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A1BFBA74-0F30-9682-5E85-2197FB1457E2}"/>
              </a:ext>
            </a:extLst>
          </p:cNvPr>
          <p:cNvGraphicFramePr>
            <a:graphicFrameLocks noGrp="1"/>
          </p:cNvGraphicFramePr>
          <p:nvPr>
            <p:ph idx="1"/>
            <p:extLst>
              <p:ext uri="{D42A27DB-BD31-4B8C-83A1-F6EECF244321}">
                <p14:modId xmlns:p14="http://schemas.microsoft.com/office/powerpoint/2010/main" val="545660092"/>
              </p:ext>
            </p:extLst>
          </p:nvPr>
        </p:nvGraphicFramePr>
        <p:xfrm>
          <a:off x="626850" y="2033057"/>
          <a:ext cx="11095758" cy="4767104"/>
        </p:xfrm>
        <a:graphic>
          <a:graphicData uri="http://schemas.openxmlformats.org/drawingml/2006/table">
            <a:tbl>
              <a:tblPr/>
              <a:tblGrid>
                <a:gridCol w="5711810">
                  <a:extLst>
                    <a:ext uri="{9D8B030D-6E8A-4147-A177-3AD203B41FA5}">
                      <a16:colId xmlns:a16="http://schemas.microsoft.com/office/drawing/2014/main" val="443624713"/>
                    </a:ext>
                  </a:extLst>
                </a:gridCol>
                <a:gridCol w="5383948">
                  <a:extLst>
                    <a:ext uri="{9D8B030D-6E8A-4147-A177-3AD203B41FA5}">
                      <a16:colId xmlns:a16="http://schemas.microsoft.com/office/drawing/2014/main" val="3842730280"/>
                    </a:ext>
                  </a:extLst>
                </a:gridCol>
              </a:tblGrid>
              <a:tr h="276501">
                <a:tc>
                  <a:txBody>
                    <a:bodyPr/>
                    <a:lstStyle/>
                    <a:p>
                      <a:pPr algn="l" fontAlgn="ctr"/>
                      <a:r>
                        <a:rPr lang="en-US" sz="1600" b="1">
                          <a:effectLst/>
                        </a:rPr>
                        <a:t>Matrices</a:t>
                      </a:r>
                    </a:p>
                  </a:txBody>
                  <a:tcPr marL="54103" marR="54103" marT="27052" marB="27052"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ctr"/>
                      <a:r>
                        <a:rPr lang="en-US" sz="1600" b="1">
                          <a:effectLst/>
                        </a:rPr>
                        <a:t>Analytes</a:t>
                      </a:r>
                    </a:p>
                  </a:txBody>
                  <a:tcPr marL="54103" marR="54103" marT="27052" marB="27052"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447516"/>
                  </a:ext>
                </a:extLst>
              </a:tr>
              <a:tr h="276501">
                <a:tc>
                  <a:txBody>
                    <a:bodyPr/>
                    <a:lstStyle/>
                    <a:p>
                      <a:pPr algn="l" fontAlgn="ctr"/>
                      <a:r>
                        <a:rPr lang="en-US" sz="1600" b="0" i="1">
                          <a:effectLst/>
                        </a:rPr>
                        <a:t>N</a:t>
                      </a:r>
                      <a:r>
                        <a:rPr lang="en-US" sz="1600" b="0">
                          <a:effectLst/>
                        </a:rPr>
                        <a:t>-(1-naphthyl)ethylenediamine dihydrochloride (NEDC)</a:t>
                      </a:r>
                    </a:p>
                  </a:txBody>
                  <a:tcPr marL="54103" marR="54103" marT="27052" marB="27052" anchor="ctr">
                    <a:lnL>
                      <a:noFill/>
                    </a:lnL>
                    <a:lnR>
                      <a:noFill/>
                    </a:lnR>
                    <a:lnT w="9525" cap="flat" cmpd="sng" algn="ctr">
                      <a:solidFill>
                        <a:srgbClr val="000000"/>
                      </a:solidFill>
                      <a:prstDash val="solid"/>
                      <a:round/>
                      <a:headEnd type="none" w="med" len="med"/>
                      <a:tailEnd type="none" w="med" len="med"/>
                    </a:lnT>
                    <a:lnB>
                      <a:noFill/>
                    </a:lnB>
                  </a:tcPr>
                </a:tc>
                <a:tc>
                  <a:txBody>
                    <a:bodyPr/>
                    <a:lstStyle/>
                    <a:p>
                      <a:pPr algn="l" fontAlgn="ctr"/>
                      <a:r>
                        <a:rPr lang="en-US" sz="1600" b="0">
                          <a:effectLst/>
                        </a:rPr>
                        <a:t>glucose</a:t>
                      </a:r>
                    </a:p>
                  </a:txBody>
                  <a:tcPr marL="54103" marR="54103" marT="27052" marB="27052" anchor="ctr">
                    <a:lnL>
                      <a:noFill/>
                    </a:lnL>
                    <a:lnR>
                      <a:noFill/>
                    </a:lnR>
                    <a:lnT w="952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27383891"/>
                  </a:ext>
                </a:extLst>
              </a:tr>
              <a:tr h="276501">
                <a:tc>
                  <a:txBody>
                    <a:bodyPr/>
                    <a:lstStyle/>
                    <a:p>
                      <a:pPr algn="l" fontAlgn="ctr"/>
                      <a:r>
                        <a:rPr lang="en-US" sz="1600" b="0" dirty="0">
                          <a:effectLst/>
                        </a:rPr>
                        <a:t>3-amino-4-hydroxybenzoic acid (AHBA)</a:t>
                      </a:r>
                    </a:p>
                  </a:txBody>
                  <a:tcPr marL="54103" marR="54103" marT="27052" marB="27052" anchor="ctr">
                    <a:lnL>
                      <a:noFill/>
                    </a:lnL>
                    <a:lnR>
                      <a:noFill/>
                    </a:lnR>
                    <a:lnT>
                      <a:noFill/>
                    </a:lnT>
                    <a:lnB>
                      <a:noFill/>
                    </a:lnB>
                  </a:tcPr>
                </a:tc>
                <a:tc>
                  <a:txBody>
                    <a:bodyPr/>
                    <a:lstStyle/>
                    <a:p>
                      <a:pPr algn="l" fontAlgn="ctr"/>
                      <a:r>
                        <a:rPr lang="en-US" sz="1600" b="0">
                          <a:effectLst/>
                        </a:rPr>
                        <a:t>glycan</a:t>
                      </a:r>
                    </a:p>
                  </a:txBody>
                  <a:tcPr marL="54103" marR="54103" marT="27052" marB="27052" anchor="ctr">
                    <a:lnL>
                      <a:noFill/>
                    </a:lnL>
                    <a:lnR>
                      <a:noFill/>
                    </a:lnR>
                    <a:lnT>
                      <a:noFill/>
                    </a:lnT>
                    <a:lnB>
                      <a:noFill/>
                    </a:lnB>
                  </a:tcPr>
                </a:tc>
                <a:extLst>
                  <a:ext uri="{0D108BD9-81ED-4DB2-BD59-A6C34878D82A}">
                    <a16:rowId xmlns:a16="http://schemas.microsoft.com/office/drawing/2014/main" val="3539975646"/>
                  </a:ext>
                </a:extLst>
              </a:tr>
              <a:tr h="276501">
                <a:tc>
                  <a:txBody>
                    <a:bodyPr/>
                    <a:lstStyle/>
                    <a:p>
                      <a:pPr algn="l" fontAlgn="ctr"/>
                      <a:r>
                        <a:rPr lang="en-US" sz="1600" b="0">
                          <a:effectLst/>
                        </a:rPr>
                        <a:t>3-aminoquinoline (3AQ)</a:t>
                      </a:r>
                    </a:p>
                  </a:txBody>
                  <a:tcPr marL="54103" marR="54103" marT="27052" marB="27052" anchor="ctr">
                    <a:lnL>
                      <a:noFill/>
                    </a:lnL>
                    <a:lnR>
                      <a:noFill/>
                    </a:lnR>
                    <a:lnT>
                      <a:noFill/>
                    </a:lnT>
                    <a:lnB>
                      <a:noFill/>
                    </a:lnB>
                  </a:tcPr>
                </a:tc>
                <a:tc>
                  <a:txBody>
                    <a:bodyPr/>
                    <a:lstStyle/>
                    <a:p>
                      <a:pPr algn="l" fontAlgn="ctr"/>
                      <a:r>
                        <a:rPr lang="en-US" sz="1600" b="0">
                          <a:effectLst/>
                        </a:rPr>
                        <a:t>glycan</a:t>
                      </a:r>
                    </a:p>
                  </a:txBody>
                  <a:tcPr marL="54103" marR="54103" marT="27052" marB="27052" anchor="ctr">
                    <a:lnL>
                      <a:noFill/>
                    </a:lnL>
                    <a:lnR>
                      <a:noFill/>
                    </a:lnR>
                    <a:lnT>
                      <a:noFill/>
                    </a:lnT>
                    <a:lnB>
                      <a:noFill/>
                    </a:lnB>
                  </a:tcPr>
                </a:tc>
                <a:extLst>
                  <a:ext uri="{0D108BD9-81ED-4DB2-BD59-A6C34878D82A}">
                    <a16:rowId xmlns:a16="http://schemas.microsoft.com/office/drawing/2014/main" val="1136271293"/>
                  </a:ext>
                </a:extLst>
              </a:tr>
              <a:tr h="276501">
                <a:tc>
                  <a:txBody>
                    <a:bodyPr/>
                    <a:lstStyle/>
                    <a:p>
                      <a:pPr algn="l" fontAlgn="ctr"/>
                      <a:r>
                        <a:rPr lang="en-US" sz="1600" b="0">
                          <a:effectLst/>
                        </a:rPr>
                        <a:t>2-,4-,6-trihydroxyacetophenone (THAP)</a:t>
                      </a:r>
                    </a:p>
                  </a:txBody>
                  <a:tcPr marL="54103" marR="54103" marT="27052" marB="27052" anchor="ctr">
                    <a:lnL>
                      <a:noFill/>
                    </a:lnL>
                    <a:lnR>
                      <a:noFill/>
                    </a:lnR>
                    <a:lnT>
                      <a:noFill/>
                    </a:lnT>
                    <a:lnB>
                      <a:noFill/>
                    </a:lnB>
                  </a:tcPr>
                </a:tc>
                <a:tc>
                  <a:txBody>
                    <a:bodyPr/>
                    <a:lstStyle/>
                    <a:p>
                      <a:pPr algn="l" fontAlgn="ctr"/>
                      <a:r>
                        <a:rPr lang="en-US" sz="1600" b="0">
                          <a:effectLst/>
                        </a:rPr>
                        <a:t>glycolipids</a:t>
                      </a:r>
                    </a:p>
                  </a:txBody>
                  <a:tcPr marL="54103" marR="54103" marT="27052" marB="27052" anchor="ctr">
                    <a:lnL>
                      <a:noFill/>
                    </a:lnL>
                    <a:lnR>
                      <a:noFill/>
                    </a:lnR>
                    <a:lnT>
                      <a:noFill/>
                    </a:lnT>
                    <a:lnB>
                      <a:noFill/>
                    </a:lnB>
                  </a:tcPr>
                </a:tc>
                <a:extLst>
                  <a:ext uri="{0D108BD9-81ED-4DB2-BD59-A6C34878D82A}">
                    <a16:rowId xmlns:a16="http://schemas.microsoft.com/office/drawing/2014/main" val="1026064418"/>
                  </a:ext>
                </a:extLst>
              </a:tr>
              <a:tr h="276501">
                <a:tc>
                  <a:txBody>
                    <a:bodyPr/>
                    <a:lstStyle/>
                    <a:p>
                      <a:pPr algn="l" fontAlgn="ctr"/>
                      <a:r>
                        <a:rPr lang="en-US" sz="1600" b="0" i="1">
                          <a:effectLst/>
                        </a:rPr>
                        <a:t>N</a:t>
                      </a:r>
                      <a:r>
                        <a:rPr lang="en-US" sz="1600" b="0">
                          <a:effectLst/>
                        </a:rPr>
                        <a:t>,</a:t>
                      </a:r>
                      <a:r>
                        <a:rPr lang="en-US" sz="1600" b="0" i="1">
                          <a:effectLst/>
                        </a:rPr>
                        <a:t>N</a:t>
                      </a:r>
                      <a:r>
                        <a:rPr lang="en-US" sz="1600" b="0">
                          <a:effectLst/>
                        </a:rPr>
                        <a:t>-dimethylaniline (DMA)</a:t>
                      </a:r>
                    </a:p>
                  </a:txBody>
                  <a:tcPr marL="54103" marR="54103" marT="27052" marB="27052" anchor="ctr">
                    <a:lnL>
                      <a:noFill/>
                    </a:lnL>
                    <a:lnR>
                      <a:noFill/>
                    </a:lnR>
                    <a:lnT>
                      <a:noFill/>
                    </a:lnT>
                    <a:lnB>
                      <a:noFill/>
                    </a:lnB>
                  </a:tcPr>
                </a:tc>
                <a:tc>
                  <a:txBody>
                    <a:bodyPr/>
                    <a:lstStyle/>
                    <a:p>
                      <a:pPr algn="l" fontAlgn="ctr"/>
                      <a:r>
                        <a:rPr lang="en-US" sz="1600" b="0">
                          <a:effectLst/>
                        </a:rPr>
                        <a:t>hemicellulose</a:t>
                      </a:r>
                    </a:p>
                  </a:txBody>
                  <a:tcPr marL="54103" marR="54103" marT="27052" marB="27052" anchor="ctr">
                    <a:lnL>
                      <a:noFill/>
                    </a:lnL>
                    <a:lnR>
                      <a:noFill/>
                    </a:lnR>
                    <a:lnT>
                      <a:noFill/>
                    </a:lnT>
                    <a:lnB>
                      <a:noFill/>
                    </a:lnB>
                  </a:tcPr>
                </a:tc>
                <a:extLst>
                  <a:ext uri="{0D108BD9-81ED-4DB2-BD59-A6C34878D82A}">
                    <a16:rowId xmlns:a16="http://schemas.microsoft.com/office/drawing/2014/main" val="2446329845"/>
                  </a:ext>
                </a:extLst>
              </a:tr>
              <a:tr h="276501">
                <a:tc>
                  <a:txBody>
                    <a:bodyPr/>
                    <a:lstStyle/>
                    <a:p>
                      <a:pPr algn="l" fontAlgn="ctr"/>
                      <a:r>
                        <a:rPr lang="en-US" sz="1600" b="0">
                          <a:effectLst/>
                        </a:rPr>
                        <a:t>1,5-diaminonapthalene (DAN)</a:t>
                      </a:r>
                    </a:p>
                  </a:txBody>
                  <a:tcPr marL="54103" marR="54103" marT="27052" marB="27052" anchor="ctr">
                    <a:lnL>
                      <a:noFill/>
                    </a:lnL>
                    <a:lnR>
                      <a:noFill/>
                    </a:lnR>
                    <a:lnT>
                      <a:noFill/>
                    </a:lnT>
                    <a:lnB>
                      <a:noFill/>
                    </a:lnB>
                  </a:tcPr>
                </a:tc>
                <a:tc>
                  <a:txBody>
                    <a:bodyPr/>
                    <a:lstStyle/>
                    <a:p>
                      <a:pPr algn="l" fontAlgn="ctr"/>
                      <a:r>
                        <a:rPr lang="en-US" sz="1600" b="0">
                          <a:effectLst/>
                        </a:rPr>
                        <a:t>lipids</a:t>
                      </a:r>
                    </a:p>
                  </a:txBody>
                  <a:tcPr marL="54103" marR="54103" marT="27052" marB="27052" anchor="ctr">
                    <a:lnL>
                      <a:noFill/>
                    </a:lnL>
                    <a:lnR>
                      <a:noFill/>
                    </a:lnR>
                    <a:lnT>
                      <a:noFill/>
                    </a:lnT>
                    <a:lnB>
                      <a:noFill/>
                    </a:lnB>
                  </a:tcPr>
                </a:tc>
                <a:extLst>
                  <a:ext uri="{0D108BD9-81ED-4DB2-BD59-A6C34878D82A}">
                    <a16:rowId xmlns:a16="http://schemas.microsoft.com/office/drawing/2014/main" val="3231526871"/>
                  </a:ext>
                </a:extLst>
              </a:tr>
              <a:tr h="276501">
                <a:tc>
                  <a:txBody>
                    <a:bodyPr/>
                    <a:lstStyle/>
                    <a:p>
                      <a:pPr algn="l" fontAlgn="ctr"/>
                      <a:r>
                        <a:rPr lang="en-US" sz="1600" b="0">
                          <a:effectLst/>
                        </a:rPr>
                        <a:t>2-mercaptobenzothiazole (MBT)</a:t>
                      </a:r>
                    </a:p>
                  </a:txBody>
                  <a:tcPr marL="54103" marR="54103" marT="27052" marB="27052" anchor="ctr">
                    <a:lnL>
                      <a:noFill/>
                    </a:lnL>
                    <a:lnR>
                      <a:noFill/>
                    </a:lnR>
                    <a:lnT>
                      <a:noFill/>
                    </a:lnT>
                    <a:lnB>
                      <a:noFill/>
                    </a:lnB>
                  </a:tcPr>
                </a:tc>
                <a:tc>
                  <a:txBody>
                    <a:bodyPr/>
                    <a:lstStyle/>
                    <a:p>
                      <a:pPr algn="l" fontAlgn="ctr"/>
                      <a:r>
                        <a:rPr lang="en-US" sz="1600" b="0">
                          <a:effectLst/>
                        </a:rPr>
                        <a:t>lipids</a:t>
                      </a:r>
                    </a:p>
                  </a:txBody>
                  <a:tcPr marL="54103" marR="54103" marT="27052" marB="27052" anchor="ctr">
                    <a:lnL>
                      <a:noFill/>
                    </a:lnL>
                    <a:lnR>
                      <a:noFill/>
                    </a:lnR>
                    <a:lnT>
                      <a:noFill/>
                    </a:lnT>
                    <a:lnB>
                      <a:noFill/>
                    </a:lnB>
                  </a:tcPr>
                </a:tc>
                <a:extLst>
                  <a:ext uri="{0D108BD9-81ED-4DB2-BD59-A6C34878D82A}">
                    <a16:rowId xmlns:a16="http://schemas.microsoft.com/office/drawing/2014/main" val="2265503890"/>
                  </a:ext>
                </a:extLst>
              </a:tr>
              <a:tr h="276501">
                <a:tc>
                  <a:txBody>
                    <a:bodyPr/>
                    <a:lstStyle/>
                    <a:p>
                      <a:pPr algn="l" fontAlgn="ctr"/>
                      <a:r>
                        <a:rPr lang="en-US" sz="1600" b="0">
                          <a:effectLst/>
                        </a:rPr>
                        <a:t>dihydroxyacetone phosphate (DHAP)</a:t>
                      </a:r>
                    </a:p>
                  </a:txBody>
                  <a:tcPr marL="54103" marR="54103" marT="27052" marB="27052" anchor="ctr">
                    <a:lnL>
                      <a:noFill/>
                    </a:lnL>
                    <a:lnR>
                      <a:noFill/>
                    </a:lnR>
                    <a:lnT>
                      <a:noFill/>
                    </a:lnT>
                    <a:lnB>
                      <a:noFill/>
                    </a:lnB>
                  </a:tcPr>
                </a:tc>
                <a:tc>
                  <a:txBody>
                    <a:bodyPr/>
                    <a:lstStyle/>
                    <a:p>
                      <a:pPr algn="l" fontAlgn="ctr"/>
                      <a:r>
                        <a:rPr lang="en-US" sz="1600" b="0">
                          <a:effectLst/>
                        </a:rPr>
                        <a:t>lipids, glycan</a:t>
                      </a:r>
                    </a:p>
                  </a:txBody>
                  <a:tcPr marL="54103" marR="54103" marT="27052" marB="27052" anchor="ctr">
                    <a:lnL>
                      <a:noFill/>
                    </a:lnL>
                    <a:lnR>
                      <a:noFill/>
                    </a:lnR>
                    <a:lnT>
                      <a:noFill/>
                    </a:lnT>
                    <a:lnB>
                      <a:noFill/>
                    </a:lnB>
                  </a:tcPr>
                </a:tc>
                <a:extLst>
                  <a:ext uri="{0D108BD9-81ED-4DB2-BD59-A6C34878D82A}">
                    <a16:rowId xmlns:a16="http://schemas.microsoft.com/office/drawing/2014/main" val="2246295430"/>
                  </a:ext>
                </a:extLst>
              </a:tr>
              <a:tr h="276501">
                <a:tc>
                  <a:txBody>
                    <a:bodyPr/>
                    <a:lstStyle/>
                    <a:p>
                      <a:pPr algn="l" fontAlgn="ctr"/>
                      <a:r>
                        <a:rPr lang="en-US" sz="1600" b="0">
                          <a:effectLst/>
                        </a:rPr>
                        <a:t>2,5-dihydroxybenzoic acid (DHB)</a:t>
                      </a:r>
                    </a:p>
                  </a:txBody>
                  <a:tcPr marL="54103" marR="54103" marT="27052" marB="27052" anchor="ctr">
                    <a:lnL>
                      <a:noFill/>
                    </a:lnL>
                    <a:lnR>
                      <a:noFill/>
                    </a:lnR>
                    <a:lnT>
                      <a:noFill/>
                    </a:lnT>
                    <a:lnB>
                      <a:noFill/>
                    </a:lnB>
                  </a:tcPr>
                </a:tc>
                <a:tc>
                  <a:txBody>
                    <a:bodyPr/>
                    <a:lstStyle/>
                    <a:p>
                      <a:pPr algn="l" fontAlgn="ctr"/>
                      <a:r>
                        <a:rPr lang="en-US" sz="1600" b="0">
                          <a:effectLst/>
                        </a:rPr>
                        <a:t>lipids, glycopeptide, polymer</a:t>
                      </a:r>
                    </a:p>
                  </a:txBody>
                  <a:tcPr marL="54103" marR="54103" marT="27052" marB="27052" anchor="ctr">
                    <a:lnL>
                      <a:noFill/>
                    </a:lnL>
                    <a:lnR>
                      <a:noFill/>
                    </a:lnR>
                    <a:lnT>
                      <a:noFill/>
                    </a:lnT>
                    <a:lnB>
                      <a:noFill/>
                    </a:lnB>
                  </a:tcPr>
                </a:tc>
                <a:extLst>
                  <a:ext uri="{0D108BD9-81ED-4DB2-BD59-A6C34878D82A}">
                    <a16:rowId xmlns:a16="http://schemas.microsoft.com/office/drawing/2014/main" val="90984588"/>
                  </a:ext>
                </a:extLst>
              </a:tr>
              <a:tr h="276501">
                <a:tc>
                  <a:txBody>
                    <a:bodyPr/>
                    <a:lstStyle/>
                    <a:p>
                      <a:pPr algn="l" fontAlgn="ctr"/>
                      <a:r>
                        <a:rPr lang="en-US" sz="1600" b="0">
                          <a:effectLst/>
                        </a:rPr>
                        <a:t>9-aminoacridine (9-AA)</a:t>
                      </a:r>
                    </a:p>
                  </a:txBody>
                  <a:tcPr marL="54103" marR="54103" marT="27052" marB="27052" anchor="ctr">
                    <a:lnL>
                      <a:noFill/>
                    </a:lnL>
                    <a:lnR>
                      <a:noFill/>
                    </a:lnR>
                    <a:lnT>
                      <a:noFill/>
                    </a:lnT>
                    <a:lnB>
                      <a:noFill/>
                    </a:lnB>
                  </a:tcPr>
                </a:tc>
                <a:tc>
                  <a:txBody>
                    <a:bodyPr/>
                    <a:lstStyle/>
                    <a:p>
                      <a:pPr algn="l" fontAlgn="ctr"/>
                      <a:r>
                        <a:rPr lang="en-US" sz="1600" b="0">
                          <a:effectLst/>
                        </a:rPr>
                        <a:t>lipids, metabolites</a:t>
                      </a:r>
                    </a:p>
                  </a:txBody>
                  <a:tcPr marL="54103" marR="54103" marT="27052" marB="27052" anchor="ctr">
                    <a:lnL>
                      <a:noFill/>
                    </a:lnL>
                    <a:lnR>
                      <a:noFill/>
                    </a:lnR>
                    <a:lnT>
                      <a:noFill/>
                    </a:lnT>
                    <a:lnB>
                      <a:noFill/>
                    </a:lnB>
                  </a:tcPr>
                </a:tc>
                <a:extLst>
                  <a:ext uri="{0D108BD9-81ED-4DB2-BD59-A6C34878D82A}">
                    <a16:rowId xmlns:a16="http://schemas.microsoft.com/office/drawing/2014/main" val="2509725608"/>
                  </a:ext>
                </a:extLst>
              </a:tr>
              <a:tr h="276501">
                <a:tc>
                  <a:txBody>
                    <a:bodyPr/>
                    <a:lstStyle/>
                    <a:p>
                      <a:pPr algn="l" fontAlgn="ctr"/>
                      <a:r>
                        <a:rPr lang="en-US" sz="1600" b="0">
                          <a:effectLst/>
                        </a:rPr>
                        <a:t>3-hydroxypicolinic acid (3HPA)</a:t>
                      </a:r>
                    </a:p>
                  </a:txBody>
                  <a:tcPr marL="54103" marR="54103" marT="27052" marB="27052" anchor="ctr">
                    <a:lnL>
                      <a:noFill/>
                    </a:lnL>
                    <a:lnR>
                      <a:noFill/>
                    </a:lnR>
                    <a:lnT>
                      <a:noFill/>
                    </a:lnT>
                    <a:lnB>
                      <a:noFill/>
                    </a:lnB>
                  </a:tcPr>
                </a:tc>
                <a:tc>
                  <a:txBody>
                    <a:bodyPr/>
                    <a:lstStyle/>
                    <a:p>
                      <a:pPr algn="l" fontAlgn="ctr"/>
                      <a:r>
                        <a:rPr lang="en-US" sz="1600" b="0">
                          <a:effectLst/>
                        </a:rPr>
                        <a:t>nucleotides</a:t>
                      </a:r>
                    </a:p>
                  </a:txBody>
                  <a:tcPr marL="54103" marR="54103" marT="27052" marB="27052" anchor="ctr">
                    <a:lnL>
                      <a:noFill/>
                    </a:lnL>
                    <a:lnR>
                      <a:noFill/>
                    </a:lnR>
                    <a:lnT>
                      <a:noFill/>
                    </a:lnT>
                    <a:lnB>
                      <a:noFill/>
                    </a:lnB>
                  </a:tcPr>
                </a:tc>
                <a:extLst>
                  <a:ext uri="{0D108BD9-81ED-4DB2-BD59-A6C34878D82A}">
                    <a16:rowId xmlns:a16="http://schemas.microsoft.com/office/drawing/2014/main" val="2856221475"/>
                  </a:ext>
                </a:extLst>
              </a:tr>
              <a:tr h="276501">
                <a:tc>
                  <a:txBody>
                    <a:bodyPr/>
                    <a:lstStyle/>
                    <a:p>
                      <a:pPr algn="l" fontAlgn="ctr"/>
                      <a:r>
                        <a:rPr lang="en-US" sz="1600" b="0">
                          <a:effectLst/>
                        </a:rPr>
                        <a:t>anthranilic acid (ANA)</a:t>
                      </a:r>
                    </a:p>
                  </a:txBody>
                  <a:tcPr marL="54103" marR="54103" marT="27052" marB="27052" anchor="ctr">
                    <a:lnL>
                      <a:noFill/>
                    </a:lnL>
                    <a:lnR>
                      <a:noFill/>
                    </a:lnR>
                    <a:lnT>
                      <a:noFill/>
                    </a:lnT>
                    <a:lnB>
                      <a:noFill/>
                    </a:lnB>
                  </a:tcPr>
                </a:tc>
                <a:tc>
                  <a:txBody>
                    <a:bodyPr/>
                    <a:lstStyle/>
                    <a:p>
                      <a:pPr algn="l" fontAlgn="ctr"/>
                      <a:r>
                        <a:rPr lang="en-US" sz="1600" b="0">
                          <a:effectLst/>
                        </a:rPr>
                        <a:t>nucleotides</a:t>
                      </a:r>
                    </a:p>
                  </a:txBody>
                  <a:tcPr marL="54103" marR="54103" marT="27052" marB="27052" anchor="ctr">
                    <a:lnL>
                      <a:noFill/>
                    </a:lnL>
                    <a:lnR>
                      <a:noFill/>
                    </a:lnR>
                    <a:lnT>
                      <a:noFill/>
                    </a:lnT>
                    <a:lnB>
                      <a:noFill/>
                    </a:lnB>
                  </a:tcPr>
                </a:tc>
                <a:extLst>
                  <a:ext uri="{0D108BD9-81ED-4DB2-BD59-A6C34878D82A}">
                    <a16:rowId xmlns:a16="http://schemas.microsoft.com/office/drawing/2014/main" val="285731675"/>
                  </a:ext>
                </a:extLst>
              </a:tr>
              <a:tr h="276501">
                <a:tc>
                  <a:txBody>
                    <a:bodyPr/>
                    <a:lstStyle/>
                    <a:p>
                      <a:pPr algn="l" fontAlgn="ctr"/>
                      <a:r>
                        <a:rPr lang="en-US" sz="1600" b="0">
                          <a:effectLst/>
                        </a:rPr>
                        <a:t>nicotinic acid (NA)</a:t>
                      </a:r>
                    </a:p>
                  </a:txBody>
                  <a:tcPr marL="54103" marR="54103" marT="27052" marB="27052" anchor="ctr">
                    <a:lnL>
                      <a:noFill/>
                    </a:lnL>
                    <a:lnR>
                      <a:noFill/>
                    </a:lnR>
                    <a:lnT>
                      <a:noFill/>
                    </a:lnT>
                    <a:lnB>
                      <a:noFill/>
                    </a:lnB>
                  </a:tcPr>
                </a:tc>
                <a:tc>
                  <a:txBody>
                    <a:bodyPr/>
                    <a:lstStyle/>
                    <a:p>
                      <a:pPr algn="l" fontAlgn="ctr"/>
                      <a:r>
                        <a:rPr lang="en-US" sz="1600" b="0">
                          <a:effectLst/>
                        </a:rPr>
                        <a:t>nucleotides</a:t>
                      </a:r>
                    </a:p>
                  </a:txBody>
                  <a:tcPr marL="54103" marR="54103" marT="27052" marB="27052" anchor="ctr">
                    <a:lnL>
                      <a:noFill/>
                    </a:lnL>
                    <a:lnR>
                      <a:noFill/>
                    </a:lnR>
                    <a:lnT>
                      <a:noFill/>
                    </a:lnT>
                    <a:lnB>
                      <a:noFill/>
                    </a:lnB>
                  </a:tcPr>
                </a:tc>
                <a:extLst>
                  <a:ext uri="{0D108BD9-81ED-4DB2-BD59-A6C34878D82A}">
                    <a16:rowId xmlns:a16="http://schemas.microsoft.com/office/drawing/2014/main" val="3300040587"/>
                  </a:ext>
                </a:extLst>
              </a:tr>
              <a:tr h="276501">
                <a:tc>
                  <a:txBody>
                    <a:bodyPr/>
                    <a:lstStyle/>
                    <a:p>
                      <a:pPr algn="l" fontAlgn="ctr"/>
                      <a:r>
                        <a:rPr lang="en-US" sz="1600" b="0">
                          <a:effectLst/>
                        </a:rPr>
                        <a:t>picolinic acid (PA)</a:t>
                      </a:r>
                    </a:p>
                  </a:txBody>
                  <a:tcPr marL="54103" marR="54103" marT="27052" marB="27052" anchor="ctr">
                    <a:lnL>
                      <a:noFill/>
                    </a:lnL>
                    <a:lnR>
                      <a:noFill/>
                    </a:lnR>
                    <a:lnT>
                      <a:noFill/>
                    </a:lnT>
                    <a:lnB>
                      <a:noFill/>
                    </a:lnB>
                  </a:tcPr>
                </a:tc>
                <a:tc>
                  <a:txBody>
                    <a:bodyPr/>
                    <a:lstStyle/>
                    <a:p>
                      <a:pPr algn="l" fontAlgn="ctr"/>
                      <a:r>
                        <a:rPr lang="en-US" sz="1600" b="0">
                          <a:effectLst/>
                        </a:rPr>
                        <a:t>nucleotides</a:t>
                      </a:r>
                    </a:p>
                  </a:txBody>
                  <a:tcPr marL="54103" marR="54103" marT="27052" marB="27052" anchor="ctr">
                    <a:lnL>
                      <a:noFill/>
                    </a:lnL>
                    <a:lnR>
                      <a:noFill/>
                    </a:lnR>
                    <a:lnT>
                      <a:noFill/>
                    </a:lnT>
                    <a:lnB>
                      <a:noFill/>
                    </a:lnB>
                  </a:tcPr>
                </a:tc>
                <a:extLst>
                  <a:ext uri="{0D108BD9-81ED-4DB2-BD59-A6C34878D82A}">
                    <a16:rowId xmlns:a16="http://schemas.microsoft.com/office/drawing/2014/main" val="3922924349"/>
                  </a:ext>
                </a:extLst>
              </a:tr>
              <a:tr h="276501">
                <a:tc>
                  <a:txBody>
                    <a:bodyPr/>
                    <a:lstStyle/>
                    <a:p>
                      <a:pPr algn="l" fontAlgn="ctr"/>
                      <a:r>
                        <a:rPr lang="en-US" sz="1600" b="0">
                          <a:effectLst/>
                        </a:rPr>
                        <a:t>sinapinic acid (SA)</a:t>
                      </a:r>
                    </a:p>
                  </a:txBody>
                  <a:tcPr marL="54103" marR="54103" marT="27052" marB="27052" anchor="ctr">
                    <a:lnL>
                      <a:noFill/>
                    </a:lnL>
                    <a:lnR>
                      <a:noFill/>
                    </a:lnR>
                    <a:lnT>
                      <a:noFill/>
                    </a:lnT>
                    <a:lnB>
                      <a:noFill/>
                    </a:lnB>
                  </a:tcPr>
                </a:tc>
                <a:tc>
                  <a:txBody>
                    <a:bodyPr/>
                    <a:lstStyle/>
                    <a:p>
                      <a:pPr algn="l" fontAlgn="ctr"/>
                      <a:r>
                        <a:rPr lang="en-US" sz="1600" b="0" dirty="0">
                          <a:effectLst/>
                        </a:rPr>
                        <a:t>peptides, protein</a:t>
                      </a:r>
                    </a:p>
                  </a:txBody>
                  <a:tcPr marL="54103" marR="54103" marT="27052" marB="27052" anchor="ctr">
                    <a:lnL>
                      <a:noFill/>
                    </a:lnL>
                    <a:lnR>
                      <a:noFill/>
                    </a:lnR>
                    <a:lnT>
                      <a:noFill/>
                    </a:lnT>
                    <a:lnB>
                      <a:noFill/>
                    </a:lnB>
                  </a:tcPr>
                </a:tc>
                <a:extLst>
                  <a:ext uri="{0D108BD9-81ED-4DB2-BD59-A6C34878D82A}">
                    <a16:rowId xmlns:a16="http://schemas.microsoft.com/office/drawing/2014/main" val="753483744"/>
                  </a:ext>
                </a:extLst>
              </a:tr>
            </a:tbl>
          </a:graphicData>
        </a:graphic>
      </p:graphicFrame>
    </p:spTree>
    <p:extLst>
      <p:ext uri="{BB962C8B-B14F-4D97-AF65-F5344CB8AC3E}">
        <p14:creationId xmlns:p14="http://schemas.microsoft.com/office/powerpoint/2010/main" val="269746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23A9C2-87B1-3364-79A9-C8B8BCE0FE89}"/>
              </a:ext>
            </a:extLst>
          </p:cNvPr>
          <p:cNvSpPr>
            <a:spLocks noGrp="1"/>
          </p:cNvSpPr>
          <p:nvPr>
            <p:ph type="title"/>
          </p:nvPr>
        </p:nvSpPr>
        <p:spPr>
          <a:xfrm>
            <a:off x="630936" y="640080"/>
            <a:ext cx="4818888" cy="1481328"/>
          </a:xfrm>
        </p:spPr>
        <p:txBody>
          <a:bodyPr anchor="b">
            <a:normAutofit/>
          </a:bodyPr>
          <a:lstStyle/>
          <a:p>
            <a:r>
              <a:rPr lang="en-US" sz="5400"/>
              <a:t>LIPIDS </a:t>
            </a:r>
          </a:p>
        </p:txBody>
      </p:sp>
      <p:sp>
        <p:nvSpPr>
          <p:cNvPr id="1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9564AB-E3A3-B6AC-ADC7-FE75E0D37249}"/>
              </a:ext>
            </a:extLst>
          </p:cNvPr>
          <p:cNvSpPr>
            <a:spLocks noGrp="1"/>
          </p:cNvSpPr>
          <p:nvPr>
            <p:ph idx="1"/>
          </p:nvPr>
        </p:nvSpPr>
        <p:spPr>
          <a:xfrm>
            <a:off x="630936" y="2660904"/>
            <a:ext cx="5882406" cy="3547872"/>
          </a:xfrm>
        </p:spPr>
        <p:txBody>
          <a:bodyPr anchor="t">
            <a:normAutofit fontScale="92500" lnSpcReduction="20000"/>
          </a:bodyPr>
          <a:lstStyle/>
          <a:p>
            <a:pPr algn="just"/>
            <a:r>
              <a:rPr lang="en-US" sz="1600" b="0" i="0" dirty="0">
                <a:effectLst/>
              </a:rPr>
              <a:t>Lipid imaging of food products has been widely applied since lipids constitute a large portion of the organic molecules and they exist within a cell and are easily detected by various types of MSI, especially MALDI-MSI </a:t>
            </a:r>
          </a:p>
          <a:p>
            <a:pPr algn="just"/>
            <a:r>
              <a:rPr lang="en-US" sz="1600" b="0" i="0" dirty="0">
                <a:effectLst/>
              </a:rPr>
              <a:t>Lipids in food products will exhibit a different composition and distribution owing to the differences in areas, states, and environments in which they are produced. For example, </a:t>
            </a:r>
            <a:r>
              <a:rPr lang="en-US" sz="1600" b="0" i="0" dirty="0" err="1">
                <a:effectLst/>
              </a:rPr>
              <a:t>Goto</a:t>
            </a:r>
            <a:r>
              <a:rPr lang="en-US" sz="1600" b="0" i="0" dirty="0">
                <a:effectLst/>
              </a:rPr>
              <a:t>-Inoue et al. showed that the molecular compositions of triacylglycerols are different in red sea bream (</a:t>
            </a:r>
            <a:r>
              <a:rPr lang="en-US" sz="1600" b="0" i="1" dirty="0" err="1">
                <a:effectLst/>
              </a:rPr>
              <a:t>Pagrus</a:t>
            </a:r>
            <a:r>
              <a:rPr lang="en-US" sz="1600" b="0" i="1" dirty="0">
                <a:effectLst/>
              </a:rPr>
              <a:t> major</a:t>
            </a:r>
            <a:r>
              <a:rPr lang="en-US" sz="1600" b="0" i="0" dirty="0">
                <a:effectLst/>
              </a:rPr>
              <a:t>) which are wild or farmed by using MALDI-MSI </a:t>
            </a:r>
          </a:p>
          <a:p>
            <a:pPr algn="just"/>
            <a:r>
              <a:rPr lang="en-US" sz="1600" b="0" i="0" dirty="0">
                <a:effectLst/>
              </a:rPr>
              <a:t>In former, saturated-fatty-acid-containing triacylglycerols are major molecular species, while docosahexaenoic-acid-containing triacylglycerol levels are significantly higher in the later than in the former. In addition, they assessed the muscle fiber types in those fishes using phospholipids as specific markers of each types of muscle fiber which they found </a:t>
            </a:r>
          </a:p>
          <a:p>
            <a:pPr algn="just"/>
            <a:r>
              <a:rPr lang="en-US" sz="1600" b="0" i="0" dirty="0" err="1">
                <a:effectLst/>
              </a:rPr>
              <a:t>Enomoto</a:t>
            </a:r>
            <a:r>
              <a:rPr lang="en-US" sz="1600" b="0" i="0" dirty="0">
                <a:effectLst/>
              </a:rPr>
              <a:t> et al. revealed the distributions of sphingomyelin and phosphatidylcholine (PC) species in pork chop.</a:t>
            </a:r>
            <a:endParaRPr lang="en-US" sz="1600" dirty="0"/>
          </a:p>
        </p:txBody>
      </p:sp>
      <p:pic>
        <p:nvPicPr>
          <p:cNvPr id="7" name="Picture 6">
            <a:extLst>
              <a:ext uri="{FF2B5EF4-FFF2-40B4-BE49-F238E27FC236}">
                <a16:creationId xmlns:a16="http://schemas.microsoft.com/office/drawing/2014/main" id="{A5B2F60D-490B-979D-3F6D-9475C9700A69}"/>
              </a:ext>
            </a:extLst>
          </p:cNvPr>
          <p:cNvPicPr>
            <a:picLocks noChangeAspect="1"/>
          </p:cNvPicPr>
          <p:nvPr/>
        </p:nvPicPr>
        <p:blipFill>
          <a:blip r:embed="rId2"/>
          <a:stretch>
            <a:fillRect/>
          </a:stretch>
        </p:blipFill>
        <p:spPr>
          <a:xfrm>
            <a:off x="6639230" y="640080"/>
            <a:ext cx="4378603" cy="5577840"/>
          </a:xfrm>
          <a:prstGeom prst="rect">
            <a:avLst/>
          </a:prstGeom>
        </p:spPr>
      </p:pic>
    </p:spTree>
    <p:extLst>
      <p:ext uri="{BB962C8B-B14F-4D97-AF65-F5344CB8AC3E}">
        <p14:creationId xmlns:p14="http://schemas.microsoft.com/office/powerpoint/2010/main" val="1076461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35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AAB1B5-AF6B-FC23-FE8F-A39DF7791C7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000" b="0" i="0" kern="1200" dirty="0">
                <a:solidFill>
                  <a:srgbClr val="FFFFFF"/>
                </a:solidFill>
                <a:effectLst/>
                <a:latin typeface="+mj-lt"/>
                <a:ea typeface="+mj-ea"/>
                <a:cs typeface="+mj-cs"/>
              </a:rPr>
              <a:t>MSI analysis of phosphatidylcholines (PCs) containing oleic acid in a section obtained from rice seed</a:t>
            </a:r>
            <a:endParaRPr lang="en-US" sz="2000" kern="1200" dirty="0">
              <a:solidFill>
                <a:srgbClr val="FFFFFF"/>
              </a:solidFill>
              <a:latin typeface="+mj-lt"/>
              <a:ea typeface="+mj-ea"/>
              <a:cs typeface="+mj-cs"/>
            </a:endParaRPr>
          </a:p>
        </p:txBody>
      </p:sp>
      <p:pic>
        <p:nvPicPr>
          <p:cNvPr id="2050" name="Picture 2">
            <a:extLst>
              <a:ext uri="{FF2B5EF4-FFF2-40B4-BE49-F238E27FC236}">
                <a16:creationId xmlns:a16="http://schemas.microsoft.com/office/drawing/2014/main" id="{454ED6DF-7A7B-9FDB-680B-49583BE0DA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32514" y="496961"/>
            <a:ext cx="7519406" cy="6155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173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EF32-5E13-D3A6-4565-E21777A87D44}"/>
              </a:ext>
            </a:extLst>
          </p:cNvPr>
          <p:cNvSpPr>
            <a:spLocks noGrp="1"/>
          </p:cNvSpPr>
          <p:nvPr>
            <p:ph type="title"/>
          </p:nvPr>
        </p:nvSpPr>
        <p:spPr>
          <a:xfrm>
            <a:off x="838200" y="351873"/>
            <a:ext cx="10515600" cy="1325563"/>
          </a:xfrm>
        </p:spPr>
        <p:txBody>
          <a:bodyPr/>
          <a:lstStyle/>
          <a:p>
            <a:r>
              <a:rPr lang="en-US" b="1" dirty="0"/>
              <a:t>CARBOHYDRATES</a:t>
            </a:r>
          </a:p>
        </p:txBody>
      </p:sp>
      <p:sp>
        <p:nvSpPr>
          <p:cNvPr id="3" name="Content Placeholder 2">
            <a:extLst>
              <a:ext uri="{FF2B5EF4-FFF2-40B4-BE49-F238E27FC236}">
                <a16:creationId xmlns:a16="http://schemas.microsoft.com/office/drawing/2014/main" id="{5A4EE6DC-3083-DD60-746C-5487C6BBD8E2}"/>
              </a:ext>
            </a:extLst>
          </p:cNvPr>
          <p:cNvSpPr>
            <a:spLocks noGrp="1"/>
          </p:cNvSpPr>
          <p:nvPr>
            <p:ph idx="1"/>
          </p:nvPr>
        </p:nvSpPr>
        <p:spPr/>
        <p:txBody>
          <a:bodyPr>
            <a:normAutofit fontScale="77500" lnSpcReduction="20000"/>
          </a:bodyPr>
          <a:lstStyle/>
          <a:p>
            <a:pPr algn="just"/>
            <a:r>
              <a:rPr lang="en-US" b="0" i="0" dirty="0">
                <a:effectLst/>
              </a:rPr>
              <a:t>Carbohydrates are responsible for providing energy and are found in significant portions in a large number of food. They encompass a diverse class of organic components, including mono- and disaccharides, oligosaccharides, and polysaccharides. </a:t>
            </a:r>
          </a:p>
          <a:p>
            <a:pPr algn="just"/>
            <a:r>
              <a:rPr lang="en-US" b="0" i="0" dirty="0">
                <a:effectLst/>
              </a:rPr>
              <a:t>In addition, the type and number of constituent sugars, and the mode of binding between them adds to the diversity of carbohydrates. The distribution of carbohydrates in foods such as strawberries, barley grain, maize seeds and apples were analyzed by DESI and MALDI-MSI </a:t>
            </a:r>
          </a:p>
          <a:p>
            <a:pPr algn="just"/>
            <a:r>
              <a:rPr lang="en-US" b="0" i="0" dirty="0">
                <a:effectLst/>
              </a:rPr>
              <a:t>Horikawa et al. confirmed the distribution of hexose, sucrose, and sorbitol in apples by MALDI-MSI; there was a linear correlation between the results of HPLC analysis and the ion intensity obtained by MSI, which demonstrated that MSI can quantify simple sugars in tissue sections</a:t>
            </a:r>
          </a:p>
          <a:p>
            <a:pPr algn="just"/>
            <a:r>
              <a:rPr lang="en-US" b="0" i="0" dirty="0">
                <a:effectLst/>
              </a:rPr>
              <a:t>There are limitations to the current application of MSI in characterizing carbohydrates. The analysis is limited to simple carbohydrates, and the analysis of more complex carbohydrates remains an analytical challenge. The identification of saccharides with the same mass (e.g., glucose, galactose, and fructose) is not currently possible with MSI technology.</a:t>
            </a:r>
            <a:endParaRPr lang="en-US" dirty="0"/>
          </a:p>
        </p:txBody>
      </p:sp>
    </p:spTree>
    <p:extLst>
      <p:ext uri="{BB962C8B-B14F-4D97-AF65-F5344CB8AC3E}">
        <p14:creationId xmlns:p14="http://schemas.microsoft.com/office/powerpoint/2010/main" val="294035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EAFC7-A030-707D-BD23-79A03953D03F}"/>
              </a:ext>
            </a:extLst>
          </p:cNvPr>
          <p:cNvSpPr>
            <a:spLocks noGrp="1"/>
          </p:cNvSpPr>
          <p:nvPr>
            <p:ph type="title"/>
          </p:nvPr>
        </p:nvSpPr>
        <p:spPr/>
        <p:txBody>
          <a:bodyPr/>
          <a:lstStyle/>
          <a:p>
            <a:r>
              <a:rPr lang="en-US" dirty="0"/>
              <a:t>PROTEINS</a:t>
            </a:r>
          </a:p>
        </p:txBody>
      </p:sp>
      <p:sp>
        <p:nvSpPr>
          <p:cNvPr id="3" name="Content Placeholder 2">
            <a:extLst>
              <a:ext uri="{FF2B5EF4-FFF2-40B4-BE49-F238E27FC236}">
                <a16:creationId xmlns:a16="http://schemas.microsoft.com/office/drawing/2014/main" id="{86C83915-31C8-A53D-870F-BAEE0EB00797}"/>
              </a:ext>
            </a:extLst>
          </p:cNvPr>
          <p:cNvSpPr>
            <a:spLocks noGrp="1"/>
          </p:cNvSpPr>
          <p:nvPr>
            <p:ph idx="1"/>
          </p:nvPr>
        </p:nvSpPr>
        <p:spPr/>
        <p:txBody>
          <a:bodyPr>
            <a:normAutofit fontScale="70000" lnSpcReduction="20000"/>
          </a:bodyPr>
          <a:lstStyle/>
          <a:p>
            <a:pPr algn="just"/>
            <a:r>
              <a:rPr lang="en-US" dirty="0"/>
              <a:t>Although the identification of proteins by mass spectrometry of peptide fragments has been performed extensively using MALDI-MS, there are a few examples of peptide evaluation in food compared with studies of lipids and carbohydrates. The localization of peptides in food has been analyzed in a variety of food including crabs, fishes, prawns, peaches, tomatoes and hams</a:t>
            </a:r>
          </a:p>
          <a:p>
            <a:pPr algn="just"/>
            <a:r>
              <a:rPr lang="en-US" dirty="0"/>
              <a:t>Denaturation of proteins and peptides has been shown to negatively affect the nutritional, sensory, and quality characteristics of cooked ham. Using MALDI-MSI, Gallego et al. compared ionic intensities of m/z 650–1800 that appeared to derive from peptides in two different pig muscles (outer Semimembranosus and inner Biceps femoris); the higher levels of peptides in the outer muscle may indicate that proteolysis is more likely to occur within inner pig muscles which ultimately becomes ham</a:t>
            </a:r>
          </a:p>
          <a:p>
            <a:pPr algn="just"/>
            <a:r>
              <a:rPr lang="en-US" dirty="0"/>
              <a:t>Through the comparison of MALDI-MSI analyses of ham with different degrees of denaturation, </a:t>
            </a:r>
            <a:r>
              <a:rPr lang="en-US" dirty="0" err="1"/>
              <a:t>Theren</a:t>
            </a:r>
            <a:r>
              <a:rPr lang="en-US" dirty="0"/>
              <a:t> et al. identified peptides that correlate with internal ham denaturation, i.e., markers of ham denaturation </a:t>
            </a:r>
          </a:p>
          <a:p>
            <a:pPr algn="just"/>
            <a:r>
              <a:rPr lang="en-US" dirty="0"/>
              <a:t>These findings may elucidate the mechanisms of denaturation that occur within ham and lead to the discovery of new ways to prevent denaturation, which may reduce food waste. MSI analysis may enhance food quality control and aid in the prevention of economic losses associated with food waste</a:t>
            </a:r>
          </a:p>
        </p:txBody>
      </p:sp>
    </p:spTree>
    <p:extLst>
      <p:ext uri="{BB962C8B-B14F-4D97-AF65-F5344CB8AC3E}">
        <p14:creationId xmlns:p14="http://schemas.microsoft.com/office/powerpoint/2010/main" val="947788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2823</Words>
  <Application>Microsoft Office PowerPoint</Application>
  <PresentationFormat>Widescreen</PresentationFormat>
  <Paragraphs>125</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Söhne</vt:lpstr>
      <vt:lpstr>Office Theme</vt:lpstr>
      <vt:lpstr>MASS SPECTROPHOTOMETRY</vt:lpstr>
      <vt:lpstr>WHAT IS MASS SPECTROPHOTOMETRY</vt:lpstr>
      <vt:lpstr>FOOD ANALYSIS</vt:lpstr>
      <vt:lpstr>Ionization processes of the most widely used methods in mass spectrometry imaging (MSI) and the general overview of MSI workflow. </vt:lpstr>
      <vt:lpstr>Examples of matrices used in MS</vt:lpstr>
      <vt:lpstr>LIPIDS </vt:lpstr>
      <vt:lpstr>MSI analysis of phosphatidylcholines (PCs) containing oleic acid in a section obtained from rice seed</vt:lpstr>
      <vt:lpstr>CARBOHYDRATES</vt:lpstr>
      <vt:lpstr>PROTEINS</vt:lpstr>
      <vt:lpstr>PROTEIN QUANTIFICATION</vt:lpstr>
      <vt:lpstr>MICRONUTRIENTS </vt:lpstr>
      <vt:lpstr>Evaluation of Acidity in Food Product Using MSI</vt:lpstr>
      <vt:lpstr>APPLICATIONS IN FOOD SCIENCE AND TECHNOLOGY</vt:lpstr>
      <vt:lpstr>b. Food Safety and Contaminant Analysis:</vt:lpstr>
      <vt:lpstr>c. Flavor and Aroma Analysis:</vt:lpstr>
      <vt:lpstr>d. Nutritional Analysis:</vt:lpstr>
      <vt:lpstr>e. Food Processing and Product Development:</vt:lpstr>
      <vt:lpstr>MS ANALYSIS OF BIOACTIVE COMPOUNDS </vt:lpstr>
      <vt:lpstr>1. Identification of Bioactive Compounds:</vt:lpstr>
      <vt:lpstr>2. Structural Elucidation:</vt:lpstr>
      <vt:lpstr>3. Quantification of Bioactive Compounds: </vt:lpstr>
      <vt:lpstr>4. Metabolomics and Profiling: </vt:lpstr>
      <vt:lpstr>5. Targeted Analysis of Bioactive Compounds: </vt:lpstr>
      <vt:lpstr>6. Imaging Mass Spectrometry: </vt:lpstr>
      <vt:lpstr>7. High-Resolution Mass Spectrometry: </vt:lpstr>
      <vt:lpstr>RECENT ADVANCES</vt:lpstr>
      <vt:lpstr>A. Data Analysis and Multivariate Approaches:</vt:lpstr>
      <vt:lpstr>B. Ambient Ionization Techniques:</vt:lpstr>
      <vt:lpstr>ADVANTAGES OF MS</vt:lpstr>
      <vt:lpstr>PowerPoint Presentation</vt:lpstr>
      <vt:lpstr>PowerPoint Presentation</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SPECTROPHOTOMETRY</dc:title>
  <dc:creator>Khunsha Younas</dc:creator>
  <cp:lastModifiedBy>Khunsha Younas</cp:lastModifiedBy>
  <cp:revision>2</cp:revision>
  <dcterms:created xsi:type="dcterms:W3CDTF">2023-06-04T13:58:35Z</dcterms:created>
  <dcterms:modified xsi:type="dcterms:W3CDTF">2023-06-04T17:01:18Z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2023-06-04T15:43:59Z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e74c64a8-7d3c-4393-b71e-5fb6c1f12c6e</vt:lpwstr>
  </property>
  <property fmtid="{D5CDD505-2E9C-101B-9397-08002B2CF9AE}" pid="7" name="MSIP_Label_defa4170-0d19-0005-0004-bc88714345d2_ActionId">
    <vt:lpwstr>2c968d84-2458-4bf8-806b-d0c4e00b5975</vt:lpwstr>
  </property>
  <property fmtid="{D5CDD505-2E9C-101B-9397-08002B2CF9AE}" pid="8" name="MSIP_Label_defa4170-0d19-0005-0004-bc88714345d2_ContentBits">
    <vt:lpwstr>0</vt:lpwstr>
  </property>
</Properties>
</file>