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62" r:id="rId6"/>
    <p:sldId id="261" r:id="rId7"/>
    <p:sldId id="260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9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9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51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7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8853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12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806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9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707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608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37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67C0DD3-AA16-4211-8BB2-15FA49C6DEF5}" type="datetimeFigureOut">
              <a:rPr lang="en-US" smtClean="0"/>
              <a:t>10-Oct-19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D8FE9E1-63BE-4C71-8159-E68388F6E1C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17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tright.org/" TargetMode="External"/><Relationship Id="rId2" Type="http://schemas.openxmlformats.org/officeDocument/2006/relationships/hyperlink" Target="http://www.ift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fpri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93183"/>
            <a:ext cx="10515600" cy="4159876"/>
          </a:xfrm>
        </p:spPr>
        <p:txBody>
          <a:bodyPr/>
          <a:lstStyle/>
          <a:p>
            <a:r>
              <a:rPr lang="en-US" sz="9600" b="1" dirty="0">
                <a:latin typeface="+mn-lt"/>
              </a:rPr>
              <a:t>Electronic Sources of Literature Collection</a:t>
            </a:r>
            <a:endParaRPr lang="en-US" b="1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1850" y="5112913"/>
            <a:ext cx="10515600" cy="976737"/>
          </a:xfrm>
        </p:spPr>
        <p:txBody>
          <a:bodyPr/>
          <a:lstStyle/>
          <a:p>
            <a:r>
              <a:rPr lang="en-US" dirty="0" smtClean="0"/>
              <a:t>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9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84620"/>
          </a:xfrm>
        </p:spPr>
        <p:txBody>
          <a:bodyPr/>
          <a:lstStyle/>
          <a:p>
            <a:r>
              <a:rPr lang="en-US" b="1" dirty="0" smtClean="0"/>
              <a:t>Procedure 2-Search with Key Words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Connect PC to </a:t>
            </a:r>
            <a:r>
              <a:rPr lang="en-US" sz="2800" dirty="0"/>
              <a:t>i</a:t>
            </a:r>
            <a:r>
              <a:rPr lang="en-US" sz="2800" dirty="0" smtClean="0"/>
              <a:t>nternet server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Open browser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Feed one or more keywords e.g. nutrition and health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Click search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A list of sites will open 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Click a specific site which will provide the required information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 smtClean="0"/>
              <a:t>Click save as and save it for further use</a:t>
            </a:r>
          </a:p>
        </p:txBody>
      </p:sp>
    </p:spTree>
    <p:extLst>
      <p:ext uri="{BB962C8B-B14F-4D97-AF65-F5344CB8AC3E}">
        <p14:creationId xmlns:p14="http://schemas.microsoft.com/office/powerpoint/2010/main" val="3356751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Procedure 2-Search Journal Abstracts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54558"/>
            <a:ext cx="10058400" cy="431442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If you don’t know journal name then feed the discipline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Search engine will show a list of sites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On clicking a menu page of journal will open up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Go to contents and look for desired topic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This will bring out abstract that can be saved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/>
              <a:t>Take prints once the research has been completed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Try locating journals to have access to full articles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Acrobat reader is used for reading larger files</a:t>
            </a:r>
          </a:p>
        </p:txBody>
      </p:sp>
    </p:spTree>
    <p:extLst>
      <p:ext uri="{BB962C8B-B14F-4D97-AF65-F5344CB8AC3E}">
        <p14:creationId xmlns:p14="http://schemas.microsoft.com/office/powerpoint/2010/main" val="2917596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National Digital Library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970468"/>
            <a:ext cx="10058400" cy="431442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HEC Pakistan has brought numerous innovations for scientists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National Digital Library provide online access to quality literature to researchers in Pakistan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Accessible by 250 institutions including public, private universities and organizations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&gt;30 databases available which grant access to &gt;23000 full text journals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Access to over 150 million items available through British Library Document Delivery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&gt;50000 e-books available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Any institution that is not recognized by HEC can’t avail facility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102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Pakistan Scientific and Technological Information Centre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0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Its services include;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Abstracting and indexing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Bibliographic information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Document supply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Patent Information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National Science Reference Library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Reprographic service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Technology Information Service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It provide free membership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205871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+mn-lt"/>
              </a:rPr>
              <a:t>Some Useful Sites</a:t>
            </a:r>
            <a:endParaRPr lang="en-US" sz="32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Institute of Food Technologists (</a:t>
            </a:r>
            <a:r>
              <a:rPr lang="en-US" sz="2800" dirty="0" smtClean="0">
                <a:hlinkClick r:id="rId2"/>
              </a:rPr>
              <a:t>www.ift.org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World Food Net (</a:t>
            </a:r>
            <a:r>
              <a:rPr lang="en-US" sz="2800" dirty="0" smtClean="0">
                <a:solidFill>
                  <a:srgbClr val="00B0F0"/>
                </a:solidFill>
              </a:rPr>
              <a:t>worldfoodnet.com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Food Safety Information (</a:t>
            </a:r>
            <a:r>
              <a:rPr lang="en-US" sz="2800" dirty="0" smtClean="0">
                <a:solidFill>
                  <a:srgbClr val="00B0F0"/>
                </a:solidFill>
              </a:rPr>
              <a:t>foodsafety.gov/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American Dietetic Association (</a:t>
            </a:r>
            <a:r>
              <a:rPr lang="en-US" sz="2800" dirty="0" smtClean="0">
                <a:hlinkClick r:id="rId3"/>
              </a:rPr>
              <a:t>www.eatright.org</a:t>
            </a:r>
            <a:r>
              <a:rPr lang="en-US" sz="28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Food and Drug Administration (</a:t>
            </a:r>
            <a:r>
              <a:rPr lang="en-US" sz="2800" dirty="0" smtClean="0">
                <a:solidFill>
                  <a:srgbClr val="00B0F0"/>
                </a:solidFill>
              </a:rPr>
              <a:t>www.fda.gov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00010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749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Types of Electronic Sources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7280" y="2421228"/>
            <a:ext cx="10058400" cy="34478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These are by far the most important the most useful in retrieving information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Databases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Internet</a:t>
            </a:r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77681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1. Databases</a:t>
            </a:r>
            <a:endParaRPr lang="en-US" b="1" dirty="0"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Numerous organizations collect data from different sources and compile them into databases.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These organizations have representatives across the world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Gather literature published in different languages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Translate into English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One can have access to literature from around the world and from all languages</a:t>
            </a:r>
          </a:p>
        </p:txBody>
      </p:sp>
    </p:spTree>
    <p:extLst>
      <p:ext uri="{BB962C8B-B14F-4D97-AF65-F5344CB8AC3E}">
        <p14:creationId xmlns:p14="http://schemas.microsoft.com/office/powerpoint/2010/main" val="343916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International Databases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918952"/>
            <a:ext cx="10058400" cy="395014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Academic Search Elite (provide index and abstracts for &gt;2000 journals)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AGRICOLA (citation in agriculture and related sciences)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Applied Science and Technology ( 410 periodicals)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Chemical Abstracts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Choice Reviews (&gt;66000 concise reviews)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Humanities Abstract ( 400 periodicals)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92732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Databases in Pakistan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NARC Library Catalogue Database (online library of NARC and contain &gt;21000 publications)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Medical Plants of Pakistan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Pakistan Agriculture Database (contains bibliographic information of literature published, contain &gt;32000 abstracts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Plant Genetic Resource Institute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Pakistan Agricultural Research Council Database (PARC)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828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Free Database Sites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Databases of government organizations are often free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PARC database is available free of any charges (</a:t>
            </a:r>
            <a:r>
              <a:rPr lang="en-US" sz="2400" dirty="0" smtClean="0">
                <a:solidFill>
                  <a:srgbClr val="00B0F0"/>
                </a:solidFill>
              </a:rPr>
              <a:t>www.parc.gov.pk</a:t>
            </a:r>
            <a:r>
              <a:rPr lang="en-US" sz="2400" dirty="0" smtClean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Click on the database icon, select appropriate database and follow instructions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COMSTECH (</a:t>
            </a:r>
            <a:r>
              <a:rPr lang="en-US" sz="2400" dirty="0" smtClean="0">
                <a:solidFill>
                  <a:srgbClr val="00B0F0"/>
                </a:solidFill>
              </a:rPr>
              <a:t>www.comstech.org.pk</a:t>
            </a:r>
            <a:r>
              <a:rPr lang="en-US" sz="2400" dirty="0" smtClean="0"/>
              <a:t>) in life sciences, agriculture and biological science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International Food Policy Research Institute (</a:t>
            </a:r>
            <a:r>
              <a:rPr lang="en-US" sz="2400" dirty="0" smtClean="0">
                <a:hlinkClick r:id="rId2"/>
              </a:rPr>
              <a:t>www.ifpri.org</a:t>
            </a:r>
            <a:r>
              <a:rPr lang="en-US" sz="2400" dirty="0" smtClean="0"/>
              <a:t>) on food security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b="1" dirty="0" smtClean="0"/>
              <a:t>United Nations System Standing Committee on Nutrition </a:t>
            </a:r>
            <a:r>
              <a:rPr lang="en-US" sz="2400" b="1" dirty="0" smtClean="0">
                <a:solidFill>
                  <a:srgbClr val="00B0F0"/>
                </a:solidFill>
              </a:rPr>
              <a:t>(www.usystem.org/scn)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78281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Commercial Databases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Institutions subscribe to these databases and hence, making information available for their students. This is called </a:t>
            </a:r>
            <a:r>
              <a:rPr lang="en-US" sz="2800" b="1" dirty="0" smtClean="0"/>
              <a:t>online searching.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Databases are also available on CD-ROM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Expensive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Purchased by institutes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E.g. At UAF Agricola, CAB, ERIC, Vet CD and Analytical Chemistry are available on CD-ROM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6276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71" y="528033"/>
            <a:ext cx="10419009" cy="110758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Search Procedure from CD-ROM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70" y="1867437"/>
            <a:ext cx="10764163" cy="4169083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Approach operator and tell him keywords relevant to topic and field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Feed words to the computer (if entries are too many then add some more keywords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E.g. You want to search Vitamin C in fruits and you have entered vitamin C as keyword then you may receive thousands of results and when the word fruit is added to the vitamin C then it will narrow down the results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Operator will command and the abstracts will appear on screen. Go through all and select the relevant ones which he will mark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Then ask the operator for a print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Every organization charge some amount for this search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1709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57815"/>
            <a:ext cx="10058400" cy="1310377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2. INTERNET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730320"/>
            <a:ext cx="10058400" cy="313877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Fastest tool to exchange information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Internet is equipped with browsers and search engines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Search engines (Google, Wikipedia, Yahoo)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3200" dirty="0" smtClean="0"/>
              <a:t>Common browsers ( MSN, Internet explorer)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5007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277</TotalTime>
  <Words>702</Words>
  <Application>Microsoft Office PowerPoint</Application>
  <PresentationFormat>Widescreen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Calibri Light</vt:lpstr>
      <vt:lpstr>Wingdings</vt:lpstr>
      <vt:lpstr>Retrospect</vt:lpstr>
      <vt:lpstr>Electronic Sources of Literature Collection</vt:lpstr>
      <vt:lpstr>Types of Electronic Sources</vt:lpstr>
      <vt:lpstr>1. Databases</vt:lpstr>
      <vt:lpstr>International Databases</vt:lpstr>
      <vt:lpstr>Databases in Pakistan</vt:lpstr>
      <vt:lpstr>Free Database Sites</vt:lpstr>
      <vt:lpstr>Commercial Databases</vt:lpstr>
      <vt:lpstr>Search Procedure from CD-ROM</vt:lpstr>
      <vt:lpstr>2. INTERNET</vt:lpstr>
      <vt:lpstr>Procedure 2-Search with Key Words</vt:lpstr>
      <vt:lpstr>Procedure 2-Search Journal Abstracts</vt:lpstr>
      <vt:lpstr>National Digital Library</vt:lpstr>
      <vt:lpstr>Pakistan Scientific and Technological Information Centre</vt:lpstr>
      <vt:lpstr>Some Useful Sites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COLLECTION OF LITERATURE</dc:title>
  <dc:creator>Prof Dr. Asif Ahmad</dc:creator>
  <cp:lastModifiedBy>Prof Dr. Asif Ahmad</cp:lastModifiedBy>
  <cp:revision>31</cp:revision>
  <dcterms:created xsi:type="dcterms:W3CDTF">2019-10-10T11:21:15Z</dcterms:created>
  <dcterms:modified xsi:type="dcterms:W3CDTF">2019-10-10T15:58:54Z</dcterms:modified>
</cp:coreProperties>
</file>