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4"/>
  </p:notesMasterIdLst>
  <p:sldIdLst>
    <p:sldId id="271" r:id="rId2"/>
    <p:sldId id="257" r:id="rId3"/>
    <p:sldId id="272" r:id="rId4"/>
    <p:sldId id="281" r:id="rId5"/>
    <p:sldId id="280" r:id="rId6"/>
    <p:sldId id="258" r:id="rId7"/>
    <p:sldId id="259" r:id="rId8"/>
    <p:sldId id="260" r:id="rId9"/>
    <p:sldId id="273" r:id="rId10"/>
    <p:sldId id="274" r:id="rId11"/>
    <p:sldId id="283" r:id="rId12"/>
    <p:sldId id="265" r:id="rId13"/>
    <p:sldId id="282" r:id="rId14"/>
    <p:sldId id="266" r:id="rId15"/>
    <p:sldId id="275" r:id="rId16"/>
    <p:sldId id="276" r:id="rId17"/>
    <p:sldId id="284" r:id="rId18"/>
    <p:sldId id="277" r:id="rId19"/>
    <p:sldId id="263" r:id="rId20"/>
    <p:sldId id="264" r:id="rId21"/>
    <p:sldId id="278" r:id="rId22"/>
    <p:sldId id="279" r:id="rId23"/>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rgbClr val="00FF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rgbClr val="00FF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rgbClr val="00FF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rgbClr val="00FF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rgbClr val="00FF00"/>
        </a:solidFill>
        <a:latin typeface="Times New Roman" panose="02020603050405020304" pitchFamily="18" charset="0"/>
        <a:ea typeface="+mn-ea"/>
        <a:cs typeface="+mn-cs"/>
      </a:defRPr>
    </a:lvl5pPr>
    <a:lvl6pPr marL="2286000" algn="l" defTabSz="914400" rtl="0" eaLnBrk="1" latinLnBrk="0" hangingPunct="1">
      <a:defRPr sz="3200" kern="1200">
        <a:solidFill>
          <a:srgbClr val="00FF00"/>
        </a:solidFill>
        <a:latin typeface="Times New Roman" panose="02020603050405020304" pitchFamily="18" charset="0"/>
        <a:ea typeface="+mn-ea"/>
        <a:cs typeface="+mn-cs"/>
      </a:defRPr>
    </a:lvl6pPr>
    <a:lvl7pPr marL="2743200" algn="l" defTabSz="914400" rtl="0" eaLnBrk="1" latinLnBrk="0" hangingPunct="1">
      <a:defRPr sz="3200" kern="1200">
        <a:solidFill>
          <a:srgbClr val="00FF00"/>
        </a:solidFill>
        <a:latin typeface="Times New Roman" panose="02020603050405020304" pitchFamily="18" charset="0"/>
        <a:ea typeface="+mn-ea"/>
        <a:cs typeface="+mn-cs"/>
      </a:defRPr>
    </a:lvl7pPr>
    <a:lvl8pPr marL="3200400" algn="l" defTabSz="914400" rtl="0" eaLnBrk="1" latinLnBrk="0" hangingPunct="1">
      <a:defRPr sz="3200" kern="1200">
        <a:solidFill>
          <a:srgbClr val="00FF00"/>
        </a:solidFill>
        <a:latin typeface="Times New Roman" panose="02020603050405020304" pitchFamily="18" charset="0"/>
        <a:ea typeface="+mn-ea"/>
        <a:cs typeface="+mn-cs"/>
      </a:defRPr>
    </a:lvl8pPr>
    <a:lvl9pPr marL="3657600" algn="l" defTabSz="914400" rtl="0" eaLnBrk="1" latinLnBrk="0" hangingPunct="1">
      <a:defRPr sz="3200" kern="1200">
        <a:solidFill>
          <a:srgbClr val="00FF00"/>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FF00"/>
    <a:srgbClr val="336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6386" autoAdjust="0"/>
  </p:normalViewPr>
  <p:slideViewPr>
    <p:cSldViewPr>
      <p:cViewPr varScale="1">
        <p:scale>
          <a:sx n="67" d="100"/>
          <a:sy n="67" d="100"/>
        </p:scale>
        <p:origin x="13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FBAB3-3402-481E-A6C1-7EE40E3596B2}" type="datetimeFigureOut">
              <a:rPr lang="en-US" smtClean="0"/>
              <a:t>4/6/2016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4153C-C9AC-49D3-92A7-452F3B2E9AB6}" type="slidenum">
              <a:rPr lang="en-US" smtClean="0"/>
              <a:t>‹#›</a:t>
            </a:fld>
            <a:endParaRPr lang="en-US"/>
          </a:p>
        </p:txBody>
      </p:sp>
    </p:spTree>
    <p:extLst>
      <p:ext uri="{BB962C8B-B14F-4D97-AF65-F5344CB8AC3E}">
        <p14:creationId xmlns:p14="http://schemas.microsoft.com/office/powerpoint/2010/main" val="407348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DD4D70C-1826-4183-ACBF-2189917DBF17}" type="slidenum">
              <a:rPr lang="en-US" altLang="en-US"/>
              <a:pPr eaLnBrk="1" hangingPunct="1">
                <a:spcBef>
                  <a:spcPct val="0"/>
                </a:spcBef>
              </a:pPr>
              <a:t>4</a:t>
            </a:fld>
            <a:endParaRPr lang="en-US" altLang="en-US"/>
          </a:p>
        </p:txBody>
      </p:sp>
    </p:spTree>
    <p:extLst>
      <p:ext uri="{BB962C8B-B14F-4D97-AF65-F5344CB8AC3E}">
        <p14:creationId xmlns:p14="http://schemas.microsoft.com/office/powerpoint/2010/main" val="412879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BF60579-98B6-4A83-982B-CB71E99AB277}"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137235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7F43B24-2D3E-45E9-9135-D88AA2794331}" type="slidenum">
              <a:rPr lang="en-US" altLang="en-US" smtClean="0"/>
              <a:pPr/>
              <a:t>‹#›</a:t>
            </a:fld>
            <a:endParaRPr lang="en-US" altLang="en-US"/>
          </a:p>
        </p:txBody>
      </p:sp>
    </p:spTree>
    <p:extLst>
      <p:ext uri="{BB962C8B-B14F-4D97-AF65-F5344CB8AC3E}">
        <p14:creationId xmlns:p14="http://schemas.microsoft.com/office/powerpoint/2010/main" val="328340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DC1D6E1-5199-4D7E-AD28-97FB124638E6}" type="slidenum">
              <a:rPr lang="en-US" altLang="en-US" smtClean="0"/>
              <a:pPr/>
              <a:t>‹#›</a:t>
            </a:fld>
            <a:endParaRPr lang="en-US" altLang="en-US"/>
          </a:p>
        </p:txBody>
      </p:sp>
    </p:spTree>
    <p:extLst>
      <p:ext uri="{BB962C8B-B14F-4D97-AF65-F5344CB8AC3E}">
        <p14:creationId xmlns:p14="http://schemas.microsoft.com/office/powerpoint/2010/main" val="92996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B93700D-DBC2-4231-9CBD-8A80FB75DC6F}" type="slidenum">
              <a:rPr lang="en-US" altLang="en-US" smtClean="0"/>
              <a:pPr/>
              <a:t>‹#›</a:t>
            </a:fld>
            <a:endParaRPr lang="en-US" altLang="en-US"/>
          </a:p>
        </p:txBody>
      </p:sp>
    </p:spTree>
    <p:extLst>
      <p:ext uri="{BB962C8B-B14F-4D97-AF65-F5344CB8AC3E}">
        <p14:creationId xmlns:p14="http://schemas.microsoft.com/office/powerpoint/2010/main" val="906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0FA98A5-0362-4EC0-94DC-BAC65C66AC83}" type="slidenum">
              <a:rPr lang="en-US" altLang="en-US" smtClean="0"/>
              <a:pPr/>
              <a:t>‹#›</a:t>
            </a:fld>
            <a:endParaRPr lang="en-US" altLang="en-US"/>
          </a:p>
        </p:txBody>
      </p:sp>
    </p:spTree>
    <p:extLst>
      <p:ext uri="{BB962C8B-B14F-4D97-AF65-F5344CB8AC3E}">
        <p14:creationId xmlns:p14="http://schemas.microsoft.com/office/powerpoint/2010/main" val="413532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50B7B16-1554-4349-9338-54FE9627976B}" type="slidenum">
              <a:rPr lang="en-US" altLang="en-US" smtClean="0"/>
              <a:pPr/>
              <a:t>‹#›</a:t>
            </a:fld>
            <a:endParaRPr lang="en-US" altLang="en-US"/>
          </a:p>
        </p:txBody>
      </p:sp>
    </p:spTree>
    <p:extLst>
      <p:ext uri="{BB962C8B-B14F-4D97-AF65-F5344CB8AC3E}">
        <p14:creationId xmlns:p14="http://schemas.microsoft.com/office/powerpoint/2010/main" val="166441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5E35C5C-452C-48EF-9738-23D07B9014DB}" type="slidenum">
              <a:rPr lang="en-US" altLang="en-US" smtClean="0"/>
              <a:pPr/>
              <a:t>‹#›</a:t>
            </a:fld>
            <a:endParaRPr lang="en-US" altLang="en-US"/>
          </a:p>
        </p:txBody>
      </p:sp>
    </p:spTree>
    <p:extLst>
      <p:ext uri="{BB962C8B-B14F-4D97-AF65-F5344CB8AC3E}">
        <p14:creationId xmlns:p14="http://schemas.microsoft.com/office/powerpoint/2010/main" val="304205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E02CB758-7E04-489C-B4B1-63073DE69AE0}" type="slidenum">
              <a:rPr lang="en-US" altLang="en-US" smtClean="0"/>
              <a:pPr/>
              <a:t>‹#›</a:t>
            </a:fld>
            <a:endParaRPr lang="en-US" altLang="en-US"/>
          </a:p>
        </p:txBody>
      </p:sp>
    </p:spTree>
    <p:extLst>
      <p:ext uri="{BB962C8B-B14F-4D97-AF65-F5344CB8AC3E}">
        <p14:creationId xmlns:p14="http://schemas.microsoft.com/office/powerpoint/2010/main" val="3553853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015509D-2DCF-4BCF-B461-5FC9941C36A1}" type="slidenum">
              <a:rPr lang="en-US" altLang="en-US" smtClean="0"/>
              <a:pPr/>
              <a:t>‹#›</a:t>
            </a:fld>
            <a:endParaRPr lang="en-US" altLang="en-US"/>
          </a:p>
        </p:txBody>
      </p:sp>
    </p:spTree>
    <p:extLst>
      <p:ext uri="{BB962C8B-B14F-4D97-AF65-F5344CB8AC3E}">
        <p14:creationId xmlns:p14="http://schemas.microsoft.com/office/powerpoint/2010/main" val="277754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0D69BD09-DDAF-46FA-A98A-5C074E433EDA}" type="slidenum">
              <a:rPr lang="en-US" altLang="en-US" smtClean="0"/>
              <a:pPr/>
              <a:t>‹#›</a:t>
            </a:fld>
            <a:endParaRPr lang="en-US" altLang="en-US"/>
          </a:p>
        </p:txBody>
      </p:sp>
    </p:spTree>
    <p:extLst>
      <p:ext uri="{BB962C8B-B14F-4D97-AF65-F5344CB8AC3E}">
        <p14:creationId xmlns:p14="http://schemas.microsoft.com/office/powerpoint/2010/main" val="988666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977ED78-3AF3-4F8C-9359-D5B0CC502D1A}" type="slidenum">
              <a:rPr lang="en-US" altLang="en-US" smtClean="0"/>
              <a:pPr/>
              <a:t>‹#›</a:t>
            </a:fld>
            <a:endParaRPr lang="en-US" altLang="en-US"/>
          </a:p>
        </p:txBody>
      </p:sp>
    </p:spTree>
    <p:extLst>
      <p:ext uri="{BB962C8B-B14F-4D97-AF65-F5344CB8AC3E}">
        <p14:creationId xmlns:p14="http://schemas.microsoft.com/office/powerpoint/2010/main" val="186235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A9B673D-83FE-440A-B549-76B8992D3B67}" type="slidenum">
              <a:rPr lang="en-US" altLang="en-US" smtClean="0"/>
              <a:pPr/>
              <a:t>‹#›</a:t>
            </a:fld>
            <a:endParaRPr lang="en-US" altLang="en-US"/>
          </a:p>
        </p:txBody>
      </p:sp>
    </p:spTree>
    <p:extLst>
      <p:ext uri="{BB962C8B-B14F-4D97-AF65-F5344CB8AC3E}">
        <p14:creationId xmlns:p14="http://schemas.microsoft.com/office/powerpoint/2010/main" val="387244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4D112-B8E0-4A38-8035-C07BD60F789A}" type="slidenum">
              <a:rPr lang="en-US" altLang="en-US" smtClean="0"/>
              <a:pPr/>
              <a:t>‹#›</a:t>
            </a:fld>
            <a:endParaRPr lang="en-US" altLang="en-US"/>
          </a:p>
        </p:txBody>
      </p:sp>
    </p:spTree>
    <p:extLst>
      <p:ext uri="{BB962C8B-B14F-4D97-AF65-F5344CB8AC3E}">
        <p14:creationId xmlns:p14="http://schemas.microsoft.com/office/powerpoint/2010/main" val="314466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6.xml"/><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0" y="1325563"/>
            <a:ext cx="4183063"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6000" b="1">
                <a:solidFill>
                  <a:srgbClr val="3366FF"/>
                </a:solidFill>
                <a:latin typeface="Stencil" panose="040409050D0802020404" pitchFamily="82" charset="0"/>
              </a:rPr>
              <a:t>The </a:t>
            </a:r>
          </a:p>
          <a:p>
            <a:pPr algn="ctr"/>
            <a:r>
              <a:rPr lang="en-US" altLang="en-US" sz="6000" b="1">
                <a:solidFill>
                  <a:srgbClr val="3366FF"/>
                </a:solidFill>
                <a:latin typeface="Stencil" panose="040409050D0802020404" pitchFamily="82" charset="0"/>
              </a:rPr>
              <a:t>Human</a:t>
            </a:r>
          </a:p>
          <a:p>
            <a:pPr algn="ctr"/>
            <a:r>
              <a:rPr lang="en-US" altLang="en-US" sz="6000" b="1">
                <a:solidFill>
                  <a:srgbClr val="3366FF"/>
                </a:solidFill>
                <a:latin typeface="Stencil" panose="040409050D0802020404" pitchFamily="82" charset="0"/>
              </a:rPr>
              <a:t>Digestive </a:t>
            </a:r>
          </a:p>
          <a:p>
            <a:pPr algn="ctr"/>
            <a:r>
              <a:rPr lang="en-US" altLang="en-US" sz="6000" b="1">
                <a:solidFill>
                  <a:srgbClr val="3366FF"/>
                </a:solidFill>
                <a:latin typeface="Stencil" panose="040409050D0802020404" pitchFamily="82" charset="0"/>
              </a:rPr>
              <a:t>System</a:t>
            </a:r>
          </a:p>
        </p:txBody>
      </p:sp>
      <p:pic>
        <p:nvPicPr>
          <p:cNvPr id="17669" name="Picture 2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0"/>
            <a:ext cx="510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ChangeArrowheads="1"/>
          </p:cNvSpPr>
          <p:nvPr/>
        </p:nvSpPr>
        <p:spPr bwMode="auto">
          <a:xfrm>
            <a:off x="228600" y="1371600"/>
            <a:ext cx="86106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114300" indent="3429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20000"/>
              </a:spcBef>
            </a:pPr>
            <a:r>
              <a:rPr lang="en-US" altLang="en-US"/>
              <a:t>The small intestine extends from the pyloric sphincter to the ileocecal valve, where it empties into the large intestine. The small intestine finishes the process of digestion, absorbs the nutrients, and passes the residue on to the large intestine. The liver, gallbladder, and pancreas are accessory organs of the digestive system that are closely associated with the small intestine. </a:t>
            </a:r>
          </a:p>
          <a:p>
            <a:pPr lvl="1" algn="just"/>
            <a:endParaRPr lang="en-US" altLang="en-US"/>
          </a:p>
          <a:p>
            <a:pPr lvl="1" algn="just"/>
            <a:r>
              <a:rPr lang="en-US" altLang="en-US"/>
              <a:t>	The most important factor for regulating secretions in the small intestine is the presence of chyme. This is largely a local reflex action in response to chemical and mechanical irritation from the chyme and in response to distention of the intestinal wall. This is a direct reflex action, thus the greater the amount of chyme, the greater the secretion.</a:t>
            </a:r>
          </a:p>
        </p:txBody>
      </p:sp>
      <p:sp>
        <p:nvSpPr>
          <p:cNvPr id="27655" name="Rectangle 7"/>
          <p:cNvSpPr>
            <a:spLocks noChangeArrowheads="1"/>
          </p:cNvSpPr>
          <p:nvPr/>
        </p:nvSpPr>
        <p:spPr bwMode="auto">
          <a:xfrm>
            <a:off x="3124200" y="381000"/>
            <a:ext cx="26336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rPr>
              <a:t>Small Intestine</a:t>
            </a:r>
            <a:endParaRPr lang="en-PH" altLang="en-US">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57445"/>
            <a:ext cx="6858000" cy="4967514"/>
          </a:xfrm>
          <a:prstGeom prst="rect">
            <a:avLst/>
          </a:prstGeom>
        </p:spPr>
        <p:txBody>
          <a:bodyPr wrap="square">
            <a:spAutoFit/>
          </a:bodyPr>
          <a:lstStyle/>
          <a:p>
            <a:pPr eaLnBrk="1" hangingPunct="1">
              <a:lnSpc>
                <a:spcPct val="90000"/>
              </a:lnSpc>
            </a:pPr>
            <a:r>
              <a:rPr lang="en-US" altLang="en-US" sz="2400" dirty="0" smtClean="0"/>
              <a:t>Nutrients from the food pass into the </a:t>
            </a:r>
            <a:r>
              <a:rPr lang="en-US" altLang="en-US" sz="2400" dirty="0" smtClean="0">
                <a:solidFill>
                  <a:srgbClr val="FF0000"/>
                </a:solidFill>
              </a:rPr>
              <a:t>bloodstream</a:t>
            </a:r>
            <a:r>
              <a:rPr lang="en-US" altLang="en-US" sz="2400" dirty="0" smtClean="0"/>
              <a:t> through the small intestine walls.</a:t>
            </a:r>
          </a:p>
          <a:p>
            <a:pPr eaLnBrk="1" hangingPunct="1">
              <a:lnSpc>
                <a:spcPct val="90000"/>
              </a:lnSpc>
            </a:pPr>
            <a:endParaRPr lang="en-US" altLang="en-US" sz="2400" dirty="0" smtClean="0"/>
          </a:p>
          <a:p>
            <a:pPr eaLnBrk="1" hangingPunct="1">
              <a:lnSpc>
                <a:spcPct val="90000"/>
              </a:lnSpc>
            </a:pPr>
            <a:r>
              <a:rPr lang="en-US" altLang="en-US" sz="2400" dirty="0" smtClean="0"/>
              <a:t>Absorbs:</a:t>
            </a:r>
          </a:p>
          <a:p>
            <a:pPr lvl="1" eaLnBrk="1" hangingPunct="1">
              <a:lnSpc>
                <a:spcPct val="90000"/>
              </a:lnSpc>
            </a:pPr>
            <a:r>
              <a:rPr lang="en-US" altLang="en-US" dirty="0" smtClean="0"/>
              <a:t>80% ingested water</a:t>
            </a:r>
          </a:p>
          <a:p>
            <a:pPr lvl="1" eaLnBrk="1" hangingPunct="1">
              <a:lnSpc>
                <a:spcPct val="90000"/>
              </a:lnSpc>
            </a:pPr>
            <a:r>
              <a:rPr lang="en-US" altLang="en-US" dirty="0" smtClean="0"/>
              <a:t>Vitamins</a:t>
            </a:r>
          </a:p>
          <a:p>
            <a:pPr lvl="1" eaLnBrk="1" hangingPunct="1">
              <a:lnSpc>
                <a:spcPct val="90000"/>
              </a:lnSpc>
            </a:pPr>
            <a:r>
              <a:rPr lang="en-US" altLang="en-US" dirty="0" smtClean="0"/>
              <a:t>Minerals</a:t>
            </a:r>
          </a:p>
          <a:p>
            <a:pPr lvl="1" eaLnBrk="1" hangingPunct="1">
              <a:lnSpc>
                <a:spcPct val="90000"/>
              </a:lnSpc>
            </a:pPr>
            <a:r>
              <a:rPr lang="en-US" altLang="en-US" dirty="0" smtClean="0"/>
              <a:t>Carbohydrates</a:t>
            </a:r>
          </a:p>
          <a:p>
            <a:pPr lvl="1" eaLnBrk="1" hangingPunct="1">
              <a:lnSpc>
                <a:spcPct val="90000"/>
              </a:lnSpc>
            </a:pPr>
            <a:r>
              <a:rPr lang="en-US" altLang="en-US" dirty="0" smtClean="0"/>
              <a:t>Proteins</a:t>
            </a:r>
          </a:p>
          <a:p>
            <a:pPr lvl="1" eaLnBrk="1" hangingPunct="1">
              <a:lnSpc>
                <a:spcPct val="90000"/>
              </a:lnSpc>
            </a:pPr>
            <a:r>
              <a:rPr lang="en-US" altLang="en-US" dirty="0" smtClean="0"/>
              <a:t>Lipids</a:t>
            </a:r>
          </a:p>
          <a:p>
            <a:pPr lvl="1" eaLnBrk="1" hangingPunct="1">
              <a:lnSpc>
                <a:spcPct val="90000"/>
              </a:lnSpc>
              <a:buFontTx/>
              <a:buNone/>
            </a:pPr>
            <a:endParaRPr lang="en-US" altLang="en-US" dirty="0" smtClean="0"/>
          </a:p>
          <a:p>
            <a:pPr lvl="1" eaLnBrk="1" hangingPunct="1">
              <a:lnSpc>
                <a:spcPct val="90000"/>
              </a:lnSpc>
              <a:buFont typeface="Arial" panose="020B0604020202020204" pitchFamily="34" charset="0"/>
              <a:buChar char="•"/>
            </a:pPr>
            <a:r>
              <a:rPr lang="en-US" altLang="en-US" dirty="0" smtClean="0"/>
              <a:t>Secretes </a:t>
            </a:r>
            <a:r>
              <a:rPr lang="en-US" altLang="en-US" dirty="0" smtClean="0">
                <a:solidFill>
                  <a:srgbClr val="FF0000"/>
                </a:solidFill>
              </a:rPr>
              <a:t>digestive enzymes</a:t>
            </a:r>
            <a:endParaRPr lang="en-US" altLang="en-US" dirty="0" smtClean="0">
              <a:solidFill>
                <a:srgbClr val="FF0000"/>
              </a:solidFill>
            </a:endParaRPr>
          </a:p>
        </p:txBody>
      </p:sp>
    </p:spTree>
    <p:extLst>
      <p:ext uri="{BB962C8B-B14F-4D97-AF65-F5344CB8AC3E}">
        <p14:creationId xmlns:p14="http://schemas.microsoft.com/office/powerpoint/2010/main" val="477385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6" name="Rectangle 262"/>
          <p:cNvSpPr>
            <a:spLocks noChangeArrowheads="1"/>
          </p:cNvSpPr>
          <p:nvPr/>
        </p:nvSpPr>
        <p:spPr bwMode="auto">
          <a:xfrm>
            <a:off x="457200" y="4724400"/>
            <a:ext cx="10668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6" name="Rectangle 2"/>
          <p:cNvSpPr>
            <a:spLocks noChangeArrowheads="1"/>
          </p:cNvSpPr>
          <p:nvPr/>
        </p:nvSpPr>
        <p:spPr bwMode="auto">
          <a:xfrm>
            <a:off x="2392363" y="120650"/>
            <a:ext cx="423703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6600" b="1">
                <a:solidFill>
                  <a:schemeClr val="tx1"/>
                </a:solidFill>
              </a:rPr>
              <a:t>Absorption</a:t>
            </a:r>
          </a:p>
        </p:txBody>
      </p:sp>
      <p:sp>
        <p:nvSpPr>
          <p:cNvPr id="11267" name="Rectangle 3"/>
          <p:cNvSpPr>
            <a:spLocks noChangeArrowheads="1"/>
          </p:cNvSpPr>
          <p:nvPr/>
        </p:nvSpPr>
        <p:spPr bwMode="auto">
          <a:xfrm>
            <a:off x="152400" y="2195513"/>
            <a:ext cx="3124200"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a:solidFill>
                  <a:schemeClr val="tx1"/>
                </a:solidFill>
              </a:rPr>
              <a:t>  </a:t>
            </a:r>
            <a:r>
              <a:rPr lang="en-US" altLang="en-US" i="1">
                <a:solidFill>
                  <a:schemeClr val="tx1"/>
                </a:solidFill>
              </a:rPr>
              <a:t>It occurs within        </a:t>
            </a:r>
          </a:p>
          <a:p>
            <a:r>
              <a:rPr lang="en-US" altLang="en-US" i="1">
                <a:solidFill>
                  <a:schemeClr val="tx1"/>
                </a:solidFill>
              </a:rPr>
              <a:t>   the ileum in </a:t>
            </a:r>
          </a:p>
          <a:p>
            <a:r>
              <a:rPr lang="en-US" altLang="en-US" i="1">
                <a:solidFill>
                  <a:schemeClr val="tx1"/>
                </a:solidFill>
              </a:rPr>
              <a:t>   finger-like</a:t>
            </a:r>
          </a:p>
          <a:p>
            <a:r>
              <a:rPr lang="en-US" altLang="en-US" i="1">
                <a:solidFill>
                  <a:schemeClr val="tx1"/>
                </a:solidFill>
              </a:rPr>
              <a:t>   projection</a:t>
            </a:r>
          </a:p>
          <a:p>
            <a:r>
              <a:rPr lang="en-US" altLang="en-US" i="1">
                <a:solidFill>
                  <a:schemeClr val="tx1"/>
                </a:solidFill>
              </a:rPr>
              <a:t>   known as </a:t>
            </a:r>
          </a:p>
          <a:p>
            <a:r>
              <a:rPr lang="en-US" altLang="en-US" i="1">
                <a:solidFill>
                  <a:schemeClr val="tx1"/>
                </a:solidFill>
              </a:rPr>
              <a:t>   </a:t>
            </a:r>
            <a:r>
              <a:rPr lang="en-US" altLang="en-US" sz="3600" b="1" i="1">
                <a:solidFill>
                  <a:schemeClr val="tx1"/>
                </a:solidFill>
                <a:hlinkClick r:id="rId2" action="ppaction://hlinksldjump"/>
              </a:rPr>
              <a:t>Villi.</a:t>
            </a:r>
            <a:endParaRPr lang="en-US" altLang="en-US" b="1" i="1">
              <a:solidFill>
                <a:schemeClr val="tx1"/>
              </a:solidFill>
            </a:endParaRPr>
          </a:p>
        </p:txBody>
      </p:sp>
      <p:pic>
        <p:nvPicPr>
          <p:cNvPr id="11268" name="Picture 4" descr="humdig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371600"/>
            <a:ext cx="5791200" cy="5195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28BF65D7-E3CC-4B32-804A-97EED0AD67DF}" type="datetime1">
              <a:rPr lang="en-US"/>
              <a:pPr>
                <a:defRPr/>
              </a:pPr>
              <a:t>4/6/2016</a:t>
            </a:fld>
            <a:endParaRPr lang="en-US"/>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DF7B3A-6171-4379-AF35-4BBFA8E77374}" type="slidenum">
              <a:rPr lang="en-US" altLang="en-US">
                <a:solidFill>
                  <a:srgbClr val="898989"/>
                </a:solidFill>
              </a:rPr>
              <a:pPr eaLnBrk="1" hangingPunct="1"/>
              <a:t>13</a:t>
            </a:fld>
            <a:endParaRPr lang="en-US" altLang="en-US">
              <a:solidFill>
                <a:srgbClr val="898989"/>
              </a:solidFill>
            </a:endParaRPr>
          </a:p>
        </p:txBody>
      </p:sp>
      <p:pic>
        <p:nvPicPr>
          <p:cNvPr id="4" name="Picture 1027" descr="E:\Media\Images\ch24\screen\ha5lf2421abc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754380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341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28600" y="2057400"/>
            <a:ext cx="862965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b="1"/>
              <a:t>  </a:t>
            </a:r>
            <a:r>
              <a:rPr lang="en-US" altLang="en-US" b="1" i="1">
                <a:solidFill>
                  <a:schemeClr val="tx1"/>
                </a:solidFill>
              </a:rPr>
              <a:t>Amino acids</a:t>
            </a:r>
            <a:r>
              <a:rPr lang="en-US" altLang="en-US" i="1">
                <a:solidFill>
                  <a:schemeClr val="tx1"/>
                </a:solidFill>
              </a:rPr>
              <a:t> and </a:t>
            </a:r>
            <a:r>
              <a:rPr lang="en-US" altLang="en-US" b="1" i="1">
                <a:solidFill>
                  <a:schemeClr val="tx1"/>
                </a:solidFill>
              </a:rPr>
              <a:t>simple sugars</a:t>
            </a:r>
            <a:r>
              <a:rPr lang="en-US" altLang="en-US" i="1">
                <a:solidFill>
                  <a:schemeClr val="tx1"/>
                </a:solidFill>
              </a:rPr>
              <a:t> like </a:t>
            </a:r>
            <a:r>
              <a:rPr lang="en-US" altLang="en-US" b="1" i="1">
                <a:solidFill>
                  <a:schemeClr val="tx1"/>
                </a:solidFill>
              </a:rPr>
              <a:t>glucose, </a:t>
            </a:r>
          </a:p>
          <a:p>
            <a:r>
              <a:rPr lang="en-US" altLang="en-US" b="1" i="1">
                <a:solidFill>
                  <a:schemeClr val="tx1"/>
                </a:solidFill>
              </a:rPr>
              <a:t>   fructose</a:t>
            </a:r>
            <a:r>
              <a:rPr lang="en-US" altLang="en-US" i="1">
                <a:solidFill>
                  <a:schemeClr val="tx1"/>
                </a:solidFill>
              </a:rPr>
              <a:t> diffuse through </a:t>
            </a:r>
            <a:r>
              <a:rPr lang="en-US" altLang="en-US" b="1" i="1">
                <a:solidFill>
                  <a:schemeClr val="tx1"/>
                </a:solidFill>
              </a:rPr>
              <a:t>thin Epithelial cells</a:t>
            </a:r>
            <a:r>
              <a:rPr lang="en-US" altLang="en-US" i="1">
                <a:solidFill>
                  <a:schemeClr val="tx1"/>
                </a:solidFill>
              </a:rPr>
              <a:t> into </a:t>
            </a:r>
          </a:p>
          <a:p>
            <a:r>
              <a:rPr lang="en-US" altLang="en-US" i="1">
                <a:solidFill>
                  <a:schemeClr val="tx1"/>
                </a:solidFill>
              </a:rPr>
              <a:t>   the blood capillaries. </a:t>
            </a:r>
          </a:p>
          <a:p>
            <a:endParaRPr lang="en-US" altLang="en-US" b="1" i="1">
              <a:solidFill>
                <a:schemeClr val="tx1"/>
              </a:solidFill>
            </a:endParaRPr>
          </a:p>
          <a:p>
            <a:pPr>
              <a:buFontTx/>
              <a:buChar char="•"/>
            </a:pPr>
            <a:r>
              <a:rPr lang="en-US" altLang="en-US" b="1" i="1">
                <a:solidFill>
                  <a:schemeClr val="tx1"/>
                </a:solidFill>
              </a:rPr>
              <a:t> Fatty acids</a:t>
            </a:r>
            <a:r>
              <a:rPr lang="en-US" altLang="en-US" i="1">
                <a:solidFill>
                  <a:schemeClr val="tx1"/>
                </a:solidFill>
              </a:rPr>
              <a:t> and </a:t>
            </a:r>
            <a:r>
              <a:rPr lang="en-US" altLang="en-US" b="1" i="1">
                <a:solidFill>
                  <a:schemeClr val="tx1"/>
                </a:solidFill>
              </a:rPr>
              <a:t>glycerol </a:t>
            </a:r>
            <a:r>
              <a:rPr lang="en-US" altLang="en-US" i="1">
                <a:solidFill>
                  <a:schemeClr val="tx1"/>
                </a:solidFill>
              </a:rPr>
              <a:t>enter the </a:t>
            </a:r>
            <a:r>
              <a:rPr lang="en-US" altLang="en-US" b="1" i="1">
                <a:solidFill>
                  <a:schemeClr val="tx1"/>
                </a:solidFill>
              </a:rPr>
              <a:t>Lacteal</a:t>
            </a:r>
            <a:r>
              <a:rPr lang="en-US" altLang="en-US" i="1">
                <a:solidFill>
                  <a:schemeClr val="tx1"/>
                </a:solidFill>
              </a:rPr>
              <a:t> into </a:t>
            </a:r>
          </a:p>
          <a:p>
            <a:r>
              <a:rPr lang="en-US" altLang="en-US" i="1">
                <a:solidFill>
                  <a:schemeClr val="tx1"/>
                </a:solidFill>
              </a:rPr>
              <a:t>   the </a:t>
            </a:r>
            <a:r>
              <a:rPr lang="en-US" altLang="en-US" b="1" i="1">
                <a:solidFill>
                  <a:schemeClr val="tx1"/>
                </a:solidFill>
              </a:rPr>
              <a:t>lymphatic system</a:t>
            </a:r>
            <a:r>
              <a:rPr lang="en-US" altLang="en-US" i="1">
                <a:solidFill>
                  <a:schemeClr val="tx1"/>
                </a:solidFill>
              </a:rPr>
              <a:t> then finally into the blood</a:t>
            </a:r>
          </a:p>
          <a:p>
            <a:r>
              <a:rPr lang="en-US" altLang="en-US" i="1">
                <a:solidFill>
                  <a:schemeClr val="tx1"/>
                </a:solidFill>
              </a:rPr>
              <a:t>   system through the </a:t>
            </a:r>
            <a:r>
              <a:rPr lang="en-US" altLang="en-US" b="1" i="1">
                <a:solidFill>
                  <a:schemeClr val="tx1"/>
                </a:solidFill>
              </a:rPr>
              <a:t>Innominate vein.</a:t>
            </a:r>
            <a:endParaRPr lang="en-US" altLang="en-US" i="1">
              <a:solidFill>
                <a:schemeClr val="tx1"/>
              </a:solidFill>
            </a:endParaRPr>
          </a:p>
        </p:txBody>
      </p:sp>
      <p:sp>
        <p:nvSpPr>
          <p:cNvPr id="12291" name="Rectangle 3"/>
          <p:cNvSpPr>
            <a:spLocks noChangeArrowheads="1"/>
          </p:cNvSpPr>
          <p:nvPr/>
        </p:nvSpPr>
        <p:spPr bwMode="auto">
          <a:xfrm>
            <a:off x="3611563" y="609600"/>
            <a:ext cx="172243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6600" b="1">
                <a:solidFill>
                  <a:schemeClr val="tx1"/>
                </a:solidFill>
              </a:rPr>
              <a:t>Villi</a:t>
            </a:r>
            <a:endParaRPr lang="en-US" altLang="en-US" sz="66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2500"/>
              <a:t>Absorption of the majority of nutrients takes place in the jejunum, with the following notable exceptions:</a:t>
            </a:r>
          </a:p>
        </p:txBody>
      </p:sp>
      <p:sp>
        <p:nvSpPr>
          <p:cNvPr id="28675" name="Rectangle 3"/>
          <p:cNvSpPr>
            <a:spLocks noGrp="1" noChangeArrowheads="1"/>
          </p:cNvSpPr>
          <p:nvPr>
            <p:ph idx="1"/>
          </p:nvPr>
        </p:nvSpPr>
        <p:spPr/>
        <p:txBody>
          <a:bodyPr/>
          <a:lstStyle/>
          <a:p>
            <a:r>
              <a:rPr lang="en-US" altLang="en-US" sz="2800"/>
              <a:t>Iron is absorbed in the duodenum. </a:t>
            </a:r>
          </a:p>
          <a:p>
            <a:r>
              <a:rPr lang="en-US" altLang="en-US" sz="2800"/>
              <a:t>Vitamin B12 and bile salts are absorbed in the terminal ileum. </a:t>
            </a:r>
          </a:p>
          <a:p>
            <a:r>
              <a:rPr lang="en-US" altLang="en-US" sz="2800"/>
              <a:t>Water and lipids are absorbed by passive diffusion throughout. </a:t>
            </a:r>
          </a:p>
          <a:p>
            <a:r>
              <a:rPr lang="en-US" altLang="en-US" sz="2800"/>
              <a:t>Sodium is absorbed by active transport and glucose and amino acid co-transport. </a:t>
            </a:r>
          </a:p>
          <a:p>
            <a:r>
              <a:rPr lang="en-US" altLang="en-US" sz="2800"/>
              <a:t>Fructose is absorbed by facilitated diffusion. </a:t>
            </a:r>
          </a:p>
          <a:p>
            <a:endParaRPr lang="en-US" altLang="en-US" sz="2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05000"/>
            <a:ext cx="3324225" cy="291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Rectangle 5"/>
          <p:cNvSpPr>
            <a:spLocks noGrp="1" noChangeArrowheads="1"/>
          </p:cNvSpPr>
          <p:nvPr>
            <p:ph type="title"/>
          </p:nvPr>
        </p:nvSpPr>
        <p:spPr>
          <a:xfrm>
            <a:off x="685800" y="76200"/>
            <a:ext cx="7772400" cy="1143000"/>
          </a:xfrm>
        </p:spPr>
        <p:txBody>
          <a:bodyPr/>
          <a:lstStyle/>
          <a:p>
            <a:r>
              <a:rPr lang="en-US" altLang="en-US"/>
              <a:t>Large Intestine</a:t>
            </a:r>
          </a:p>
        </p:txBody>
      </p:sp>
      <p:sp>
        <p:nvSpPr>
          <p:cNvPr id="29702" name="Rectangle 6"/>
          <p:cNvSpPr>
            <a:spLocks noChangeArrowheads="1"/>
          </p:cNvSpPr>
          <p:nvPr/>
        </p:nvSpPr>
        <p:spPr bwMode="auto">
          <a:xfrm>
            <a:off x="457200" y="1646238"/>
            <a:ext cx="4572000"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800">
                <a:solidFill>
                  <a:schemeClr val="tx1"/>
                </a:solidFill>
              </a:rPr>
              <a:t>	The </a:t>
            </a:r>
            <a:r>
              <a:rPr lang="en-US" altLang="en-US" sz="1800" b="1">
                <a:solidFill>
                  <a:schemeClr val="tx1"/>
                </a:solidFill>
              </a:rPr>
              <a:t>large intestine</a:t>
            </a:r>
            <a:r>
              <a:rPr lang="en-US" altLang="en-US" sz="1800">
                <a:solidFill>
                  <a:schemeClr val="tx1"/>
                </a:solidFill>
              </a:rPr>
              <a:t> is the last part of the digestive system—the final stage of the alimentary canal—in vertebrate animals. Its function is to absorb water from the remaining indigestible food matter, and then to pass this useless waste material from the body.</a:t>
            </a:r>
          </a:p>
          <a:p>
            <a:pPr algn="just"/>
            <a:r>
              <a:rPr lang="en-US" altLang="en-US" sz="1800">
                <a:solidFill>
                  <a:schemeClr val="tx1"/>
                </a:solidFill>
              </a:rPr>
              <a:t>	The large intestine consists of the cecum and colon. It starts in the right iliac region of the pelvis, just at or below the right waist, where it is joined to the bottom end of the small intestine. From here it continues up the abdomen, then across the width of the abdominal cavity, and then it turns down, continuing to its endpoint at the anus.</a:t>
            </a:r>
          </a:p>
          <a:p>
            <a:pPr algn="just"/>
            <a:r>
              <a:rPr lang="en-US" altLang="en-US" sz="1800">
                <a:solidFill>
                  <a:schemeClr val="tx1"/>
                </a:solidFill>
              </a:rPr>
              <a:t>	The large intestine is about 1.5 metres (4.9 ft) long, which is about one-fifth of the whole length of the intestinal canal.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0"/>
            <a:ext cx="7772400" cy="1143000"/>
          </a:xfrm>
        </p:spPr>
        <p:txBody>
          <a:bodyPr/>
          <a:lstStyle/>
          <a:p>
            <a:pPr eaLnBrk="1" hangingPunct="1"/>
            <a:r>
              <a:rPr lang="en-US" altLang="en-US" smtClean="0"/>
              <a:t>Large Intestine</a:t>
            </a:r>
          </a:p>
        </p:txBody>
      </p:sp>
      <p:sp>
        <p:nvSpPr>
          <p:cNvPr id="22531" name="Rectangle 3"/>
          <p:cNvSpPr>
            <a:spLocks noGrp="1" noChangeArrowheads="1"/>
          </p:cNvSpPr>
          <p:nvPr>
            <p:ph idx="1"/>
          </p:nvPr>
        </p:nvSpPr>
        <p:spPr>
          <a:xfrm>
            <a:off x="0" y="762000"/>
            <a:ext cx="4495800" cy="4724400"/>
          </a:xfrm>
        </p:spPr>
        <p:txBody>
          <a:bodyPr/>
          <a:lstStyle/>
          <a:p>
            <a:pPr eaLnBrk="1" hangingPunct="1"/>
            <a:r>
              <a:rPr lang="en-US" altLang="en-US" sz="2800" smtClean="0"/>
              <a:t>Functions</a:t>
            </a:r>
          </a:p>
          <a:p>
            <a:pPr lvl="1" eaLnBrk="1" hangingPunct="1"/>
            <a:r>
              <a:rPr lang="en-US" altLang="en-US" sz="2400" smtClean="0"/>
              <a:t>Bacterial digestion</a:t>
            </a:r>
          </a:p>
          <a:p>
            <a:pPr lvl="2" eaLnBrk="1" hangingPunct="1"/>
            <a:r>
              <a:rPr lang="en-US" altLang="en-US" smtClean="0">
                <a:solidFill>
                  <a:srgbClr val="FF0000"/>
                </a:solidFill>
              </a:rPr>
              <a:t>Ferment carbohydrates</a:t>
            </a:r>
          </a:p>
          <a:p>
            <a:pPr lvl="2" eaLnBrk="1" hangingPunct="1"/>
            <a:r>
              <a:rPr lang="en-US" altLang="en-US" smtClean="0">
                <a:solidFill>
                  <a:srgbClr val="FF0000"/>
                </a:solidFill>
              </a:rPr>
              <a:t>Protein breakdown</a:t>
            </a:r>
          </a:p>
        </p:txBody>
      </p:sp>
      <p:sp>
        <p:nvSpPr>
          <p:cNvPr id="22532" name="Text Box 4"/>
          <p:cNvSpPr txBox="1">
            <a:spLocks noChangeArrowheads="1"/>
          </p:cNvSpPr>
          <p:nvPr/>
        </p:nvSpPr>
        <p:spPr bwMode="auto">
          <a:xfrm>
            <a:off x="152400" y="3027363"/>
            <a:ext cx="403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ct val="90000"/>
              </a:lnSpc>
              <a:buFontTx/>
              <a:buChar char="–"/>
            </a:pPr>
            <a:r>
              <a:rPr lang="en-US" altLang="en-US" sz="1800">
                <a:latin typeface="Arial" panose="020B0604020202020204" pitchFamily="34" charset="0"/>
              </a:rPr>
              <a:t>  </a:t>
            </a:r>
            <a:r>
              <a:rPr lang="en-US" altLang="en-US" sz="2400">
                <a:latin typeface="Arial" panose="020B0604020202020204" pitchFamily="34" charset="0"/>
              </a:rPr>
              <a:t>Absorbs more </a:t>
            </a:r>
            <a:r>
              <a:rPr lang="en-US" altLang="en-US" sz="2400">
                <a:solidFill>
                  <a:srgbClr val="FF0000"/>
                </a:solidFill>
                <a:latin typeface="Arial" panose="020B0604020202020204" pitchFamily="34" charset="0"/>
              </a:rPr>
              <a:t>water</a:t>
            </a:r>
          </a:p>
          <a:p>
            <a:pPr lvl="1" eaLnBrk="1" hangingPunct="1">
              <a:lnSpc>
                <a:spcPct val="90000"/>
              </a:lnSpc>
              <a:buFontTx/>
              <a:buChar char="–"/>
            </a:pPr>
            <a:r>
              <a:rPr lang="en-US" altLang="en-US" sz="2400">
                <a:latin typeface="Arial" panose="020B0604020202020204" pitchFamily="34" charset="0"/>
              </a:rPr>
              <a:t> Concentrate </a:t>
            </a:r>
            <a:r>
              <a:rPr lang="en-US" altLang="en-US" sz="2400">
                <a:solidFill>
                  <a:srgbClr val="FF0000"/>
                </a:solidFill>
                <a:latin typeface="Arial" panose="020B0604020202020204" pitchFamily="34" charset="0"/>
              </a:rPr>
              <a:t>wastes</a:t>
            </a:r>
          </a:p>
        </p:txBody>
      </p:sp>
      <p:pic>
        <p:nvPicPr>
          <p:cNvPr id="6" name="Picture 3" descr="E:\Media\Images\ch24\screen\ha5lf2429a_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350" y="1295400"/>
            <a:ext cx="494665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23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ox(out)">
                                      <p:cBhvr>
                                        <p:cTn id="7" dur="500"/>
                                        <p:tgtEl>
                                          <p:spTgt spid="22531">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box(out)">
                                      <p:cBhvr>
                                        <p:cTn id="10" dur="500"/>
                                        <p:tgtEl>
                                          <p:spTgt spid="22531">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Effect transition="in" filter="box(out)">
                                      <p:cBhvr>
                                        <p:cTn id="13" dur="500"/>
                                        <p:tgtEl>
                                          <p:spTgt spid="22531">
                                            <p:txEl>
                                              <p:pRg st="2" end="2"/>
                                            </p:txEl>
                                          </p:spTgt>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22531">
                                            <p:txEl>
                                              <p:pRg st="3" end="3"/>
                                            </p:txEl>
                                          </p:spTgt>
                                        </p:tgtEl>
                                        <p:attrNameLst>
                                          <p:attrName>style.visibility</p:attrName>
                                        </p:attrNameLst>
                                      </p:cBhvr>
                                      <p:to>
                                        <p:strVal val="visible"/>
                                      </p:to>
                                    </p:set>
                                    <p:animEffect transition="in" filter="box(out)">
                                      <p:cBhvr>
                                        <p:cTn id="16" dur="500"/>
                                        <p:tgtEl>
                                          <p:spTgt spid="22531">
                                            <p:txEl>
                                              <p:pRg st="3" end="3"/>
                                            </p:txEl>
                                          </p:spTgt>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2532"/>
                                        </p:tgtEl>
                                        <p:attrNameLst>
                                          <p:attrName>style.visibility</p:attrName>
                                        </p:attrNameLst>
                                      </p:cBhvr>
                                      <p:to>
                                        <p:strVal val="visible"/>
                                      </p:to>
                                    </p:set>
                                    <p:animEffect transition="in" filter="dissolve">
                                      <p:cBhvr>
                                        <p:cTn id="20" dur="500"/>
                                        <p:tgtEl>
                                          <p:spTgt spid="22532"/>
                                        </p:tgtEl>
                                      </p:cBhvr>
                                    </p:animEffect>
                                  </p:childTnLst>
                                </p:cTn>
                              </p:par>
                            </p:childTnLst>
                          </p:cTn>
                        </p:par>
                        <p:par>
                          <p:cTn id="21" fill="hold" nodeType="afterGroup">
                            <p:stCondLst>
                              <p:cond delay="1000"/>
                            </p:stCondLst>
                            <p:childTnLst>
                              <p:par>
                                <p:cTn id="22" presetID="15"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advAuto="0"/>
      <p:bldP spid="2253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descr="Brown marble"/>
          <p:cNvSpPr>
            <a:spLocks noGrp="1" noChangeArrowheads="1"/>
          </p:cNvSpPr>
          <p:nvPr>
            <p:ph type="title"/>
          </p:nvPr>
        </p:nvSpPr>
        <p:spPr>
          <a:xfrm>
            <a:off x="609600" y="2819400"/>
            <a:ext cx="7772400" cy="1143000"/>
          </a:xfrm>
          <a:blipFill dpi="0" rotWithShape="1">
            <a:blip r:embed="rId2"/>
            <a:srcRect/>
            <a:tile tx="0" ty="0" sx="100000" sy="100000" flip="none" algn="tl"/>
          </a:blipFill>
        </p:spPr>
        <p:txBody>
          <a:bodyPr/>
          <a:lstStyle/>
          <a:p>
            <a:r>
              <a:rPr lang="en-US" altLang="en-US">
                <a:latin typeface="Snap ITC" panose="04040A07060A02020202" pitchFamily="82" charset="0"/>
                <a:hlinkClick r:id="rId3" action="ppaction://hlinksldjump"/>
              </a:rPr>
              <a:t>Accessory Parts</a:t>
            </a:r>
            <a:endParaRPr lang="en-US" altLang="en-US">
              <a:latin typeface="Snap ITC" panose="04040A07060A02020202" pitchFamily="82" charset="0"/>
            </a:endParaRPr>
          </a:p>
        </p:txBody>
      </p:sp>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325" y="0"/>
            <a:ext cx="35052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04800"/>
            <a:ext cx="3124200" cy="249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191000"/>
            <a:ext cx="42862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2850" y="81265"/>
            <a:ext cx="19621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76800" y="3979862"/>
            <a:ext cx="4572000" cy="1569660"/>
          </a:xfrm>
          <a:prstGeom prst="rect">
            <a:avLst/>
          </a:prstGeom>
        </p:spPr>
        <p:txBody>
          <a:bodyPr>
            <a:spAutoFit/>
          </a:bodyPr>
          <a:lstStyle/>
          <a:p>
            <a:pPr eaLnBrk="1" hangingPunct="1"/>
            <a:r>
              <a:rPr lang="en-CA" altLang="en-US" dirty="0" smtClean="0"/>
              <a:t>Not part of the path of food, but play a critical role.</a:t>
            </a:r>
            <a:endParaRPr lang="en-CA" alt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505200" y="228600"/>
            <a:ext cx="213836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6600" b="1">
                <a:solidFill>
                  <a:schemeClr val="tx1"/>
                </a:solidFill>
              </a:rPr>
              <a:t>Liver</a:t>
            </a:r>
          </a:p>
        </p:txBody>
      </p:sp>
      <p:sp>
        <p:nvSpPr>
          <p:cNvPr id="9219" name="Rectangle 3"/>
          <p:cNvSpPr>
            <a:spLocks noChangeArrowheads="1"/>
          </p:cNvSpPr>
          <p:nvPr/>
        </p:nvSpPr>
        <p:spPr bwMode="auto">
          <a:xfrm>
            <a:off x="25400" y="1219200"/>
            <a:ext cx="8637236"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dirty="0">
                <a:solidFill>
                  <a:schemeClr val="tx1"/>
                </a:solidFill>
              </a:rPr>
              <a:t> </a:t>
            </a:r>
            <a:r>
              <a:rPr lang="en-US" altLang="en-US" i="1" dirty="0">
                <a:solidFill>
                  <a:schemeClr val="tx1"/>
                </a:solidFill>
              </a:rPr>
              <a:t>It is the largest organ in the mammalian body.</a:t>
            </a:r>
          </a:p>
          <a:p>
            <a:pPr>
              <a:buFontTx/>
              <a:buChar char="•"/>
            </a:pPr>
            <a:r>
              <a:rPr lang="en-US" altLang="en-US" i="1" dirty="0">
                <a:solidFill>
                  <a:schemeClr val="tx1"/>
                </a:solidFill>
              </a:rPr>
              <a:t> It secretes </a:t>
            </a:r>
            <a:r>
              <a:rPr lang="en-US" altLang="en-US" b="1" i="1" dirty="0">
                <a:solidFill>
                  <a:schemeClr val="tx1"/>
                </a:solidFill>
              </a:rPr>
              <a:t>bile</a:t>
            </a:r>
            <a:r>
              <a:rPr lang="en-US" altLang="en-US" i="1" dirty="0">
                <a:solidFill>
                  <a:schemeClr val="tx1"/>
                </a:solidFill>
              </a:rPr>
              <a:t> which is stored in the </a:t>
            </a:r>
            <a:r>
              <a:rPr lang="en-US" altLang="en-US" b="1" i="1" dirty="0">
                <a:solidFill>
                  <a:schemeClr val="tx1"/>
                </a:solidFill>
              </a:rPr>
              <a:t>gall bladder</a:t>
            </a:r>
            <a:r>
              <a:rPr lang="en-US" altLang="en-US" i="1" dirty="0">
                <a:solidFill>
                  <a:schemeClr val="tx1"/>
                </a:solidFill>
              </a:rPr>
              <a:t>.</a:t>
            </a:r>
          </a:p>
          <a:p>
            <a:r>
              <a:rPr lang="en-US" altLang="en-US" i="1" dirty="0">
                <a:solidFill>
                  <a:schemeClr val="tx1"/>
                </a:solidFill>
              </a:rPr>
              <a:t>  </a:t>
            </a:r>
            <a:r>
              <a:rPr lang="en-US" altLang="en-US" b="1" i="1" dirty="0">
                <a:solidFill>
                  <a:schemeClr val="tx1"/>
                </a:solidFill>
              </a:rPr>
              <a:t>Bile </a:t>
            </a:r>
            <a:r>
              <a:rPr lang="en-US" altLang="en-US" i="1" dirty="0">
                <a:solidFill>
                  <a:schemeClr val="tx1"/>
                </a:solidFill>
              </a:rPr>
              <a:t>breaks down fats into </a:t>
            </a:r>
            <a:r>
              <a:rPr lang="en-US" altLang="en-US" b="1" i="1" dirty="0">
                <a:solidFill>
                  <a:schemeClr val="tx1"/>
                </a:solidFill>
              </a:rPr>
              <a:t>tiny droplets </a:t>
            </a:r>
            <a:r>
              <a:rPr lang="en-US" altLang="en-US" i="1" dirty="0">
                <a:solidFill>
                  <a:schemeClr val="tx1"/>
                </a:solidFill>
              </a:rPr>
              <a:t>through</a:t>
            </a:r>
            <a:endParaRPr lang="en-US" altLang="en-US" b="1" i="1" dirty="0">
              <a:solidFill>
                <a:schemeClr val="tx1"/>
              </a:solidFill>
            </a:endParaRPr>
          </a:p>
          <a:p>
            <a:r>
              <a:rPr lang="en-US" altLang="en-US" b="1" i="1" dirty="0">
                <a:solidFill>
                  <a:schemeClr val="tx1"/>
                </a:solidFill>
              </a:rPr>
              <a:t>  emulsification. </a:t>
            </a:r>
          </a:p>
          <a:p>
            <a:endParaRPr lang="en-US" altLang="en-US" b="1" i="1" dirty="0">
              <a:solidFill>
                <a:schemeClr val="tx1"/>
              </a:solidFill>
            </a:endParaRPr>
          </a:p>
          <a:p>
            <a:r>
              <a:rPr lang="en-US" altLang="en-US" sz="3600" b="1" i="1" u="sng" dirty="0">
                <a:solidFill>
                  <a:schemeClr val="tx1"/>
                </a:solidFill>
              </a:rPr>
              <a:t>Roles:</a:t>
            </a:r>
            <a:endParaRPr lang="en-US" altLang="en-US" b="1" i="1" dirty="0">
              <a:solidFill>
                <a:schemeClr val="tx1"/>
              </a:solidFill>
            </a:endParaRPr>
          </a:p>
          <a:p>
            <a:pPr>
              <a:buFontTx/>
              <a:buChar char="•"/>
            </a:pPr>
            <a:r>
              <a:rPr lang="en-US" altLang="en-US" b="1" i="1" dirty="0">
                <a:solidFill>
                  <a:schemeClr val="tx1"/>
                </a:solidFill>
              </a:rPr>
              <a:t>  </a:t>
            </a:r>
            <a:r>
              <a:rPr lang="en-US" altLang="en-US" sz="2400" i="1" dirty="0">
                <a:solidFill>
                  <a:schemeClr val="tx1"/>
                </a:solidFill>
              </a:rPr>
              <a:t>Regulates sugar/glucose</a:t>
            </a:r>
          </a:p>
          <a:p>
            <a:pPr>
              <a:buFontTx/>
              <a:buChar char="•"/>
            </a:pPr>
            <a:r>
              <a:rPr lang="en-US" altLang="en-US" sz="2400" i="1" dirty="0">
                <a:solidFill>
                  <a:schemeClr val="tx1"/>
                </a:solidFill>
              </a:rPr>
              <a:t>  Breaks down excess RBC</a:t>
            </a:r>
          </a:p>
          <a:p>
            <a:pPr>
              <a:buFontTx/>
              <a:buChar char="•"/>
            </a:pPr>
            <a:r>
              <a:rPr lang="en-US" altLang="en-US" sz="2400" i="1" dirty="0">
                <a:solidFill>
                  <a:schemeClr val="tx1"/>
                </a:solidFill>
              </a:rPr>
              <a:t>  Storage of blood</a:t>
            </a:r>
          </a:p>
          <a:p>
            <a:pPr>
              <a:buFontTx/>
              <a:buChar char="•"/>
            </a:pPr>
            <a:r>
              <a:rPr lang="en-US" altLang="en-US" sz="2400" i="1" dirty="0">
                <a:solidFill>
                  <a:schemeClr val="tx1"/>
                </a:solidFill>
              </a:rPr>
              <a:t>  Detoxification</a:t>
            </a:r>
          </a:p>
          <a:p>
            <a:pPr>
              <a:buFontTx/>
              <a:buChar char="•"/>
            </a:pPr>
            <a:r>
              <a:rPr lang="en-US" altLang="en-US" sz="2400" i="1" dirty="0">
                <a:solidFill>
                  <a:schemeClr val="tx1"/>
                </a:solidFill>
              </a:rPr>
              <a:t>  Generation of </a:t>
            </a:r>
            <a:r>
              <a:rPr lang="en-US" altLang="en-US" sz="2400" i="1" dirty="0" smtClean="0">
                <a:solidFill>
                  <a:schemeClr val="tx1"/>
                </a:solidFill>
              </a:rPr>
              <a:t>heat</a:t>
            </a:r>
          </a:p>
          <a:p>
            <a:pPr lvl="1" eaLnBrk="1" hangingPunct="1">
              <a:buFont typeface="Arial" panose="020B0604020202020204" pitchFamily="34" charset="0"/>
              <a:buChar char="•"/>
            </a:pPr>
            <a:r>
              <a:rPr lang="en-US" altLang="en-US" sz="2400" dirty="0" smtClean="0"/>
              <a:t>filters out </a:t>
            </a:r>
            <a:r>
              <a:rPr lang="en-US" altLang="en-US" sz="2400" dirty="0" smtClean="0">
                <a:solidFill>
                  <a:srgbClr val="FF0000"/>
                </a:solidFill>
              </a:rPr>
              <a:t>toxins</a:t>
            </a:r>
            <a:r>
              <a:rPr lang="en-US" altLang="en-US" sz="2400" dirty="0" smtClean="0"/>
              <a:t> and waste including </a:t>
            </a:r>
            <a:r>
              <a:rPr lang="en-US" altLang="en-US" sz="2400" dirty="0" smtClean="0">
                <a:solidFill>
                  <a:srgbClr val="FF0000"/>
                </a:solidFill>
              </a:rPr>
              <a:t>drugs</a:t>
            </a:r>
            <a:r>
              <a:rPr lang="en-US" altLang="en-US" sz="2400" dirty="0" smtClean="0"/>
              <a:t> and </a:t>
            </a:r>
            <a:r>
              <a:rPr lang="en-US" altLang="en-US" sz="2400" dirty="0" smtClean="0">
                <a:solidFill>
                  <a:srgbClr val="FF0000"/>
                </a:solidFill>
              </a:rPr>
              <a:t>alcohol</a:t>
            </a:r>
          </a:p>
          <a:p>
            <a:pPr>
              <a:buFontTx/>
              <a:buChar char="•"/>
            </a:pPr>
            <a:endParaRPr lang="en-US" altLang="en-US" sz="2400" i="1" dirty="0">
              <a:solidFill>
                <a:schemeClr val="tx1"/>
              </a:solidFill>
            </a:endParaRPr>
          </a:p>
        </p:txBody>
      </p:sp>
      <p:pic>
        <p:nvPicPr>
          <p:cNvPr id="9220" name="Picture 4" descr="liv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200400"/>
            <a:ext cx="4343400" cy="3494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838200" y="304800"/>
            <a:ext cx="73310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5400" b="1">
                <a:solidFill>
                  <a:schemeClr val="tx1"/>
                </a:solidFill>
              </a:rPr>
              <a:t>The Digestive System</a:t>
            </a:r>
            <a:endParaRPr lang="en-US" altLang="en-US">
              <a:solidFill>
                <a:schemeClr val="tx1"/>
              </a:solidFill>
            </a:endParaRPr>
          </a:p>
        </p:txBody>
      </p:sp>
      <p:sp>
        <p:nvSpPr>
          <p:cNvPr id="3076" name="Text Box 4"/>
          <p:cNvSpPr txBox="1">
            <a:spLocks noChangeArrowheads="1"/>
          </p:cNvSpPr>
          <p:nvPr/>
        </p:nvSpPr>
        <p:spPr bwMode="auto">
          <a:xfrm>
            <a:off x="533400" y="1355725"/>
            <a:ext cx="723265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i="1">
                <a:solidFill>
                  <a:schemeClr val="tx1"/>
                </a:solidFill>
              </a:rPr>
              <a:t>Food undergoes six major processes:</a:t>
            </a:r>
          </a:p>
          <a:p>
            <a:r>
              <a:rPr lang="en-US" altLang="en-US" sz="2000">
                <a:solidFill>
                  <a:schemeClr val="tx1"/>
                </a:solidFill>
              </a:rPr>
              <a:t>1. Ingestion : process of eating</a:t>
            </a:r>
          </a:p>
          <a:p>
            <a:r>
              <a:rPr lang="en-US" altLang="en-US" sz="2000">
                <a:solidFill>
                  <a:schemeClr val="tx1"/>
                </a:solidFill>
              </a:rPr>
              <a:t>2. Propulsion : passing of food down the GI tract</a:t>
            </a:r>
          </a:p>
          <a:p>
            <a:r>
              <a:rPr lang="en-US" altLang="en-US" sz="2000">
                <a:solidFill>
                  <a:schemeClr val="tx1"/>
                </a:solidFill>
              </a:rPr>
              <a:t>	• swallowing : voluntary</a:t>
            </a:r>
          </a:p>
          <a:p>
            <a:r>
              <a:rPr lang="en-US" altLang="en-US" sz="2000">
                <a:solidFill>
                  <a:schemeClr val="tx1"/>
                </a:solidFill>
              </a:rPr>
              <a:t>	• peristalsis : reflex, involuntary, involves alternating</a:t>
            </a:r>
          </a:p>
          <a:p>
            <a:r>
              <a:rPr lang="en-US" altLang="en-US" sz="2000">
                <a:solidFill>
                  <a:schemeClr val="tx1"/>
                </a:solidFill>
              </a:rPr>
              <a:t>	contractions of muscles in body walls of GI organs</a:t>
            </a:r>
          </a:p>
          <a:p>
            <a:r>
              <a:rPr lang="en-US" altLang="en-US" sz="2000">
                <a:solidFill>
                  <a:schemeClr val="tx1"/>
                </a:solidFill>
              </a:rPr>
              <a:t>3. Mechanical digestion</a:t>
            </a:r>
          </a:p>
          <a:p>
            <a:r>
              <a:rPr lang="en-US" altLang="en-US" sz="2000">
                <a:solidFill>
                  <a:schemeClr val="tx1"/>
                </a:solidFill>
              </a:rPr>
              <a:t>	• prepares food for chemical digestion</a:t>
            </a:r>
          </a:p>
          <a:p>
            <a:r>
              <a:rPr lang="en-US" altLang="en-US" sz="2000">
                <a:solidFill>
                  <a:schemeClr val="tx1"/>
                </a:solidFill>
              </a:rPr>
              <a:t>	• includes chewing, mixing with saliva by tongue action,</a:t>
            </a:r>
          </a:p>
          <a:p>
            <a:r>
              <a:rPr lang="en-US" altLang="en-US" sz="2000">
                <a:solidFill>
                  <a:schemeClr val="tx1"/>
                </a:solidFill>
              </a:rPr>
              <a:t>	churning in stomach...</a:t>
            </a:r>
          </a:p>
          <a:p>
            <a:r>
              <a:rPr lang="en-US" altLang="en-US" sz="2000">
                <a:solidFill>
                  <a:schemeClr val="tx1"/>
                </a:solidFill>
              </a:rPr>
              <a:t>4. Chemical digestion</a:t>
            </a:r>
          </a:p>
          <a:p>
            <a:r>
              <a:rPr lang="en-US" altLang="en-US" sz="2000">
                <a:solidFill>
                  <a:schemeClr val="tx1"/>
                </a:solidFill>
              </a:rPr>
              <a:t>	• catabolic steps in which food is broken down to basic</a:t>
            </a:r>
          </a:p>
          <a:p>
            <a:r>
              <a:rPr lang="en-US" altLang="en-US" sz="2000">
                <a:solidFill>
                  <a:schemeClr val="tx1"/>
                </a:solidFill>
              </a:rPr>
              <a:t>	building blocks</a:t>
            </a:r>
          </a:p>
          <a:p>
            <a:r>
              <a:rPr lang="en-US" altLang="en-US" sz="2000">
                <a:solidFill>
                  <a:schemeClr val="tx1"/>
                </a:solidFill>
              </a:rPr>
              <a:t>	• accomplished by enzymes in digestive juices</a:t>
            </a:r>
          </a:p>
          <a:p>
            <a:r>
              <a:rPr lang="en-US" altLang="en-US" sz="2000">
                <a:solidFill>
                  <a:schemeClr val="tx1"/>
                </a:solidFill>
              </a:rPr>
              <a:t>5. Absorption : passage of food particles into the blood-lymph</a:t>
            </a:r>
          </a:p>
          <a:p>
            <a:r>
              <a:rPr lang="en-US" altLang="en-US" sz="2000">
                <a:solidFill>
                  <a:schemeClr val="tx1"/>
                </a:solidFill>
              </a:rPr>
              <a:t>6. Defecation : elimination of indigestible food substances</a:t>
            </a:r>
          </a:p>
          <a:p>
            <a:r>
              <a:rPr lang="en-US" altLang="en-US" sz="2000">
                <a:solidFill>
                  <a:schemeClr val="tx1"/>
                </a:solidFill>
              </a:rPr>
              <a:t>	Processing of food by the Digestive System involves 6 basic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1404938"/>
            <a:ext cx="8088313" cy="545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dirty="0">
                <a:solidFill>
                  <a:schemeClr val="tx1"/>
                </a:solidFill>
              </a:rPr>
              <a:t> </a:t>
            </a:r>
            <a:r>
              <a:rPr lang="en-US" altLang="en-US" i="1" dirty="0">
                <a:solidFill>
                  <a:schemeClr val="tx1"/>
                </a:solidFill>
              </a:rPr>
              <a:t>It is an</a:t>
            </a:r>
            <a:r>
              <a:rPr lang="en-US" altLang="en-US" b="1" i="1" dirty="0">
                <a:solidFill>
                  <a:schemeClr val="tx1"/>
                </a:solidFill>
              </a:rPr>
              <a:t> endocrine gland </a:t>
            </a:r>
          </a:p>
          <a:p>
            <a:r>
              <a:rPr lang="en-US" altLang="en-US" i="1" dirty="0">
                <a:solidFill>
                  <a:schemeClr val="tx1"/>
                </a:solidFill>
              </a:rPr>
              <a:t>because it secretes </a:t>
            </a:r>
            <a:r>
              <a:rPr lang="en-US" altLang="en-US" b="1" i="1" dirty="0">
                <a:solidFill>
                  <a:schemeClr val="tx1"/>
                </a:solidFill>
              </a:rPr>
              <a:t>Insulin</a:t>
            </a:r>
          </a:p>
          <a:p>
            <a:r>
              <a:rPr lang="en-US" altLang="en-US" b="1" i="1" dirty="0">
                <a:solidFill>
                  <a:schemeClr val="tx1"/>
                </a:solidFill>
              </a:rPr>
              <a:t>hormone</a:t>
            </a:r>
            <a:r>
              <a:rPr lang="en-US" altLang="en-US" i="1" dirty="0">
                <a:solidFill>
                  <a:schemeClr val="tx1"/>
                </a:solidFill>
              </a:rPr>
              <a:t> - converts excess</a:t>
            </a:r>
          </a:p>
          <a:p>
            <a:r>
              <a:rPr lang="en-US" altLang="en-US" b="1" i="1" dirty="0">
                <a:solidFill>
                  <a:schemeClr val="tx1"/>
                </a:solidFill>
              </a:rPr>
              <a:t>glucose</a:t>
            </a:r>
            <a:r>
              <a:rPr lang="en-US" altLang="en-US" i="1" dirty="0">
                <a:solidFill>
                  <a:schemeClr val="tx1"/>
                </a:solidFill>
              </a:rPr>
              <a:t> into </a:t>
            </a:r>
            <a:r>
              <a:rPr lang="en-US" altLang="en-US" b="1" i="1" dirty="0">
                <a:solidFill>
                  <a:schemeClr val="tx1"/>
                </a:solidFill>
              </a:rPr>
              <a:t>glycogen</a:t>
            </a:r>
            <a:r>
              <a:rPr lang="en-US" altLang="en-US" i="1" dirty="0">
                <a:solidFill>
                  <a:schemeClr val="tx1"/>
                </a:solidFill>
              </a:rPr>
              <a:t> for </a:t>
            </a:r>
          </a:p>
          <a:p>
            <a:r>
              <a:rPr lang="en-US" altLang="en-US" i="1" dirty="0">
                <a:solidFill>
                  <a:schemeClr val="tx1"/>
                </a:solidFill>
              </a:rPr>
              <a:t>storage.</a:t>
            </a:r>
          </a:p>
          <a:p>
            <a:endParaRPr lang="en-US" altLang="en-US" b="1" i="1" dirty="0">
              <a:solidFill>
                <a:schemeClr val="tx1"/>
              </a:solidFill>
            </a:endParaRPr>
          </a:p>
          <a:p>
            <a:pPr>
              <a:buFontTx/>
              <a:buChar char="•"/>
            </a:pPr>
            <a:r>
              <a:rPr lang="en-US" altLang="en-US" b="1" i="1" dirty="0">
                <a:solidFill>
                  <a:schemeClr val="tx1"/>
                </a:solidFill>
              </a:rPr>
              <a:t> </a:t>
            </a:r>
            <a:r>
              <a:rPr lang="en-US" altLang="en-US" i="1" dirty="0">
                <a:solidFill>
                  <a:schemeClr val="tx1"/>
                </a:solidFill>
              </a:rPr>
              <a:t>It is also an</a:t>
            </a:r>
            <a:r>
              <a:rPr lang="en-US" altLang="en-US" b="1" i="1" dirty="0">
                <a:solidFill>
                  <a:schemeClr val="tx1"/>
                </a:solidFill>
              </a:rPr>
              <a:t> exocrine gland </a:t>
            </a:r>
            <a:r>
              <a:rPr lang="en-US" altLang="en-US" i="1" dirty="0">
                <a:solidFill>
                  <a:schemeClr val="tx1"/>
                </a:solidFill>
              </a:rPr>
              <a:t>because it secretes</a:t>
            </a:r>
          </a:p>
          <a:p>
            <a:r>
              <a:rPr lang="en-US" altLang="en-US" i="1" dirty="0">
                <a:solidFill>
                  <a:schemeClr val="tx1"/>
                </a:solidFill>
              </a:rPr>
              <a:t>  </a:t>
            </a:r>
            <a:r>
              <a:rPr lang="en-US" altLang="en-US" b="1" i="1" dirty="0">
                <a:solidFill>
                  <a:schemeClr val="tx1"/>
                </a:solidFill>
              </a:rPr>
              <a:t>pancreatic juice</a:t>
            </a:r>
            <a:r>
              <a:rPr lang="en-US" altLang="en-US" i="1" dirty="0">
                <a:solidFill>
                  <a:schemeClr val="tx1"/>
                </a:solidFill>
              </a:rPr>
              <a:t> in the duodenum</a:t>
            </a:r>
          </a:p>
          <a:p>
            <a:r>
              <a:rPr lang="en-US" altLang="en-US" i="1" dirty="0">
                <a:solidFill>
                  <a:schemeClr val="tx1"/>
                </a:solidFill>
              </a:rPr>
              <a:t>    - pancreatic juice contains </a:t>
            </a:r>
            <a:r>
              <a:rPr lang="en-US" altLang="en-US" b="1" i="1" dirty="0">
                <a:solidFill>
                  <a:schemeClr val="tx1"/>
                </a:solidFill>
              </a:rPr>
              <a:t>lipase</a:t>
            </a:r>
            <a:r>
              <a:rPr lang="en-US" altLang="en-US" i="1" dirty="0">
                <a:solidFill>
                  <a:schemeClr val="tx1"/>
                </a:solidFill>
              </a:rPr>
              <a:t>, </a:t>
            </a:r>
            <a:r>
              <a:rPr lang="en-US" altLang="en-US" b="1" i="1" dirty="0">
                <a:solidFill>
                  <a:schemeClr val="tx1"/>
                </a:solidFill>
              </a:rPr>
              <a:t>trypsin</a:t>
            </a:r>
            <a:r>
              <a:rPr lang="en-US" altLang="en-US" i="1" dirty="0">
                <a:solidFill>
                  <a:schemeClr val="tx1"/>
                </a:solidFill>
              </a:rPr>
              <a:t> and</a:t>
            </a:r>
          </a:p>
          <a:p>
            <a:r>
              <a:rPr lang="en-US" altLang="en-US" i="1" dirty="0">
                <a:solidFill>
                  <a:schemeClr val="tx1"/>
                </a:solidFill>
              </a:rPr>
              <a:t>      </a:t>
            </a:r>
            <a:r>
              <a:rPr lang="en-US" altLang="en-US" b="1" i="1" dirty="0">
                <a:solidFill>
                  <a:schemeClr val="tx1"/>
                </a:solidFill>
              </a:rPr>
              <a:t>pancreatic amylase</a:t>
            </a:r>
            <a:r>
              <a:rPr lang="en-US" altLang="en-US" i="1" dirty="0">
                <a:solidFill>
                  <a:schemeClr val="tx1"/>
                </a:solidFill>
              </a:rPr>
              <a:t> for digestion of </a:t>
            </a:r>
            <a:r>
              <a:rPr lang="en-US" altLang="en-US" b="1" i="1" dirty="0">
                <a:solidFill>
                  <a:schemeClr val="tx1"/>
                </a:solidFill>
              </a:rPr>
              <a:t>lipids</a:t>
            </a:r>
            <a:r>
              <a:rPr lang="en-US" altLang="en-US" i="1" dirty="0">
                <a:solidFill>
                  <a:schemeClr val="tx1"/>
                </a:solidFill>
              </a:rPr>
              <a:t>,</a:t>
            </a:r>
          </a:p>
          <a:p>
            <a:r>
              <a:rPr lang="en-US" altLang="en-US" i="1" dirty="0" smtClean="0">
                <a:solidFill>
                  <a:schemeClr val="tx1"/>
                </a:solidFill>
              </a:rPr>
              <a:t>      </a:t>
            </a:r>
            <a:r>
              <a:rPr lang="en-US" altLang="en-US" b="1" i="1" dirty="0" smtClean="0">
                <a:solidFill>
                  <a:schemeClr val="tx1"/>
                </a:solidFill>
              </a:rPr>
              <a:t>proteins</a:t>
            </a:r>
            <a:r>
              <a:rPr lang="en-US" altLang="en-US" i="1" dirty="0" smtClean="0">
                <a:solidFill>
                  <a:schemeClr val="tx1"/>
                </a:solidFill>
              </a:rPr>
              <a:t> and </a:t>
            </a:r>
            <a:r>
              <a:rPr lang="en-US" altLang="en-US" b="1" i="1" dirty="0" smtClean="0">
                <a:solidFill>
                  <a:schemeClr val="tx1"/>
                </a:solidFill>
              </a:rPr>
              <a:t>starch</a:t>
            </a:r>
            <a:r>
              <a:rPr lang="en-US" altLang="en-US" i="1" dirty="0" smtClean="0">
                <a:solidFill>
                  <a:schemeClr val="tx1"/>
                </a:solidFill>
              </a:rPr>
              <a:t>.</a:t>
            </a:r>
            <a:endParaRPr lang="en-US" altLang="en-US" b="1" i="1" dirty="0">
              <a:solidFill>
                <a:schemeClr val="tx1"/>
              </a:solidFill>
            </a:endParaRPr>
          </a:p>
        </p:txBody>
      </p:sp>
      <p:sp>
        <p:nvSpPr>
          <p:cNvPr id="10243" name="Rectangle 3"/>
          <p:cNvSpPr>
            <a:spLocks noChangeArrowheads="1"/>
          </p:cNvSpPr>
          <p:nvPr/>
        </p:nvSpPr>
        <p:spPr bwMode="auto">
          <a:xfrm>
            <a:off x="2743200" y="0"/>
            <a:ext cx="34417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6600" b="1">
                <a:solidFill>
                  <a:schemeClr val="tx1"/>
                </a:solidFill>
              </a:rPr>
              <a:t>Pancreas</a:t>
            </a:r>
          </a:p>
        </p:txBody>
      </p:sp>
      <p:pic>
        <p:nvPicPr>
          <p:cNvPr id="10244" name="Picture 4" descr="PANCRE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95400"/>
            <a:ext cx="4572000" cy="2897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z="4000" b="1">
                <a:solidFill>
                  <a:schemeClr val="tx1"/>
                </a:solidFill>
              </a:rPr>
              <a:t>Salivary Glands</a:t>
            </a:r>
            <a:r>
              <a:rPr lang="en-US" altLang="en-US" sz="4000">
                <a:solidFill>
                  <a:schemeClr val="tx1"/>
                </a:solidFill>
              </a:rPr>
              <a:t/>
            </a:r>
            <a:br>
              <a:rPr lang="en-US" altLang="en-US" sz="4000">
                <a:solidFill>
                  <a:schemeClr val="tx1"/>
                </a:solidFill>
              </a:rPr>
            </a:br>
            <a:endParaRPr lang="en-US" altLang="en-US" sz="4000">
              <a:solidFill>
                <a:schemeClr val="tx1"/>
              </a:solidFill>
            </a:endParaRPr>
          </a:p>
        </p:txBody>
      </p:sp>
      <p:sp>
        <p:nvSpPr>
          <p:cNvPr id="35843" name="Rectangle 3"/>
          <p:cNvSpPr>
            <a:spLocks noGrp="1" noChangeArrowheads="1"/>
          </p:cNvSpPr>
          <p:nvPr>
            <p:ph idx="1"/>
          </p:nvPr>
        </p:nvSpPr>
        <p:spPr>
          <a:xfrm>
            <a:off x="685800" y="1981200"/>
            <a:ext cx="5181600" cy="4343400"/>
          </a:xfrm>
        </p:spPr>
        <p:txBody>
          <a:bodyPr/>
          <a:lstStyle/>
          <a:p>
            <a:pPr>
              <a:lnSpc>
                <a:spcPct val="90000"/>
              </a:lnSpc>
            </a:pPr>
            <a:r>
              <a:rPr lang="en-US" altLang="en-US" sz="3000"/>
              <a:t>The salivary glands are located near the mouth</a:t>
            </a:r>
          </a:p>
          <a:p>
            <a:pPr>
              <a:lnSpc>
                <a:spcPct val="90000"/>
              </a:lnSpc>
            </a:pPr>
            <a:r>
              <a:rPr lang="en-US" altLang="en-US" sz="3000"/>
              <a:t>They produce and secrete saliva, a substance that helps with chewing and swallowing by moistening the food</a:t>
            </a:r>
          </a:p>
        </p:txBody>
      </p:sp>
      <p:pic>
        <p:nvPicPr>
          <p:cNvPr id="358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81200"/>
            <a:ext cx="2971800" cy="293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b="1">
                <a:solidFill>
                  <a:schemeClr val="tx1"/>
                </a:solidFill>
              </a:rPr>
              <a:t>Gallbladder</a:t>
            </a:r>
            <a:endParaRPr lang="en-US" altLang="en-US">
              <a:solidFill>
                <a:schemeClr val="tx1"/>
              </a:solidFill>
            </a:endParaRPr>
          </a:p>
        </p:txBody>
      </p:sp>
      <p:sp>
        <p:nvSpPr>
          <p:cNvPr id="36867" name="Rectangle 3"/>
          <p:cNvSpPr>
            <a:spLocks noGrp="1" noChangeArrowheads="1"/>
          </p:cNvSpPr>
          <p:nvPr>
            <p:ph idx="1"/>
          </p:nvPr>
        </p:nvSpPr>
        <p:spPr>
          <a:xfrm>
            <a:off x="304800" y="1981200"/>
            <a:ext cx="5257800" cy="4114800"/>
          </a:xfrm>
        </p:spPr>
        <p:txBody>
          <a:bodyPr/>
          <a:lstStyle/>
          <a:p>
            <a:pPr>
              <a:lnSpc>
                <a:spcPct val="90000"/>
              </a:lnSpc>
            </a:pPr>
            <a:r>
              <a:rPr lang="en-US" altLang="en-US" sz="2000"/>
              <a:t>The gallbladder is a pear-shaped sac that is attached to the visceral surface of the liver by the cystic duct. The principal function of the gallbladder is to serve as a storage reservoir for bile. Bile is a yellowish-green fluid produced by liver cells. The main components of bile are water, bile salts, bile pigments, and cholesterol.</a:t>
            </a:r>
          </a:p>
          <a:p>
            <a:pPr>
              <a:lnSpc>
                <a:spcPct val="90000"/>
              </a:lnSpc>
            </a:pPr>
            <a:r>
              <a:rPr lang="en-US" altLang="en-US" sz="2000"/>
              <a:t>Bile salts act as emulsifying agents in the digestion and absorption of fats. Cholesterol and bile pigments from the breakdown of hemoglobin are excreted from the body in the bile.</a:t>
            </a:r>
          </a:p>
        </p:txBody>
      </p:sp>
      <p:pic>
        <p:nvPicPr>
          <p:cNvPr id="36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133600"/>
            <a:ext cx="3124200" cy="249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2" name="Rectangle 522"/>
          <p:cNvSpPr>
            <a:spLocks noGrp="1" noChangeArrowheads="1"/>
          </p:cNvSpPr>
          <p:nvPr>
            <p:ph type="title"/>
          </p:nvPr>
        </p:nvSpPr>
        <p:spPr/>
        <p:txBody>
          <a:bodyPr/>
          <a:lstStyle/>
          <a:p>
            <a:r>
              <a:rPr lang="en-US" altLang="en-US"/>
              <a:t>Parts of Human Digestive System</a:t>
            </a:r>
          </a:p>
        </p:txBody>
      </p:sp>
      <p:sp>
        <p:nvSpPr>
          <p:cNvPr id="21003" name="Rectangle 523"/>
          <p:cNvSpPr>
            <a:spLocks noGrp="1" noChangeArrowheads="1"/>
          </p:cNvSpPr>
          <p:nvPr>
            <p:ph sz="half" idx="1"/>
          </p:nvPr>
        </p:nvSpPr>
        <p:spPr/>
        <p:txBody>
          <a:bodyPr/>
          <a:lstStyle/>
          <a:p>
            <a:pPr>
              <a:buFontTx/>
              <a:buNone/>
            </a:pPr>
            <a:r>
              <a:rPr lang="en-US" altLang="en-US" sz="2800"/>
              <a:t>Main Parts</a:t>
            </a:r>
          </a:p>
          <a:p>
            <a:r>
              <a:rPr lang="en-US" altLang="en-US" sz="2800"/>
              <a:t>Mouth</a:t>
            </a:r>
          </a:p>
          <a:p>
            <a:r>
              <a:rPr lang="en-US" altLang="en-US" sz="2800"/>
              <a:t>Esophagus</a:t>
            </a:r>
          </a:p>
          <a:p>
            <a:r>
              <a:rPr lang="en-US" altLang="en-US" sz="2800"/>
              <a:t>Stomach</a:t>
            </a:r>
          </a:p>
          <a:p>
            <a:r>
              <a:rPr lang="en-US" altLang="en-US" sz="2800"/>
              <a:t>Small Intestine</a:t>
            </a:r>
          </a:p>
          <a:p>
            <a:r>
              <a:rPr lang="en-US" altLang="en-US" sz="2800"/>
              <a:t>Large Intestine</a:t>
            </a:r>
          </a:p>
        </p:txBody>
      </p:sp>
      <p:sp>
        <p:nvSpPr>
          <p:cNvPr id="21004" name="Rectangle 524"/>
          <p:cNvSpPr>
            <a:spLocks noGrp="1" noChangeArrowheads="1"/>
          </p:cNvSpPr>
          <p:nvPr>
            <p:ph sz="half" idx="2"/>
          </p:nvPr>
        </p:nvSpPr>
        <p:spPr/>
        <p:txBody>
          <a:bodyPr/>
          <a:lstStyle/>
          <a:p>
            <a:pPr>
              <a:buFontTx/>
              <a:buNone/>
            </a:pPr>
            <a:r>
              <a:rPr lang="en-US" altLang="en-US" sz="2800"/>
              <a:t>Accessory Parts</a:t>
            </a:r>
          </a:p>
          <a:p>
            <a:r>
              <a:rPr lang="en-US" altLang="en-US" sz="2800"/>
              <a:t>Liver </a:t>
            </a:r>
          </a:p>
          <a:p>
            <a:r>
              <a:rPr lang="en-US" altLang="en-US" sz="2800"/>
              <a:t>Pancreas</a:t>
            </a:r>
          </a:p>
          <a:p>
            <a:r>
              <a:rPr lang="en-US" altLang="en-US" sz="2800"/>
              <a:t>Gallbladder</a:t>
            </a:r>
          </a:p>
          <a:p>
            <a:r>
              <a:rPr lang="en-US" altLang="en-US" sz="2800"/>
              <a:t>Salivary Gland</a:t>
            </a:r>
          </a:p>
          <a:p>
            <a:pPr>
              <a:buFontTx/>
              <a:buNone/>
            </a:pPr>
            <a:endParaRPr lang="en-US" altLang="en-US"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304800"/>
            <a:ext cx="7772400" cy="914400"/>
          </a:xfrm>
        </p:spPr>
        <p:txBody>
          <a:bodyPr/>
          <a:lstStyle/>
          <a:p>
            <a:pPr eaLnBrk="1" hangingPunct="1"/>
            <a:r>
              <a:rPr lang="en-US" altLang="en-US" smtClean="0"/>
              <a:t>Digestive System Organization</a:t>
            </a:r>
          </a:p>
        </p:txBody>
      </p:sp>
      <p:sp>
        <p:nvSpPr>
          <p:cNvPr id="5123" name="Rectangle 3"/>
          <p:cNvSpPr>
            <a:spLocks noGrp="1" noChangeArrowheads="1"/>
          </p:cNvSpPr>
          <p:nvPr>
            <p:ph idx="1"/>
          </p:nvPr>
        </p:nvSpPr>
        <p:spPr>
          <a:xfrm>
            <a:off x="0" y="1447800"/>
            <a:ext cx="7086600" cy="5105400"/>
          </a:xfrm>
        </p:spPr>
        <p:txBody>
          <a:bodyPr rtlCol="0">
            <a:normAutofit/>
          </a:bodyPr>
          <a:lstStyle/>
          <a:p>
            <a:pPr eaLnBrk="1" fontAlgn="auto" hangingPunct="1">
              <a:lnSpc>
                <a:spcPct val="90000"/>
              </a:lnSpc>
              <a:spcAft>
                <a:spcPts val="0"/>
              </a:spcAft>
              <a:defRPr/>
            </a:pPr>
            <a:r>
              <a:rPr lang="en-US" sz="2800" dirty="0" smtClean="0"/>
              <a:t>Gastrointestinal (</a:t>
            </a:r>
            <a:r>
              <a:rPr lang="en-US" sz="2800" dirty="0" err="1" smtClean="0"/>
              <a:t>Gl</a:t>
            </a:r>
            <a:r>
              <a:rPr lang="en-US" sz="2800" dirty="0" smtClean="0"/>
              <a:t>) tract</a:t>
            </a:r>
          </a:p>
          <a:p>
            <a:pPr lvl="1" eaLnBrk="1" fontAlgn="auto" hangingPunct="1">
              <a:lnSpc>
                <a:spcPct val="90000"/>
              </a:lnSpc>
              <a:spcAft>
                <a:spcPts val="0"/>
              </a:spcAft>
              <a:defRPr/>
            </a:pPr>
            <a:r>
              <a:rPr lang="en-US" sz="2400" dirty="0" smtClean="0"/>
              <a:t>Tube within a tube</a:t>
            </a:r>
          </a:p>
          <a:p>
            <a:pPr lvl="1" eaLnBrk="1" fontAlgn="auto" hangingPunct="1">
              <a:lnSpc>
                <a:spcPct val="90000"/>
              </a:lnSpc>
              <a:spcAft>
                <a:spcPts val="0"/>
              </a:spcAft>
              <a:defRPr/>
            </a:pPr>
            <a:r>
              <a:rPr lang="en-US" sz="2400" dirty="0" smtClean="0"/>
              <a:t>Direct </a:t>
            </a:r>
            <a:r>
              <a:rPr lang="en-US" sz="2400" dirty="0" smtClean="0">
                <a:solidFill>
                  <a:srgbClr val="FF0000"/>
                </a:solidFill>
              </a:rPr>
              <a:t>link/path </a:t>
            </a:r>
            <a:r>
              <a:rPr lang="en-US" sz="2400" dirty="0" smtClean="0"/>
              <a:t>between organs</a:t>
            </a:r>
          </a:p>
          <a:p>
            <a:pPr lvl="1" eaLnBrk="1" fontAlgn="auto" hangingPunct="1">
              <a:lnSpc>
                <a:spcPct val="90000"/>
              </a:lnSpc>
              <a:spcAft>
                <a:spcPts val="0"/>
              </a:spcAft>
              <a:defRPr/>
            </a:pPr>
            <a:r>
              <a:rPr lang="en-US" sz="2400" dirty="0" smtClean="0"/>
              <a:t>Structures</a:t>
            </a:r>
          </a:p>
          <a:p>
            <a:pPr lvl="2" eaLnBrk="1" fontAlgn="auto" hangingPunct="1">
              <a:lnSpc>
                <a:spcPct val="90000"/>
              </a:lnSpc>
              <a:spcAft>
                <a:spcPts val="0"/>
              </a:spcAft>
              <a:defRPr/>
            </a:pPr>
            <a:r>
              <a:rPr lang="en-US" sz="1600" dirty="0" smtClean="0"/>
              <a:t>Mouth</a:t>
            </a:r>
          </a:p>
          <a:p>
            <a:pPr lvl="2" eaLnBrk="1" fontAlgn="auto" hangingPunct="1">
              <a:lnSpc>
                <a:spcPct val="90000"/>
              </a:lnSpc>
              <a:spcAft>
                <a:spcPts val="0"/>
              </a:spcAft>
              <a:defRPr/>
            </a:pPr>
            <a:r>
              <a:rPr lang="en-US" sz="1600" dirty="0" smtClean="0"/>
              <a:t>Pharynx</a:t>
            </a:r>
          </a:p>
          <a:p>
            <a:pPr lvl="2" eaLnBrk="1" fontAlgn="auto" hangingPunct="1">
              <a:lnSpc>
                <a:spcPct val="90000"/>
              </a:lnSpc>
              <a:spcAft>
                <a:spcPts val="0"/>
              </a:spcAft>
              <a:defRPr/>
            </a:pPr>
            <a:r>
              <a:rPr lang="en-US" sz="1600" dirty="0" smtClean="0"/>
              <a:t>Esophagus</a:t>
            </a:r>
          </a:p>
          <a:p>
            <a:pPr lvl="2" eaLnBrk="1" fontAlgn="auto" hangingPunct="1">
              <a:lnSpc>
                <a:spcPct val="90000"/>
              </a:lnSpc>
              <a:spcAft>
                <a:spcPts val="0"/>
              </a:spcAft>
              <a:defRPr/>
            </a:pPr>
            <a:r>
              <a:rPr lang="en-US" sz="1600" dirty="0" smtClean="0"/>
              <a:t>Stomach</a:t>
            </a:r>
          </a:p>
          <a:p>
            <a:pPr lvl="2" eaLnBrk="1" fontAlgn="auto" hangingPunct="1">
              <a:lnSpc>
                <a:spcPct val="90000"/>
              </a:lnSpc>
              <a:spcAft>
                <a:spcPts val="0"/>
              </a:spcAft>
              <a:defRPr/>
            </a:pPr>
            <a:r>
              <a:rPr lang="en-US" sz="1600" dirty="0" smtClean="0"/>
              <a:t>Small intestine</a:t>
            </a:r>
          </a:p>
          <a:p>
            <a:pPr lvl="2" eaLnBrk="1" fontAlgn="auto" hangingPunct="1">
              <a:lnSpc>
                <a:spcPct val="90000"/>
              </a:lnSpc>
              <a:spcAft>
                <a:spcPts val="0"/>
              </a:spcAft>
              <a:defRPr/>
            </a:pPr>
            <a:r>
              <a:rPr lang="en-US" sz="1600" dirty="0" smtClean="0"/>
              <a:t>Large Intestine</a:t>
            </a:r>
          </a:p>
          <a:p>
            <a:pPr lvl="2" eaLnBrk="1" fontAlgn="auto" hangingPunct="1">
              <a:lnSpc>
                <a:spcPct val="90000"/>
              </a:lnSpc>
              <a:spcAft>
                <a:spcPts val="0"/>
              </a:spcAft>
              <a:defRPr/>
            </a:pPr>
            <a:r>
              <a:rPr lang="en-US" sz="1600" dirty="0" smtClean="0"/>
              <a:t>Rectum</a:t>
            </a:r>
          </a:p>
          <a:p>
            <a:pPr marL="914400" lvl="2" indent="0" eaLnBrk="1" fontAlgn="auto" hangingPunct="1">
              <a:lnSpc>
                <a:spcPct val="90000"/>
              </a:lnSpc>
              <a:spcAft>
                <a:spcPts val="0"/>
              </a:spcAft>
              <a:buFont typeface="Arial" panose="020B0604020202020204" pitchFamily="34" charset="0"/>
              <a:buNone/>
              <a:defRPr/>
            </a:pPr>
            <a:endParaRPr lang="en-US" sz="1600" dirty="0" smtClean="0"/>
          </a:p>
        </p:txBody>
      </p:sp>
      <p:sp>
        <p:nvSpPr>
          <p:cNvPr id="512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2FD3B3F8-B7C5-4F39-8CF9-030FFCEF558B}" type="slidenum">
              <a:rPr lang="en-US" altLang="en-US" sz="1200">
                <a:latin typeface="Arial" panose="020B0604020202020204" pitchFamily="34" charset="0"/>
              </a:rPr>
              <a:pPr eaLnBrk="1" hangingPunct="1">
                <a:spcBef>
                  <a:spcPct val="0"/>
                </a:spcBef>
                <a:buFontTx/>
                <a:buNone/>
              </a:pPr>
              <a:t>4</a:t>
            </a:fld>
            <a:endParaRPr lang="en-US" altLang="en-US" sz="1200">
              <a:latin typeface="Arial" panose="020B0604020202020204" pitchFamily="34" charset="0"/>
            </a:endParaRPr>
          </a:p>
        </p:txBody>
      </p:sp>
      <p:pic>
        <p:nvPicPr>
          <p:cNvPr id="5125" name="Picture 7" descr="dig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25" y="1752600"/>
            <a:ext cx="223837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651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14" dur="500"/>
                                        <p:tgtEl>
                                          <p:spTgt spid="5123">
                                            <p:txEl>
                                              <p:pRg st="0" end="0"/>
                                            </p:txEl>
                                          </p:spTgt>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17" dur="500"/>
                                        <p:tgtEl>
                                          <p:spTgt spid="5123">
                                            <p:txEl>
                                              <p:pRg st="1" end="1"/>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5123">
                                            <p:txEl>
                                              <p:pRg st="2" end="2"/>
                                            </p:txEl>
                                          </p:spTgt>
                                        </p:tgtEl>
                                        <p:attrNameLst>
                                          <p:attrName>style.visibility</p:attrName>
                                        </p:attrNameLst>
                                      </p:cBhvr>
                                      <p:to>
                                        <p:strVal val="visible"/>
                                      </p:to>
                                    </p:set>
                                    <p:animEffect transition="in" filter="checkerboard(across)">
                                      <p:cBhvr>
                                        <p:cTn id="20" dur="500"/>
                                        <p:tgtEl>
                                          <p:spTgt spid="5123">
                                            <p:txEl>
                                              <p:pRg st="2" end="2"/>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5123">
                                            <p:txEl>
                                              <p:pRg st="3" end="3"/>
                                            </p:txEl>
                                          </p:spTgt>
                                        </p:tgtEl>
                                        <p:attrNameLst>
                                          <p:attrName>style.visibility</p:attrName>
                                        </p:attrNameLst>
                                      </p:cBhvr>
                                      <p:to>
                                        <p:strVal val="visible"/>
                                      </p:to>
                                    </p:set>
                                    <p:animEffect transition="in" filter="checkerboard(across)">
                                      <p:cBhvr>
                                        <p:cTn id="23" dur="500"/>
                                        <p:tgtEl>
                                          <p:spTgt spid="5123">
                                            <p:txEl>
                                              <p:pRg st="3" end="3"/>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123">
                                            <p:txEl>
                                              <p:pRg st="4" end="4"/>
                                            </p:txEl>
                                          </p:spTgt>
                                        </p:tgtEl>
                                        <p:attrNameLst>
                                          <p:attrName>style.visibility</p:attrName>
                                        </p:attrNameLst>
                                      </p:cBhvr>
                                      <p:to>
                                        <p:strVal val="visible"/>
                                      </p:to>
                                    </p:set>
                                    <p:animEffect transition="in" filter="checkerboard(across)">
                                      <p:cBhvr>
                                        <p:cTn id="26" dur="500"/>
                                        <p:tgtEl>
                                          <p:spTgt spid="5123">
                                            <p:txEl>
                                              <p:pRg st="4" end="4"/>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5123">
                                            <p:txEl>
                                              <p:pRg st="5" end="5"/>
                                            </p:txEl>
                                          </p:spTgt>
                                        </p:tgtEl>
                                        <p:attrNameLst>
                                          <p:attrName>style.visibility</p:attrName>
                                        </p:attrNameLst>
                                      </p:cBhvr>
                                      <p:to>
                                        <p:strVal val="visible"/>
                                      </p:to>
                                    </p:set>
                                    <p:animEffect transition="in" filter="checkerboard(across)">
                                      <p:cBhvr>
                                        <p:cTn id="29" dur="500"/>
                                        <p:tgtEl>
                                          <p:spTgt spid="5123">
                                            <p:txEl>
                                              <p:pRg st="5" end="5"/>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5123">
                                            <p:txEl>
                                              <p:pRg st="6" end="6"/>
                                            </p:txEl>
                                          </p:spTgt>
                                        </p:tgtEl>
                                        <p:attrNameLst>
                                          <p:attrName>style.visibility</p:attrName>
                                        </p:attrNameLst>
                                      </p:cBhvr>
                                      <p:to>
                                        <p:strVal val="visible"/>
                                      </p:to>
                                    </p:set>
                                    <p:animEffect transition="in" filter="checkerboard(across)">
                                      <p:cBhvr>
                                        <p:cTn id="32" dur="500"/>
                                        <p:tgtEl>
                                          <p:spTgt spid="5123">
                                            <p:txEl>
                                              <p:pRg st="6" end="6"/>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animEffect transition="in" filter="checkerboard(across)">
                                      <p:cBhvr>
                                        <p:cTn id="35" dur="500"/>
                                        <p:tgtEl>
                                          <p:spTgt spid="5123">
                                            <p:txEl>
                                              <p:pRg st="7" end="7"/>
                                            </p:txEl>
                                          </p:spTgt>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5123">
                                            <p:txEl>
                                              <p:pRg st="8" end="8"/>
                                            </p:txEl>
                                          </p:spTgt>
                                        </p:tgtEl>
                                        <p:attrNameLst>
                                          <p:attrName>style.visibility</p:attrName>
                                        </p:attrNameLst>
                                      </p:cBhvr>
                                      <p:to>
                                        <p:strVal val="visible"/>
                                      </p:to>
                                    </p:set>
                                    <p:animEffect transition="in" filter="checkerboard(across)">
                                      <p:cBhvr>
                                        <p:cTn id="38" dur="500"/>
                                        <p:tgtEl>
                                          <p:spTgt spid="5123">
                                            <p:txEl>
                                              <p:pRg st="8" end="8"/>
                                            </p:txEl>
                                          </p:spTgt>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5123">
                                            <p:txEl>
                                              <p:pRg st="9" end="9"/>
                                            </p:txEl>
                                          </p:spTgt>
                                        </p:tgtEl>
                                        <p:attrNameLst>
                                          <p:attrName>style.visibility</p:attrName>
                                        </p:attrNameLst>
                                      </p:cBhvr>
                                      <p:to>
                                        <p:strVal val="visible"/>
                                      </p:to>
                                    </p:set>
                                    <p:animEffect transition="in" filter="checkerboard(across)">
                                      <p:cBhvr>
                                        <p:cTn id="41" dur="500"/>
                                        <p:tgtEl>
                                          <p:spTgt spid="5123">
                                            <p:txEl>
                                              <p:pRg st="9" end="9"/>
                                            </p:txEl>
                                          </p:spTgt>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5123">
                                            <p:txEl>
                                              <p:pRg st="10" end="10"/>
                                            </p:txEl>
                                          </p:spTgt>
                                        </p:tgtEl>
                                        <p:attrNameLst>
                                          <p:attrName>style.visibility</p:attrName>
                                        </p:attrNameLst>
                                      </p:cBhvr>
                                      <p:to>
                                        <p:strVal val="visible"/>
                                      </p:to>
                                    </p:set>
                                    <p:animEffect transition="in" filter="checkerboard(across)">
                                      <p:cBhvr>
                                        <p:cTn id="44" dur="500"/>
                                        <p:tgtEl>
                                          <p:spTgt spid="51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123"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descr="Brown marble"/>
          <p:cNvSpPr>
            <a:spLocks noGrp="1" noChangeArrowheads="1"/>
          </p:cNvSpPr>
          <p:nvPr>
            <p:ph type="ctrTitle"/>
          </p:nvPr>
        </p:nvSpPr>
        <p:spPr>
          <a:xfrm>
            <a:off x="685800" y="2873375"/>
            <a:ext cx="7772400" cy="1012825"/>
          </a:xfrm>
          <a:blipFill dpi="0" rotWithShape="1">
            <a:blip r:embed="rId2"/>
            <a:srcRect/>
            <a:tile tx="0" ty="0" sx="100000" sy="100000" flip="none" algn="tl"/>
          </a:blipFill>
        </p:spPr>
        <p:txBody>
          <a:bodyPr anchor="ctr"/>
          <a:lstStyle/>
          <a:p>
            <a:r>
              <a:rPr lang="en-US" altLang="en-US" sz="4400">
                <a:hlinkClick r:id="rId3" action="ppaction://hlinksldjump"/>
              </a:rPr>
              <a:t>Main Parts of Digestive System</a:t>
            </a:r>
            <a:endParaRPr lang="en-US" altLang="en-US" sz="4400"/>
          </a:p>
        </p:txBody>
      </p:sp>
      <p:pic>
        <p:nvPicPr>
          <p:cNvPr id="389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0975"/>
            <a:ext cx="35337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52400"/>
            <a:ext cx="32766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114800"/>
            <a:ext cx="27432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2" name="Picture 10" descr="peristals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62400"/>
            <a:ext cx="25050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8923"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4114800"/>
            <a:ext cx="23812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52400" y="228600"/>
            <a:ext cx="2606675"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6600" b="1" dirty="0">
                <a:solidFill>
                  <a:schemeClr val="tx1"/>
                </a:solidFill>
              </a:rPr>
              <a:t>Mouth</a:t>
            </a:r>
            <a:endParaRPr lang="en-US" altLang="en-US" dirty="0">
              <a:solidFill>
                <a:schemeClr val="tx1"/>
              </a:solidFill>
            </a:endParaRPr>
          </a:p>
        </p:txBody>
      </p:sp>
      <p:sp>
        <p:nvSpPr>
          <p:cNvPr id="4099" name="Text Box 3"/>
          <p:cNvSpPr txBox="1">
            <a:spLocks noChangeArrowheads="1"/>
          </p:cNvSpPr>
          <p:nvPr/>
        </p:nvSpPr>
        <p:spPr bwMode="auto">
          <a:xfrm>
            <a:off x="457200" y="1685925"/>
            <a:ext cx="5562599" cy="50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500" i="1" dirty="0">
                <a:solidFill>
                  <a:schemeClr val="tx1"/>
                </a:solidFill>
              </a:rPr>
              <a:t>There two major processes which take place:</a:t>
            </a:r>
          </a:p>
          <a:p>
            <a:pPr>
              <a:buFontTx/>
              <a:buChar char="•"/>
            </a:pPr>
            <a:r>
              <a:rPr lang="en-US" altLang="en-US" sz="2500" i="1" dirty="0">
                <a:solidFill>
                  <a:schemeClr val="tx1"/>
                </a:solidFill>
              </a:rPr>
              <a:t>  </a:t>
            </a:r>
            <a:r>
              <a:rPr lang="en-US" altLang="en-US" sz="2500" b="1" i="1" u="sng" dirty="0">
                <a:solidFill>
                  <a:schemeClr val="tx1"/>
                </a:solidFill>
              </a:rPr>
              <a:t>Mastication (Chewing):</a:t>
            </a:r>
            <a:endParaRPr lang="en-US" altLang="en-US" sz="2500" i="1" dirty="0">
              <a:solidFill>
                <a:schemeClr val="tx1"/>
              </a:solidFill>
            </a:endParaRPr>
          </a:p>
          <a:p>
            <a:r>
              <a:rPr lang="en-US" altLang="en-US" sz="2500" i="1" dirty="0">
                <a:solidFill>
                  <a:schemeClr val="tx1"/>
                </a:solidFill>
              </a:rPr>
              <a:t>  - Breaks down large food molecules.</a:t>
            </a:r>
          </a:p>
          <a:p>
            <a:r>
              <a:rPr lang="en-US" altLang="en-US" sz="2500" i="1" dirty="0">
                <a:solidFill>
                  <a:schemeClr val="tx1"/>
                </a:solidFill>
              </a:rPr>
              <a:t>  - Increases </a:t>
            </a:r>
            <a:r>
              <a:rPr lang="en-US" altLang="en-US" sz="2500" b="1" i="1" dirty="0">
                <a:solidFill>
                  <a:schemeClr val="tx1"/>
                </a:solidFill>
              </a:rPr>
              <a:t>surface area</a:t>
            </a:r>
            <a:r>
              <a:rPr lang="en-US" altLang="en-US" sz="2500" i="1" dirty="0">
                <a:solidFill>
                  <a:schemeClr val="tx1"/>
                </a:solidFill>
              </a:rPr>
              <a:t> of food particles.</a:t>
            </a:r>
          </a:p>
          <a:p>
            <a:r>
              <a:rPr lang="en-US" altLang="en-US" sz="2500" i="1" dirty="0">
                <a:solidFill>
                  <a:schemeClr val="tx1"/>
                </a:solidFill>
              </a:rPr>
              <a:t> </a:t>
            </a:r>
          </a:p>
          <a:p>
            <a:pPr>
              <a:buFontTx/>
              <a:buChar char="•"/>
            </a:pPr>
            <a:r>
              <a:rPr lang="en-US" altLang="en-US" sz="2500" i="1" dirty="0">
                <a:solidFill>
                  <a:schemeClr val="tx1"/>
                </a:solidFill>
              </a:rPr>
              <a:t>  </a:t>
            </a:r>
            <a:r>
              <a:rPr lang="en-US" altLang="en-US" sz="2500" b="1" i="1" u="sng" dirty="0">
                <a:solidFill>
                  <a:schemeClr val="tx1"/>
                </a:solidFill>
              </a:rPr>
              <a:t>Secretion of Saliva:</a:t>
            </a:r>
            <a:endParaRPr lang="en-US" altLang="en-US" sz="2500" i="1" dirty="0">
              <a:solidFill>
                <a:schemeClr val="tx1"/>
              </a:solidFill>
            </a:endParaRPr>
          </a:p>
          <a:p>
            <a:r>
              <a:rPr lang="en-US" altLang="en-US" sz="2500" i="1" dirty="0">
                <a:solidFill>
                  <a:schemeClr val="tx1"/>
                </a:solidFill>
              </a:rPr>
              <a:t>  - Contains </a:t>
            </a:r>
            <a:r>
              <a:rPr lang="en-US" altLang="en-US" sz="2500" b="1" i="1" dirty="0">
                <a:solidFill>
                  <a:schemeClr val="tx1"/>
                </a:solidFill>
              </a:rPr>
              <a:t>salivary amylase (ptyalin)</a:t>
            </a:r>
            <a:r>
              <a:rPr lang="en-US" altLang="en-US" sz="2500" i="1" dirty="0">
                <a:solidFill>
                  <a:schemeClr val="tx1"/>
                </a:solidFill>
              </a:rPr>
              <a:t> that </a:t>
            </a:r>
          </a:p>
          <a:p>
            <a:r>
              <a:rPr lang="en-US" altLang="en-US" sz="2500" i="1" dirty="0">
                <a:solidFill>
                  <a:schemeClr val="tx1"/>
                </a:solidFill>
              </a:rPr>
              <a:t>    digests starch to maltose.</a:t>
            </a:r>
          </a:p>
          <a:p>
            <a:r>
              <a:rPr lang="en-US" altLang="en-US" sz="2500" i="1" dirty="0">
                <a:solidFill>
                  <a:schemeClr val="tx1"/>
                </a:solidFill>
              </a:rPr>
              <a:t>  - Provides an alkaline medium.</a:t>
            </a:r>
          </a:p>
          <a:p>
            <a:r>
              <a:rPr lang="en-US" altLang="en-US" sz="2500" i="1" dirty="0">
                <a:solidFill>
                  <a:schemeClr val="tx1"/>
                </a:solidFill>
              </a:rPr>
              <a:t>  - Lubricants and moistens food.</a:t>
            </a: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0"/>
            <a:ext cx="2971799"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27" descr="E:\Media\Images\ch24\screen\ha5lf2407a_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4978400"/>
            <a:ext cx="30734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28" descr="E:\Media\Images\ch24\screen\ha5lf2407b_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209800"/>
            <a:ext cx="2995614"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514600" y="196850"/>
            <a:ext cx="40513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6600" b="1">
                <a:solidFill>
                  <a:schemeClr val="tx1"/>
                </a:solidFill>
              </a:rPr>
              <a:t>Esophagus</a:t>
            </a:r>
            <a:endParaRPr lang="en-US" altLang="en-US" sz="6600" b="1" u="sng"/>
          </a:p>
        </p:txBody>
      </p:sp>
      <p:pic>
        <p:nvPicPr>
          <p:cNvPr id="5123" name="Picture 3" descr="peristal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900" y="2362200"/>
            <a:ext cx="3957638" cy="4333875"/>
          </a:xfrm>
          <a:prstGeom prst="rect">
            <a:avLst/>
          </a:prstGeom>
          <a:noFill/>
          <a:extLst>
            <a:ext uri="{909E8E84-426E-40DD-AFC4-6F175D3DCCD1}">
              <a14:hiddenFill xmlns:a14="http://schemas.microsoft.com/office/drawing/2010/main">
                <a:solidFill>
                  <a:srgbClr val="FFFFFF"/>
                </a:solidFill>
              </a14:hiddenFill>
            </a:ext>
          </a:extLst>
        </p:spPr>
      </p:pic>
      <p:sp>
        <p:nvSpPr>
          <p:cNvPr id="5124" name="Text Box 4"/>
          <p:cNvSpPr txBox="1">
            <a:spLocks noChangeArrowheads="1"/>
          </p:cNvSpPr>
          <p:nvPr/>
        </p:nvSpPr>
        <p:spPr bwMode="auto">
          <a:xfrm>
            <a:off x="457200" y="1295400"/>
            <a:ext cx="78660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a:solidFill>
                  <a:schemeClr val="tx1"/>
                </a:solidFill>
              </a:rPr>
              <a:t>  </a:t>
            </a:r>
            <a:r>
              <a:rPr lang="en-US" altLang="en-US" i="1">
                <a:solidFill>
                  <a:schemeClr val="tx1"/>
                </a:solidFill>
              </a:rPr>
              <a:t>It is a mucus muscular membrane lined tube.</a:t>
            </a:r>
          </a:p>
          <a:p>
            <a:pPr>
              <a:buFontTx/>
              <a:buChar char="•"/>
            </a:pPr>
            <a:r>
              <a:rPr lang="en-US" altLang="en-US" i="1">
                <a:solidFill>
                  <a:schemeClr val="tx1"/>
                </a:solidFill>
              </a:rPr>
              <a:t>  There occurs a process known as </a:t>
            </a:r>
            <a:r>
              <a:rPr lang="en-US" altLang="en-US" b="1" i="1">
                <a:solidFill>
                  <a:schemeClr val="tx1"/>
                </a:solidFill>
              </a:rPr>
              <a:t>Peristalsis</a:t>
            </a:r>
            <a:r>
              <a:rPr lang="en-US" altLang="en-US" i="1">
                <a:solidFill>
                  <a:schemeClr val="tx1"/>
                </a:solidFill>
              </a:rPr>
              <a:t>.</a:t>
            </a:r>
            <a:endParaRPr lang="en-US" altLang="en-US">
              <a:solidFill>
                <a:schemeClr val="tx1"/>
              </a:solidFill>
            </a:endParaRPr>
          </a:p>
        </p:txBody>
      </p:sp>
      <p:sp>
        <p:nvSpPr>
          <p:cNvPr id="5125" name="Text Box 5"/>
          <p:cNvSpPr txBox="1">
            <a:spLocks noChangeArrowheads="1"/>
          </p:cNvSpPr>
          <p:nvPr/>
        </p:nvSpPr>
        <p:spPr bwMode="auto">
          <a:xfrm>
            <a:off x="457200" y="2743200"/>
            <a:ext cx="46355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i="1" u="sng">
                <a:solidFill>
                  <a:schemeClr val="tx1"/>
                </a:solidFill>
              </a:rPr>
              <a:t>Peristalsis:</a:t>
            </a:r>
            <a:endParaRPr lang="en-US" altLang="en-US" i="1">
              <a:solidFill>
                <a:schemeClr val="tx1"/>
              </a:solidFill>
            </a:endParaRPr>
          </a:p>
          <a:p>
            <a:r>
              <a:rPr lang="en-US" altLang="en-US" i="1">
                <a:solidFill>
                  <a:schemeClr val="tx1"/>
                </a:solidFill>
              </a:rPr>
              <a:t>It is an involuntary process</a:t>
            </a:r>
          </a:p>
          <a:p>
            <a:r>
              <a:rPr lang="en-US" altLang="en-US" i="1">
                <a:solidFill>
                  <a:schemeClr val="tx1"/>
                </a:solidFill>
              </a:rPr>
              <a:t>of muscular contraction</a:t>
            </a:r>
          </a:p>
          <a:p>
            <a:r>
              <a:rPr lang="en-US" altLang="en-US" i="1">
                <a:solidFill>
                  <a:schemeClr val="tx1"/>
                </a:solidFill>
              </a:rPr>
              <a:t>forcing the bolus (food) </a:t>
            </a:r>
          </a:p>
          <a:p>
            <a:r>
              <a:rPr lang="en-US" altLang="en-US" i="1">
                <a:solidFill>
                  <a:schemeClr val="tx1"/>
                </a:solidFill>
              </a:rPr>
              <a:t>down to the stomach.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124075" y="-19050"/>
            <a:ext cx="3305175"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6600" b="1" dirty="0">
                <a:solidFill>
                  <a:schemeClr val="tx1"/>
                </a:solidFill>
              </a:rPr>
              <a:t>Stomach</a:t>
            </a:r>
            <a:endParaRPr lang="en-US" altLang="en-US" sz="6600" b="1" u="sng" dirty="0"/>
          </a:p>
        </p:txBody>
      </p:sp>
      <p:sp>
        <p:nvSpPr>
          <p:cNvPr id="6155" name="Rectangle 11"/>
          <p:cNvSpPr>
            <a:spLocks noChangeArrowheads="1"/>
          </p:cNvSpPr>
          <p:nvPr/>
        </p:nvSpPr>
        <p:spPr bwMode="auto">
          <a:xfrm>
            <a:off x="152400" y="1401731"/>
            <a:ext cx="527685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altLang="en-US" sz="2000" dirty="0">
                <a:solidFill>
                  <a:schemeClr val="tx1"/>
                </a:solidFill>
              </a:rPr>
              <a:t>The stomach is a hollow, muscular holding pouch for food. The stomach has three main regions</a:t>
            </a:r>
            <a:r>
              <a:rPr lang="en-US" altLang="en-US" sz="2000" dirty="0" smtClean="0">
                <a:solidFill>
                  <a:schemeClr val="tx1"/>
                </a:solidFill>
              </a:rPr>
              <a:t>:</a:t>
            </a:r>
            <a:endParaRPr lang="en-US" altLang="en-US" sz="2000" dirty="0">
              <a:solidFill>
                <a:schemeClr val="tx1"/>
              </a:solidFill>
            </a:endParaRPr>
          </a:p>
          <a:p>
            <a:pPr lvl="1"/>
            <a:r>
              <a:rPr lang="en-US" altLang="en-US" sz="2000" dirty="0">
                <a:solidFill>
                  <a:schemeClr val="tx1"/>
                </a:solidFill>
              </a:rPr>
              <a:t>The fundus </a:t>
            </a:r>
          </a:p>
          <a:p>
            <a:pPr lvl="1"/>
            <a:r>
              <a:rPr lang="en-US" altLang="en-US" sz="2000" dirty="0">
                <a:solidFill>
                  <a:schemeClr val="tx1"/>
                </a:solidFill>
              </a:rPr>
              <a:t>The body</a:t>
            </a:r>
          </a:p>
          <a:p>
            <a:pPr lvl="1"/>
            <a:r>
              <a:rPr lang="en-US" altLang="en-US" sz="2000" dirty="0">
                <a:solidFill>
                  <a:schemeClr val="tx1"/>
                </a:solidFill>
              </a:rPr>
              <a:t>The </a:t>
            </a:r>
            <a:r>
              <a:rPr lang="en-US" altLang="en-US" sz="2000" dirty="0" smtClean="0">
                <a:solidFill>
                  <a:schemeClr val="tx1"/>
                </a:solidFill>
              </a:rPr>
              <a:t>pylorus</a:t>
            </a:r>
            <a:endParaRPr lang="en-US" altLang="en-US" sz="2000" dirty="0">
              <a:solidFill>
                <a:schemeClr val="tx1"/>
              </a:solidFill>
            </a:endParaRPr>
          </a:p>
          <a:p>
            <a:pPr eaLnBrk="1" hangingPunct="1"/>
            <a:r>
              <a:rPr lang="en-US" altLang="en-US" sz="2000" dirty="0">
                <a:solidFill>
                  <a:schemeClr val="tx1"/>
                </a:solidFill>
              </a:rPr>
              <a:t>The food enters this part of the stomach from the esophagus. The esophageal (cardiac) sphincter, a circle of muscular tissue, surrounds the place where the esophagus enters the stomach and keeps food from going back up the esophagus after it has entered the stomach </a:t>
            </a:r>
            <a:r>
              <a:rPr lang="en-US" altLang="en-US" sz="2000" dirty="0" smtClean="0">
                <a:solidFill>
                  <a:schemeClr val="tx1"/>
                </a:solidFill>
              </a:rPr>
              <a:t>.</a:t>
            </a:r>
            <a:r>
              <a:rPr lang="en-US" altLang="en-US" sz="2000" dirty="0" smtClean="0"/>
              <a:t> J-shaped muscular bag that stores the food you eat, breaks it down into tiny pieces.</a:t>
            </a:r>
          </a:p>
          <a:p>
            <a:pPr eaLnBrk="1" hangingPunct="1"/>
            <a:r>
              <a:rPr lang="en-US" altLang="en-US" sz="2000" dirty="0" smtClean="0"/>
              <a:t>Mixes food with </a:t>
            </a:r>
            <a:r>
              <a:rPr lang="en-US" altLang="en-US" sz="2000" dirty="0" smtClean="0">
                <a:solidFill>
                  <a:srgbClr val="FF0000"/>
                </a:solidFill>
              </a:rPr>
              <a:t>digestive juices </a:t>
            </a:r>
            <a:r>
              <a:rPr lang="en-US" altLang="en-US" sz="2000" dirty="0" smtClean="0"/>
              <a:t>that contain enzymes to break down proteins and lipids.</a:t>
            </a:r>
          </a:p>
          <a:p>
            <a:pPr eaLnBrk="1" hangingPunct="1"/>
            <a:r>
              <a:rPr lang="en-US" altLang="en-US" sz="2000" dirty="0" smtClean="0">
                <a:solidFill>
                  <a:srgbClr val="FF0000"/>
                </a:solidFill>
              </a:rPr>
              <a:t>Acid</a:t>
            </a:r>
            <a:r>
              <a:rPr lang="en-US" altLang="en-US" sz="2000" dirty="0" smtClean="0"/>
              <a:t> in the stomach kills bacteria.</a:t>
            </a:r>
          </a:p>
          <a:p>
            <a:pPr eaLnBrk="1" hangingPunct="1"/>
            <a:r>
              <a:rPr lang="en-US" altLang="en-US" sz="2000" dirty="0" smtClean="0"/>
              <a:t>Food found in the stomach is called </a:t>
            </a:r>
            <a:r>
              <a:rPr lang="en-US" altLang="en-US" sz="2000" dirty="0" err="1" smtClean="0">
                <a:solidFill>
                  <a:srgbClr val="FF0000"/>
                </a:solidFill>
              </a:rPr>
              <a:t>chyme</a:t>
            </a:r>
            <a:endParaRPr lang="en-US" altLang="en-US" sz="2000" dirty="0">
              <a:solidFill>
                <a:schemeClr val="tx1"/>
              </a:solidFill>
            </a:endParaRPr>
          </a:p>
        </p:txBody>
      </p:sp>
      <p:pic>
        <p:nvPicPr>
          <p:cNvPr id="615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371600"/>
            <a:ext cx="3657600" cy="32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7" name="Rectangle 13"/>
          <p:cNvSpPr>
            <a:spLocks noChangeArrowheads="1"/>
          </p:cNvSpPr>
          <p:nvPr/>
        </p:nvSpPr>
        <p:spPr bwMode="auto">
          <a:xfrm>
            <a:off x="5638800" y="4800600"/>
            <a:ext cx="2971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solidFill>
                  <a:schemeClr val="tx1"/>
                </a:solidFill>
              </a:rPr>
              <a:t>	In humans, the stomach has a relaxed volume of about 45 ml, it generally expands to hold about 1 litre of food, but can hold as much as 4 liters.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76200"/>
            <a:ext cx="7772400" cy="1143000"/>
          </a:xfrm>
        </p:spPr>
        <p:txBody>
          <a:bodyPr/>
          <a:lstStyle/>
          <a:p>
            <a:r>
              <a:rPr lang="en-US" altLang="en-US"/>
              <a:t>Small Intestine</a:t>
            </a:r>
          </a:p>
        </p:txBody>
      </p:sp>
      <p:sp>
        <p:nvSpPr>
          <p:cNvPr id="26627" name="Rectangle 3"/>
          <p:cNvSpPr>
            <a:spLocks noGrp="1" noChangeArrowheads="1"/>
          </p:cNvSpPr>
          <p:nvPr>
            <p:ph idx="1"/>
          </p:nvPr>
        </p:nvSpPr>
        <p:spPr>
          <a:xfrm>
            <a:off x="328612" y="3786187"/>
            <a:ext cx="8458200" cy="2690813"/>
          </a:xfrm>
        </p:spPr>
        <p:txBody>
          <a:bodyPr/>
          <a:lstStyle/>
          <a:p>
            <a:r>
              <a:rPr lang="en-US" altLang="en-US" sz="2400" dirty="0"/>
              <a:t>The small intestine, which is about 20 feet long, is so named because its diameter is much smaller than that of the large intestine. The small intestine has three regions, called the duodenum, the jejunum, and the </a:t>
            </a:r>
            <a:r>
              <a:rPr lang="en-US" altLang="en-US" sz="2400" dirty="0" smtClean="0"/>
              <a:t>ileum.</a:t>
            </a:r>
            <a:r>
              <a:rPr lang="en-US" altLang="en-US" sz="2400" dirty="0"/>
              <a:t> Lining of intestine walls has finger-like projections called </a:t>
            </a:r>
            <a:r>
              <a:rPr lang="en-US" altLang="en-US" sz="2400" dirty="0">
                <a:solidFill>
                  <a:srgbClr val="FF0000"/>
                </a:solidFill>
              </a:rPr>
              <a:t>villi,</a:t>
            </a:r>
            <a:r>
              <a:rPr lang="en-US" altLang="en-US" sz="2400" dirty="0"/>
              <a:t> to increase surface area.</a:t>
            </a:r>
          </a:p>
          <a:p>
            <a:r>
              <a:rPr lang="en-US" altLang="en-US" sz="2400" dirty="0"/>
              <a:t>The villi are covered in </a:t>
            </a:r>
            <a:r>
              <a:rPr lang="en-US" altLang="en-US" sz="2400" dirty="0">
                <a:solidFill>
                  <a:srgbClr val="FF0000"/>
                </a:solidFill>
              </a:rPr>
              <a:t>microvilli </a:t>
            </a:r>
            <a:r>
              <a:rPr lang="en-US" altLang="en-US" sz="2400" dirty="0"/>
              <a:t>which further increases surface area for absorption</a:t>
            </a:r>
            <a:r>
              <a:rPr lang="en-US" altLang="en-US" sz="2400" dirty="0" smtClean="0"/>
              <a:t>.</a:t>
            </a:r>
            <a:endParaRPr lang="en-US" altLang="en-US" sz="2400" dirty="0"/>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825" y="1019175"/>
            <a:ext cx="35337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1142</TotalTime>
  <Words>908</Words>
  <Application>Microsoft Office PowerPoint</Application>
  <PresentationFormat>On-screen Show (4:3)</PresentationFormat>
  <Paragraphs>164</Paragraphs>
  <Slides>22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Times New Roman</vt:lpstr>
      <vt:lpstr>Stencil</vt:lpstr>
      <vt:lpstr>Comic Sans MS</vt:lpstr>
      <vt:lpstr>Arial</vt:lpstr>
      <vt:lpstr>Snap ITC</vt:lpstr>
      <vt:lpstr>Vivaldi</vt:lpstr>
      <vt:lpstr>Pristina</vt:lpstr>
      <vt:lpstr>Chiller</vt:lpstr>
      <vt:lpstr>Office Theme</vt:lpstr>
      <vt:lpstr>PowerPoint Presentation</vt:lpstr>
      <vt:lpstr>PowerPoint Presentation</vt:lpstr>
      <vt:lpstr>Parts of Human Digestive System</vt:lpstr>
      <vt:lpstr>Digestive System Organization</vt:lpstr>
      <vt:lpstr>Main Parts of Digestive System</vt:lpstr>
      <vt:lpstr>PowerPoint Presentation</vt:lpstr>
      <vt:lpstr>PowerPoint Presentation</vt:lpstr>
      <vt:lpstr>PowerPoint Presentation</vt:lpstr>
      <vt:lpstr>Small Intestine</vt:lpstr>
      <vt:lpstr>PowerPoint Presentation</vt:lpstr>
      <vt:lpstr>PowerPoint Presentation</vt:lpstr>
      <vt:lpstr>PowerPoint Presentation</vt:lpstr>
      <vt:lpstr>PowerPoint Presentation</vt:lpstr>
      <vt:lpstr>PowerPoint Presentation</vt:lpstr>
      <vt:lpstr>Absorption of the majority of nutrients takes place in the jejunum, with the following notable exceptions:</vt:lpstr>
      <vt:lpstr>Large Intestine</vt:lpstr>
      <vt:lpstr>Large Intestine</vt:lpstr>
      <vt:lpstr>Accessory Parts</vt:lpstr>
      <vt:lpstr>PowerPoint Presentation</vt:lpstr>
      <vt:lpstr>PowerPoint Presentation</vt:lpstr>
      <vt:lpstr>Salivary Glands </vt:lpstr>
      <vt:lpstr>Gallbladder</vt:lpstr>
    </vt:vector>
  </TitlesOfParts>
  <Company>muk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ii</dc:creator>
  <cp:lastModifiedBy>Asif</cp:lastModifiedBy>
  <cp:revision>67</cp:revision>
  <dcterms:created xsi:type="dcterms:W3CDTF">2000-12-06T12:13:04Z</dcterms:created>
  <dcterms:modified xsi:type="dcterms:W3CDTF">2016-04-06T08:51:23Z</dcterms:modified>
</cp:coreProperties>
</file>