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0" r:id="rId1"/>
  </p:sldMasterIdLst>
  <p:notesMasterIdLst>
    <p:notesMasterId r:id="rId18"/>
  </p:notesMasterIdLst>
  <p:sldIdLst>
    <p:sldId id="272" r:id="rId2"/>
    <p:sldId id="257" r:id="rId3"/>
    <p:sldId id="263" r:id="rId4"/>
    <p:sldId id="258" r:id="rId5"/>
    <p:sldId id="264" r:id="rId6"/>
    <p:sldId id="265" r:id="rId7"/>
    <p:sldId id="266" r:id="rId8"/>
    <p:sldId id="267" r:id="rId9"/>
    <p:sldId id="260" r:id="rId10"/>
    <p:sldId id="261" r:id="rId11"/>
    <p:sldId id="269" r:id="rId12"/>
    <p:sldId id="273" r:id="rId13"/>
    <p:sldId id="274" r:id="rId14"/>
    <p:sldId id="275"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A38F5-053D-43CC-ADD6-8279757172E3}"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98A13-BE3B-45B1-9820-A180FBA29C33}" type="slidenum">
              <a:rPr lang="en-US" smtClean="0"/>
              <a:t>‹#›</a:t>
            </a:fld>
            <a:endParaRPr lang="en-US"/>
          </a:p>
        </p:txBody>
      </p:sp>
    </p:spTree>
    <p:extLst>
      <p:ext uri="{BB962C8B-B14F-4D97-AF65-F5344CB8AC3E}">
        <p14:creationId xmlns:p14="http://schemas.microsoft.com/office/powerpoint/2010/main" val="3331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15329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8F08BE-E463-4F02-A795-A5D7B425A636}"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2248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F0124-1052-4A0B-9103-9A04F1429BB4}"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896038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F0124-1052-4A0B-9103-9A04F1429BB4}"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929968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F0124-1052-4A0B-9103-9A04F1429BB4}"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130869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F0124-1052-4A0B-9103-9A04F1429BB4}"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635409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DF0124-1052-4A0B-9103-9A04F1429BB4}" type="datetime1">
              <a:rPr lang="en-US" smtClean="0"/>
              <a:t>11/2/2024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969614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DF0124-1052-4A0B-9103-9A04F1429BB4}" type="datetime1">
              <a:rPr lang="en-US" smtClean="0"/>
              <a:t>11/2/2024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976938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C781A-6FD3-4D96-BC87-80ACB60B08C0}"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3062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B953D-B902-40F3-A88D-F881B69164E4}"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15931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78651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96D7C88-82F5-4D64-8A42-7DE479B297C4}"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6036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E577A-9058-4936-81CD-A837922B94EC}"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548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9222C0-ADE2-492F-8853-734C2504AE77}"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4225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FDEDDE-BBD2-4858-9123-C7273B220177}" type="datetime1">
              <a:rPr lang="en-US" smtClean="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9071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F8C85AE-A685-4027-B828-BD91C7EAFCE0}" type="datetime1">
              <a:rPr lang="en-US" smtClean="0"/>
              <a:t>11/2/2024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9968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4EC2286-93F3-4FC0-8335-576018CFB470}" type="datetime1">
              <a:rPr lang="en-US" smtClean="0"/>
              <a:t>11/2/2024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7351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7DF6800-156D-4AEA-89EA-37B3B3A6C995}" type="datetime1">
              <a:rPr lang="en-US" smtClean="0"/>
              <a:t>11/2/2024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9762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52E96-A3E6-4FE5-A14E-5E39FE947FB5}"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5707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3DF0124-1052-4A0B-9103-9A04F1429BB4}" type="datetime1">
              <a:rPr lang="en-US" smtClean="0"/>
              <a:t>11/2/2024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7850466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Fat-soluble vitamins concept icon Stock Vector Image &amp; Art - Alamy"/>
          <p:cNvPicPr>
            <a:picLocks noChangeAspect="1" noChangeArrowheads="1"/>
          </p:cNvPicPr>
          <p:nvPr/>
        </p:nvPicPr>
        <p:blipFill rotWithShape="1">
          <a:blip r:embed="rId2">
            <a:extLst>
              <a:ext uri="{28A0092B-C50C-407E-A947-70E740481C1C}">
                <a14:useLocalDpi xmlns:a14="http://schemas.microsoft.com/office/drawing/2010/main" val="0"/>
              </a:ext>
            </a:extLst>
          </a:blip>
          <a:srcRect b="46313"/>
          <a:stretch/>
        </p:blipFill>
        <p:spPr bwMode="auto">
          <a:xfrm>
            <a:off x="4773768" y="5289035"/>
            <a:ext cx="3965764" cy="156896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773768" y="1617847"/>
            <a:ext cx="7418232" cy="21414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dirty="0" smtClean="0">
                <a:solidFill>
                  <a:schemeClr val="bg2">
                    <a:lumMod val="60000"/>
                    <a:lumOff val="40000"/>
                  </a:schemeClr>
                </a:solidFill>
                <a:latin typeface="Arial" panose="020B0604020202020204" pitchFamily="34" charset="0"/>
                <a:cs typeface="Arial" panose="020B0604020202020204" pitchFamily="34" charset="0"/>
              </a:rPr>
              <a:t>FAT SOLUBLE VITAMINS : ABSORPTION , STORAGE AND TOXICITY</a:t>
            </a:r>
          </a:p>
          <a:p>
            <a:pPr algn="ctr"/>
            <a:endParaRPr lang="en-US" sz="3200" b="1" dirty="0" smtClean="0">
              <a:solidFill>
                <a:srgbClr val="FF0000"/>
              </a:solidFill>
              <a:latin typeface="Arial" panose="020B0604020202020204" pitchFamily="34" charset="0"/>
              <a:cs typeface="Arial" panose="020B0604020202020204" pitchFamily="34" charset="0"/>
            </a:endParaRPr>
          </a:p>
          <a:p>
            <a:pPr algn="ctr"/>
            <a:r>
              <a:rPr lang="en-US" sz="3200" b="1" dirty="0" smtClean="0">
                <a:solidFill>
                  <a:srgbClr val="FF0000"/>
                </a:solidFill>
                <a:latin typeface="Arial" panose="020B0604020202020204" pitchFamily="34" charset="0"/>
                <a:cs typeface="Arial" panose="020B0604020202020204" pitchFamily="34" charset="0"/>
              </a:rPr>
              <a:t>Prof. Dr. Asif Ahmad</a:t>
            </a:r>
          </a:p>
          <a:p>
            <a:pPr algn="ctr"/>
            <a:r>
              <a:rPr lang="en-US" sz="3200" b="1" dirty="0" smtClean="0">
                <a:solidFill>
                  <a:srgbClr val="FF0000"/>
                </a:solidFill>
                <a:latin typeface="Arial" panose="020B0604020202020204" pitchFamily="34" charset="0"/>
                <a:cs typeface="Arial" panose="020B0604020202020204" pitchFamily="34" charset="0"/>
              </a:rPr>
              <a:t>IFNS- PMAS UAAR</a:t>
            </a:r>
          </a:p>
        </p:txBody>
      </p:sp>
      <p:pic>
        <p:nvPicPr>
          <p:cNvPr id="5" name="Picture 4"/>
          <p:cNvPicPr>
            <a:picLocks noChangeAspect="1"/>
          </p:cNvPicPr>
          <p:nvPr/>
        </p:nvPicPr>
        <p:blipFill>
          <a:blip r:embed="rId3"/>
          <a:stretch>
            <a:fillRect/>
          </a:stretch>
        </p:blipFill>
        <p:spPr>
          <a:xfrm>
            <a:off x="228271" y="1617847"/>
            <a:ext cx="4545497" cy="3671188"/>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46510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Arial" panose="020B0604020202020204" pitchFamily="34" charset="0"/>
                <a:cs typeface="Arial" panose="020B0604020202020204" pitchFamily="34" charset="0"/>
              </a:rPr>
              <a:t>ROLE OF MICELLES IN ABSORPTION</a:t>
            </a:r>
            <a:endParaRPr lang="en-US" b="1" dirty="0">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103694" y="1269777"/>
            <a:ext cx="8568965"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Micelles are small, spherical structures formed from bile salts, fatty acids, </a:t>
            </a:r>
            <a:r>
              <a:rPr kumimoji="0" lang="en-US" altLang="en-US" sz="1600" b="0" i="0" u="none" strike="noStrike" cap="none" normalizeH="0" baseline="0" dirty="0" err="1" smtClean="0">
                <a:ln>
                  <a:noFill/>
                </a:ln>
                <a:solidFill>
                  <a:schemeClr val="tx1"/>
                </a:solidFill>
                <a:effectLst/>
                <a:latin typeface="Arial" panose="020B0604020202020204" pitchFamily="34" charset="0"/>
              </a:rPr>
              <a:t>monoglycerides</a:t>
            </a:r>
            <a:r>
              <a:rPr kumimoji="0" lang="en-US" altLang="en-US" sz="1600" b="0" i="0" u="none" strike="noStrike" cap="none" normalizeH="0" baseline="0" dirty="0" smtClean="0">
                <a:ln>
                  <a:noFill/>
                </a:ln>
                <a:solidFill>
                  <a:schemeClr val="tx1"/>
                </a:solidFill>
                <a:effectLst/>
                <a:latin typeface="Arial" panose="020B0604020202020204" pitchFamily="34" charset="0"/>
              </a:rPr>
              <a:t>, and fat-soluble vitamins.</a:t>
            </a: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600" b="1" i="0" u="none" strike="noStrike" cap="none" normalizeH="0" baseline="0" dirty="0" smtClean="0">
                <a:ln>
                  <a:noFill/>
                </a:ln>
                <a:solidFill>
                  <a:schemeClr val="tx1"/>
                </a:solidFill>
                <a:effectLst/>
                <a:latin typeface="Arial" panose="020B0604020202020204" pitchFamily="34" charset="0"/>
              </a:rPr>
              <a:t>Mechanism</a:t>
            </a:r>
            <a:r>
              <a:rPr kumimoji="0" lang="en-US" altLang="en-US" sz="1600" b="0" i="0" u="none" strike="noStrike" cap="none" normalizeH="0" baseline="0" dirty="0" smtClean="0">
                <a:ln>
                  <a:noFill/>
                </a:ln>
                <a:solidFill>
                  <a:schemeClr val="tx1"/>
                </a:solidFill>
                <a:effectLst/>
                <a:latin typeface="Arial" panose="020B0604020202020204" pitchFamily="34" charset="0"/>
              </a:rPr>
              <a:t>:</a:t>
            </a:r>
          </a:p>
          <a:p>
            <a:pPr marL="457200" marR="0" lvl="1" indent="0" algn="just" defTabSz="914400" rtl="0" eaLnBrk="0" fontAlgn="base" latinLnBrk="0" hangingPunct="0">
              <a:lnSpc>
                <a:spcPct val="100000"/>
              </a:lnSpc>
              <a:spcBef>
                <a:spcPct val="0"/>
              </a:spcBef>
              <a:spcAft>
                <a:spcPts val="600"/>
              </a:spcAft>
              <a:buClrTx/>
              <a:buSzTx/>
              <a:buFontTx/>
              <a:buChar char="•"/>
              <a:tabLst/>
            </a:pPr>
            <a:r>
              <a:rPr kumimoji="0" lang="en-US" altLang="en-US" sz="1600" b="1" i="0" u="none" strike="noStrike" cap="none" normalizeH="0" baseline="0" dirty="0" smtClean="0">
                <a:ln>
                  <a:noFill/>
                </a:ln>
                <a:solidFill>
                  <a:schemeClr val="tx1"/>
                </a:solidFill>
                <a:effectLst/>
                <a:latin typeface="Arial" panose="020B0604020202020204" pitchFamily="34" charset="0"/>
              </a:rPr>
              <a:t>Assembly</a:t>
            </a:r>
            <a:r>
              <a:rPr kumimoji="0" lang="en-US" altLang="en-US" sz="1600" b="0" i="0" u="none" strike="noStrike" cap="none" normalizeH="0" baseline="0" dirty="0" smtClean="0">
                <a:ln>
                  <a:noFill/>
                </a:ln>
                <a:solidFill>
                  <a:schemeClr val="tx1"/>
                </a:solidFill>
                <a:effectLst/>
                <a:latin typeface="Arial" panose="020B0604020202020204" pitchFamily="34" charset="0"/>
              </a:rPr>
              <a:t>: As bile salts emulsify fats, they interact with these smaller lipid molecules, forming micelles in the intestinal lumen.</a:t>
            </a:r>
          </a:p>
          <a:p>
            <a:pPr marL="457200" marR="0" lvl="1" indent="0" algn="just" defTabSz="914400" rtl="0" eaLnBrk="0" fontAlgn="base" latinLnBrk="0" hangingPunct="0">
              <a:lnSpc>
                <a:spcPct val="100000"/>
              </a:lnSpc>
              <a:spcBef>
                <a:spcPct val="0"/>
              </a:spcBef>
              <a:spcAft>
                <a:spcPts val="600"/>
              </a:spcAft>
              <a:buClrTx/>
              <a:buSzTx/>
              <a:buFontTx/>
              <a:buChar char="•"/>
              <a:tabLst/>
            </a:pPr>
            <a:r>
              <a:rPr kumimoji="0" lang="en-US" altLang="en-US" sz="1600" b="1" i="0" u="none" strike="noStrike" cap="none" normalizeH="0" baseline="0" dirty="0" smtClean="0">
                <a:ln>
                  <a:noFill/>
                </a:ln>
                <a:solidFill>
                  <a:schemeClr val="tx1"/>
                </a:solidFill>
                <a:effectLst/>
                <a:latin typeface="Arial" panose="020B0604020202020204" pitchFamily="34" charset="0"/>
              </a:rPr>
              <a:t>Structure</a:t>
            </a:r>
            <a:r>
              <a:rPr kumimoji="0" lang="en-US" altLang="en-US" sz="1600" b="0" i="0" u="none" strike="noStrike" cap="none" normalizeH="0" baseline="0" dirty="0" smtClean="0">
                <a:ln>
                  <a:noFill/>
                </a:ln>
                <a:solidFill>
                  <a:schemeClr val="tx1"/>
                </a:solidFill>
                <a:effectLst/>
                <a:latin typeface="Arial" panose="020B0604020202020204" pitchFamily="34" charset="0"/>
              </a:rPr>
              <a:t>: The hydrophobic interior of micelles encapsulates fat-soluble vitamins and digested lipids, while the hydrophilic exterior allows micelles to remain suspended in the aqueous environment of the intestinal contents.</a:t>
            </a: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600" b="1" i="0" u="none" strike="noStrike" cap="none" normalizeH="0" baseline="0" dirty="0" smtClean="0">
                <a:ln>
                  <a:noFill/>
                </a:ln>
                <a:solidFill>
                  <a:schemeClr val="tx1"/>
                </a:solidFill>
                <a:effectLst/>
                <a:latin typeface="Arial" panose="020B0604020202020204" pitchFamily="34" charset="0"/>
              </a:rPr>
              <a:t>Function</a:t>
            </a:r>
            <a:r>
              <a:rPr kumimoji="0" lang="en-US" altLang="en-US" sz="1600" b="0" i="0" u="none" strike="noStrike" cap="none" normalizeH="0" baseline="0" dirty="0" smtClean="0">
                <a:ln>
                  <a:noFill/>
                </a:ln>
                <a:solidFill>
                  <a:schemeClr val="tx1"/>
                </a:solidFill>
                <a:effectLst/>
                <a:latin typeface="Arial" panose="020B0604020202020204" pitchFamily="34" charset="0"/>
              </a:rPr>
              <a:t>: </a:t>
            </a:r>
          </a:p>
          <a:p>
            <a:pPr marR="0" lvl="0" algn="just" defTabSz="914400" rtl="0" eaLnBrk="0" fontAlgn="base" latinLnBrk="0" hangingPunct="0">
              <a:lnSpc>
                <a:spcPct val="100000"/>
              </a:lnSpc>
              <a:spcBef>
                <a:spcPct val="0"/>
              </a:spcBef>
              <a:spcAft>
                <a:spcPts val="600"/>
              </a:spcAft>
              <a:buClrTx/>
              <a:buSzTx/>
              <a:buFont typeface="Wingdings" panose="05000000000000000000" pitchFamily="2" charset="2"/>
              <a:buChar char="ü"/>
              <a:tabLst/>
            </a:pPr>
            <a:r>
              <a:rPr kumimoji="0" lang="en-US" altLang="en-US" sz="1600" b="0" i="0" u="none" strike="noStrike" cap="none" normalizeH="0" baseline="0" dirty="0" smtClean="0">
                <a:ln>
                  <a:noFill/>
                </a:ln>
                <a:solidFill>
                  <a:schemeClr val="tx1"/>
                </a:solidFill>
                <a:effectLst/>
                <a:latin typeface="Arial" panose="020B0604020202020204" pitchFamily="34" charset="0"/>
              </a:rPr>
              <a:t>Micelles transport fat-soluble vitamins (A, D, E, K) to the brush border of enterocytes (intestinal absorptive cells) where absorption occurs.</a:t>
            </a:r>
            <a:endParaRPr lang="en-US" altLang="en-US" sz="1600" b="1" dirty="0">
              <a:latin typeface="Arial" panose="020B0604020202020204" pitchFamily="34" charset="0"/>
            </a:endParaRPr>
          </a:p>
          <a:p>
            <a:pPr marR="0" lvl="0" algn="just" defTabSz="914400" rtl="0" eaLnBrk="0" fontAlgn="base" latinLnBrk="0" hangingPunct="0">
              <a:lnSpc>
                <a:spcPct val="100000"/>
              </a:lnSpc>
              <a:spcBef>
                <a:spcPct val="0"/>
              </a:spcBef>
              <a:spcAft>
                <a:spcPts val="600"/>
              </a:spcAft>
              <a:buClrTx/>
              <a:buSzTx/>
              <a:buFont typeface="Wingdings" panose="05000000000000000000" pitchFamily="2" charset="2"/>
              <a:buChar char="ü"/>
              <a:tabLst/>
            </a:pPr>
            <a:r>
              <a:rPr kumimoji="0" lang="en-US" altLang="en-US" sz="1600" b="0" i="0" u="none" strike="noStrike" cap="none" normalizeH="0" baseline="0" dirty="0" smtClean="0">
                <a:ln>
                  <a:noFill/>
                </a:ln>
                <a:solidFill>
                  <a:schemeClr val="tx1"/>
                </a:solidFill>
                <a:effectLst/>
                <a:latin typeface="Arial" panose="020B0604020202020204" pitchFamily="34" charset="0"/>
              </a:rPr>
              <a:t>The presence of micelles increases the solubility of fat-soluble vitamins in the intestinal fluid, allowing them to be readily absorbed by enterocytes through passive diffusion.</a:t>
            </a:r>
          </a:p>
          <a:p>
            <a:pPr marR="0" lvl="0" algn="just" defTabSz="914400" rtl="0" eaLnBrk="0" fontAlgn="base" latinLnBrk="0" hangingPunct="0">
              <a:lnSpc>
                <a:spcPct val="100000"/>
              </a:lnSpc>
              <a:spcBef>
                <a:spcPct val="0"/>
              </a:spcBef>
              <a:spcAft>
                <a:spcPts val="600"/>
              </a:spcAft>
              <a:buClrTx/>
              <a:buSzTx/>
              <a:buFont typeface="Wingdings" panose="05000000000000000000" pitchFamily="2" charset="2"/>
              <a:buChar char="ü"/>
              <a:tabLst/>
            </a:pPr>
            <a:r>
              <a:rPr kumimoji="0" lang="en-US" altLang="en-US" sz="1600" b="0" i="0" u="none" strike="noStrike" cap="none" normalizeH="0" baseline="0" dirty="0" smtClean="0">
                <a:ln>
                  <a:noFill/>
                </a:ln>
                <a:solidFill>
                  <a:schemeClr val="tx1"/>
                </a:solidFill>
                <a:effectLst/>
                <a:latin typeface="Arial" panose="020B0604020202020204" pitchFamily="34" charset="0"/>
              </a:rPr>
              <a:t>This increases the bioavailability of fat-soluble vitamins, ensuring that adequate amounts can be absorbed into the body.</a:t>
            </a: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600" b="1" i="0" u="none" strike="noStrike" cap="none" normalizeH="0" baseline="0" dirty="0" smtClean="0">
                <a:ln>
                  <a:noFill/>
                </a:ln>
                <a:solidFill>
                  <a:schemeClr val="tx1"/>
                </a:solidFill>
                <a:effectLst/>
                <a:latin typeface="Arial" panose="020B0604020202020204" pitchFamily="34" charset="0"/>
              </a:rPr>
              <a:t>Transportation</a:t>
            </a:r>
            <a:r>
              <a:rPr kumimoji="0" lang="en-US" altLang="en-US" sz="1600" b="0" i="0" u="none" strike="noStrike" cap="none" normalizeH="0" baseline="0" dirty="0" smtClean="0">
                <a:ln>
                  <a:noFill/>
                </a:ln>
                <a:solidFill>
                  <a:schemeClr val="tx1"/>
                </a:solidFill>
                <a:effectLst/>
                <a:latin typeface="Arial" panose="020B0604020202020204" pitchFamily="34" charset="0"/>
              </a:rPr>
              <a:t>:</a:t>
            </a:r>
          </a:p>
          <a:p>
            <a:pPr marL="457200" marR="0" lvl="1" indent="0" algn="just" defTabSz="914400" rtl="0" eaLnBrk="0" fontAlgn="base" latinLnBrk="0" hangingPunct="0">
              <a:lnSpc>
                <a:spcPct val="100000"/>
              </a:lnSpc>
              <a:spcBef>
                <a:spcPct val="0"/>
              </a:spcBef>
              <a:spcAft>
                <a:spcPts val="600"/>
              </a:spcAft>
              <a:buClrTx/>
              <a:buSzTx/>
              <a:buFontTx/>
              <a:buChar char="•"/>
              <a:tabLst/>
            </a:pPr>
            <a:r>
              <a:rPr kumimoji="0" lang="en-US" altLang="en-US" sz="1600" b="1" i="0" u="none" strike="noStrike" cap="none" normalizeH="0" baseline="0" dirty="0" smtClean="0">
                <a:ln>
                  <a:noFill/>
                </a:ln>
                <a:solidFill>
                  <a:schemeClr val="tx1"/>
                </a:solidFill>
                <a:effectLst/>
                <a:latin typeface="Arial" panose="020B0604020202020204" pitchFamily="34" charset="0"/>
              </a:rPr>
              <a:t>Movement</a:t>
            </a:r>
            <a:r>
              <a:rPr kumimoji="0" lang="en-US" altLang="en-US" sz="1600" b="0" i="0" u="none" strike="noStrike" cap="none" normalizeH="0" baseline="0" dirty="0" smtClean="0">
                <a:ln>
                  <a:noFill/>
                </a:ln>
                <a:solidFill>
                  <a:schemeClr val="tx1"/>
                </a:solidFill>
                <a:effectLst/>
                <a:latin typeface="Arial" panose="020B0604020202020204" pitchFamily="34" charset="0"/>
              </a:rPr>
              <a:t>: Once the fat-soluble vitamins are within the micelles, they can efficiently move toward the intestinal wall, where they are absorbed into the cells lining the intestine.</a:t>
            </a:r>
          </a:p>
        </p:txBody>
      </p:sp>
      <p:pic>
        <p:nvPicPr>
          <p:cNvPr id="5" name="Picture 4"/>
          <p:cNvPicPr>
            <a:picLocks noChangeAspect="1"/>
          </p:cNvPicPr>
          <p:nvPr/>
        </p:nvPicPr>
        <p:blipFill>
          <a:blip r:embed="rId2"/>
          <a:stretch>
            <a:fillRect/>
          </a:stretch>
        </p:blipFill>
        <p:spPr>
          <a:xfrm>
            <a:off x="8832876" y="1500470"/>
            <a:ext cx="3285819" cy="2325917"/>
          </a:xfrm>
          <a:prstGeom prst="rect">
            <a:avLst/>
          </a:prstGeom>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62412" t="16712" r="4272" b="35195"/>
          <a:stretch/>
        </p:blipFill>
        <p:spPr>
          <a:xfrm>
            <a:off x="9748616" y="3826387"/>
            <a:ext cx="1454337" cy="2587858"/>
          </a:xfrm>
          <a:prstGeom prst="rect">
            <a:avLst/>
          </a:prstGeom>
        </p:spPr>
      </p:pic>
    </p:spTree>
    <p:extLst>
      <p:ext uri="{BB962C8B-B14F-4D97-AF65-F5344CB8AC3E}">
        <p14:creationId xmlns:p14="http://schemas.microsoft.com/office/powerpoint/2010/main" val="657697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67930703"/>
              </p:ext>
            </p:extLst>
          </p:nvPr>
        </p:nvGraphicFramePr>
        <p:xfrm>
          <a:off x="0" y="0"/>
          <a:ext cx="12192000" cy="6858000"/>
        </p:xfrm>
        <a:graphic>
          <a:graphicData uri="http://schemas.openxmlformats.org/drawingml/2006/table">
            <a:tbl>
              <a:tblPr>
                <a:tableStyleId>{ED083AE6-46FA-4A59-8FB0-9F97EB10719F}</a:tableStyleId>
              </a:tblPr>
              <a:tblGrid>
                <a:gridCol w="1193533">
                  <a:extLst>
                    <a:ext uri="{9D8B030D-6E8A-4147-A177-3AD203B41FA5}">
                      <a16:colId xmlns="" xmlns:a16="http://schemas.microsoft.com/office/drawing/2014/main" val="2293300194"/>
                    </a:ext>
                  </a:extLst>
                </a:gridCol>
                <a:gridCol w="4085477">
                  <a:extLst>
                    <a:ext uri="{9D8B030D-6E8A-4147-A177-3AD203B41FA5}">
                      <a16:colId xmlns="" xmlns:a16="http://schemas.microsoft.com/office/drawing/2014/main" val="1074237774"/>
                    </a:ext>
                  </a:extLst>
                </a:gridCol>
                <a:gridCol w="3277849">
                  <a:extLst>
                    <a:ext uri="{9D8B030D-6E8A-4147-A177-3AD203B41FA5}">
                      <a16:colId xmlns="" xmlns:a16="http://schemas.microsoft.com/office/drawing/2014/main" val="4234742222"/>
                    </a:ext>
                  </a:extLst>
                </a:gridCol>
                <a:gridCol w="3635141">
                  <a:extLst>
                    <a:ext uri="{9D8B030D-6E8A-4147-A177-3AD203B41FA5}">
                      <a16:colId xmlns="" xmlns:a16="http://schemas.microsoft.com/office/drawing/2014/main" val="2393411319"/>
                    </a:ext>
                  </a:extLst>
                </a:gridCol>
              </a:tblGrid>
              <a:tr h="411474">
                <a:tc>
                  <a:txBody>
                    <a:bodyPr/>
                    <a:lstStyle/>
                    <a:p>
                      <a:pPr algn="ctr"/>
                      <a:r>
                        <a:rPr lang="en-US" sz="1800" b="1" dirty="0">
                          <a:latin typeface="Arial" panose="020B0604020202020204" pitchFamily="34" charset="0"/>
                          <a:cs typeface="Arial" panose="020B0604020202020204" pitchFamily="34" charset="0"/>
                        </a:rPr>
                        <a:t>Vitamin</a:t>
                      </a:r>
                    </a:p>
                  </a:txBody>
                  <a:tcPr marL="41840" marR="41840" marT="20920" marB="20920" anchor="ctr"/>
                </a:tc>
                <a:tc>
                  <a:txBody>
                    <a:bodyPr/>
                    <a:lstStyle/>
                    <a:p>
                      <a:pPr algn="ctr"/>
                      <a:r>
                        <a:rPr lang="en-US" sz="1800" b="1" dirty="0">
                          <a:latin typeface="Arial" panose="020B0604020202020204" pitchFamily="34" charset="0"/>
                          <a:cs typeface="Arial" panose="020B0604020202020204" pitchFamily="34" charset="0"/>
                        </a:rPr>
                        <a:t>Absorption</a:t>
                      </a:r>
                    </a:p>
                  </a:txBody>
                  <a:tcPr marL="41840" marR="41840" marT="20920" marB="20920" anchor="ctr"/>
                </a:tc>
                <a:tc>
                  <a:txBody>
                    <a:bodyPr/>
                    <a:lstStyle/>
                    <a:p>
                      <a:pPr algn="ctr"/>
                      <a:r>
                        <a:rPr lang="en-US" sz="1800" b="1" dirty="0">
                          <a:latin typeface="Arial" panose="020B0604020202020204" pitchFamily="34" charset="0"/>
                          <a:cs typeface="Arial" panose="020B0604020202020204" pitchFamily="34" charset="0"/>
                        </a:rPr>
                        <a:t>Storage</a:t>
                      </a:r>
                    </a:p>
                  </a:txBody>
                  <a:tcPr marL="41840" marR="41840" marT="20920" marB="20920" anchor="ctr"/>
                </a:tc>
                <a:tc>
                  <a:txBody>
                    <a:bodyPr/>
                    <a:lstStyle/>
                    <a:p>
                      <a:pPr algn="ctr"/>
                      <a:r>
                        <a:rPr lang="en-US" sz="1800" b="1" dirty="0">
                          <a:latin typeface="Arial" panose="020B0604020202020204" pitchFamily="34" charset="0"/>
                          <a:cs typeface="Arial" panose="020B0604020202020204" pitchFamily="34" charset="0"/>
                        </a:rPr>
                        <a:t>Toxicity</a:t>
                      </a:r>
                    </a:p>
                  </a:txBody>
                  <a:tcPr marL="41840" marR="41840" marT="20920" marB="20920" anchor="ctr"/>
                </a:tc>
                <a:extLst>
                  <a:ext uri="{0D108BD9-81ED-4DB2-BD59-A6C34878D82A}">
                    <a16:rowId xmlns="" xmlns:a16="http://schemas.microsoft.com/office/drawing/2014/main" val="1976784553"/>
                  </a:ext>
                </a:extLst>
              </a:tr>
              <a:tr h="1805027">
                <a:tc>
                  <a:txBody>
                    <a:bodyPr/>
                    <a:lstStyle/>
                    <a:p>
                      <a:pPr algn="ctr"/>
                      <a:r>
                        <a:rPr lang="en-US" sz="1500" b="1" i="1" dirty="0">
                          <a:latin typeface="Arial" panose="020B0604020202020204" pitchFamily="34" charset="0"/>
                          <a:cs typeface="Arial" panose="020B0604020202020204" pitchFamily="34" charset="0"/>
                        </a:rPr>
                        <a:t>Vitamin A</a:t>
                      </a:r>
                    </a:p>
                  </a:txBody>
                  <a:tcPr marL="41840" marR="41840" marT="20920" marB="20920" anchor="ctr"/>
                </a:tc>
                <a:tc>
                  <a:txBody>
                    <a:bodyPr/>
                    <a:lstStyle/>
                    <a:p>
                      <a:pPr algn="ctr"/>
                      <a:r>
                        <a:rPr lang="en-US" sz="1500" dirty="0">
                          <a:latin typeface="Arial" panose="020B0604020202020204" pitchFamily="34" charset="0"/>
                          <a:cs typeface="Arial" panose="020B0604020202020204" pitchFamily="34" charset="0"/>
                        </a:rPr>
                        <a:t>- Absorbed in the small intestine with dietary fats.</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Requires bile salts and micelles for emulsification.</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Preformed vitamin A (retinol) and carotenoids (e.g., beta-carotene) are the main forms.</a:t>
                      </a:r>
                    </a:p>
                  </a:txBody>
                  <a:tcPr marL="41840" marR="41840" marT="20920" marB="20920" anchor="ctr"/>
                </a:tc>
                <a:tc>
                  <a:txBody>
                    <a:bodyPr/>
                    <a:lstStyle/>
                    <a:p>
                      <a:pPr algn="ct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Primarily stored in the liver as </a:t>
                      </a:r>
                      <a:r>
                        <a:rPr lang="en-US" sz="1500" dirty="0" err="1" smtClean="0">
                          <a:latin typeface="Arial" panose="020B0604020202020204" pitchFamily="34" charset="0"/>
                          <a:cs typeface="Arial" panose="020B0604020202020204" pitchFamily="34" charset="0"/>
                        </a:rPr>
                        <a:t>retinyl</a:t>
                      </a:r>
                      <a:r>
                        <a:rPr lang="en-US" sz="1500" dirty="0" smtClean="0">
                          <a:latin typeface="Arial" panose="020B0604020202020204" pitchFamily="34" charset="0"/>
                          <a:cs typeface="Arial" panose="020B0604020202020204" pitchFamily="34" charset="0"/>
                        </a:rPr>
                        <a:t> esters. </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 Smaller amounts stored in adipose tissue and other organs. </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 The liver can release retinol into the bloodstream as needed..</a:t>
                      </a:r>
                      <a:endParaRPr lang="en-US" sz="1500" dirty="0">
                        <a:latin typeface="Arial" panose="020B0604020202020204" pitchFamily="34" charset="0"/>
                        <a:cs typeface="Arial" panose="020B0604020202020204" pitchFamily="34" charset="0"/>
                      </a:endParaRPr>
                    </a:p>
                  </a:txBody>
                  <a:tcPr marL="41840" marR="41840" marT="20920" marB="20920" anchor="ctr"/>
                </a:tc>
                <a:tc>
                  <a:txBody>
                    <a:bodyPr/>
                    <a:lstStyle/>
                    <a:p>
                      <a:pPr algn="ctr"/>
                      <a:r>
                        <a:rPr lang="en-US" sz="1500">
                          <a:latin typeface="Arial" panose="020B0604020202020204" pitchFamily="34" charset="0"/>
                          <a:cs typeface="Arial" panose="020B0604020202020204" pitchFamily="34" charset="0"/>
                        </a:rPr>
                        <a:t>- Hypervitaminosis A can occur with excessive intake.</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 Symptoms include nausea, headache, dizziness, and liver damage.</a:t>
                      </a:r>
                    </a:p>
                  </a:txBody>
                  <a:tcPr marL="41840" marR="41840" marT="20920" marB="20920" anchor="ctr"/>
                </a:tc>
                <a:extLst>
                  <a:ext uri="{0D108BD9-81ED-4DB2-BD59-A6C34878D82A}">
                    <a16:rowId xmlns="" xmlns:a16="http://schemas.microsoft.com/office/drawing/2014/main" val="220881314"/>
                  </a:ext>
                </a:extLst>
              </a:tr>
              <a:tr h="1418235">
                <a:tc>
                  <a:txBody>
                    <a:bodyPr/>
                    <a:lstStyle/>
                    <a:p>
                      <a:pPr algn="ctr"/>
                      <a:r>
                        <a:rPr lang="en-US" sz="1500" b="1" i="1" dirty="0">
                          <a:latin typeface="Arial" panose="020B0604020202020204" pitchFamily="34" charset="0"/>
                          <a:cs typeface="Arial" panose="020B0604020202020204" pitchFamily="34" charset="0"/>
                        </a:rPr>
                        <a:t>Vitamin D</a:t>
                      </a:r>
                    </a:p>
                  </a:txBody>
                  <a:tcPr marL="41840" marR="41840" marT="20920" marB="20920" anchor="ctr"/>
                </a:tc>
                <a:tc>
                  <a:txBody>
                    <a:bodyPr/>
                    <a:lstStyle/>
                    <a:p>
                      <a:pPr algn="ctr"/>
                      <a:r>
                        <a:rPr lang="en-US" sz="1500" dirty="0">
                          <a:latin typeface="Arial" panose="020B0604020202020204" pitchFamily="34" charset="0"/>
                          <a:cs typeface="Arial" panose="020B0604020202020204" pitchFamily="34" charset="0"/>
                        </a:rPr>
                        <a:t>- Absorbed in the small intestine with dietary fats.</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Synthesized in the skin upon UVB exposure.</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Requires bile salts for emulsification and absorption.</a:t>
                      </a:r>
                    </a:p>
                  </a:txBody>
                  <a:tcPr marL="41840" marR="41840" marT="20920" marB="20920" anchor="ctr"/>
                </a:tc>
                <a:tc>
                  <a:txBody>
                    <a:bodyPr/>
                    <a:lstStyle/>
                    <a:p>
                      <a:pPr algn="ct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Stored in the liver and adipose tissues. </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 The body can store large amounts for later use; however, it may take weeks to months to deplete these stores.</a:t>
                      </a:r>
                      <a:endParaRPr lang="en-US" sz="1500" dirty="0">
                        <a:latin typeface="Arial" panose="020B0604020202020204" pitchFamily="34" charset="0"/>
                        <a:cs typeface="Arial" panose="020B0604020202020204" pitchFamily="34" charset="0"/>
                      </a:endParaRPr>
                    </a:p>
                  </a:txBody>
                  <a:tcPr marL="41840" marR="41840" marT="20920" marB="20920" anchor="ctr"/>
                </a:tc>
                <a:tc>
                  <a:txBody>
                    <a:bodyPr/>
                    <a:lstStyle/>
                    <a:p>
                      <a:pPr algn="ctr"/>
                      <a:r>
                        <a:rPr lang="en-US" sz="1500">
                          <a:latin typeface="Arial" panose="020B0604020202020204" pitchFamily="34" charset="0"/>
                          <a:cs typeface="Arial" panose="020B0604020202020204" pitchFamily="34" charset="0"/>
                        </a:rPr>
                        <a:t>- Hypervitaminosis D can lead to hypercalcemia (high blood calcium levels).</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 Symptoms include nausea, vomiting, and kidney damage.</a:t>
                      </a:r>
                    </a:p>
                  </a:txBody>
                  <a:tcPr marL="41840" marR="41840" marT="20920" marB="20920" anchor="ctr"/>
                </a:tc>
                <a:extLst>
                  <a:ext uri="{0D108BD9-81ED-4DB2-BD59-A6C34878D82A}">
                    <a16:rowId xmlns="" xmlns:a16="http://schemas.microsoft.com/office/drawing/2014/main" val="2237181770"/>
                  </a:ext>
                </a:extLst>
              </a:tr>
              <a:tr h="1611632">
                <a:tc>
                  <a:txBody>
                    <a:bodyPr/>
                    <a:lstStyle/>
                    <a:p>
                      <a:pPr algn="ctr"/>
                      <a:r>
                        <a:rPr lang="en-US" sz="1500" b="1" i="1" dirty="0">
                          <a:latin typeface="Arial" panose="020B0604020202020204" pitchFamily="34" charset="0"/>
                          <a:cs typeface="Arial" panose="020B0604020202020204" pitchFamily="34" charset="0"/>
                        </a:rPr>
                        <a:t>Vitamin E</a:t>
                      </a:r>
                    </a:p>
                  </a:txBody>
                  <a:tcPr marL="41840" marR="41840" marT="20920" marB="20920" anchor="ctr"/>
                </a:tc>
                <a:tc>
                  <a:txBody>
                    <a:bodyPr/>
                    <a:lstStyle/>
                    <a:p>
                      <a:pPr algn="ctr"/>
                      <a:r>
                        <a:rPr lang="en-US" sz="1500">
                          <a:latin typeface="Arial" panose="020B0604020202020204" pitchFamily="34" charset="0"/>
                          <a:cs typeface="Arial" panose="020B0604020202020204" pitchFamily="34" charset="0"/>
                        </a:rPr>
                        <a:t>- Absorbed in the small intestine with dietary fats.</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 Requires bile salts for emulsification and micelle formation. </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 Exists mainly as tocopherols and tocotrienols.</a:t>
                      </a:r>
                    </a:p>
                  </a:txBody>
                  <a:tcPr marL="41840" marR="41840" marT="20920" marB="20920" anchor="ctr"/>
                </a:tc>
                <a:tc>
                  <a:txBody>
                    <a:bodyPr/>
                    <a:lstStyle/>
                    <a:p>
                      <a:pPr algn="ctr"/>
                      <a:r>
                        <a:rPr lang="en-US" sz="1500" dirty="0" smtClean="0">
                          <a:latin typeface="Arial" panose="020B0604020202020204" pitchFamily="34" charset="0"/>
                          <a:cs typeface="Arial" panose="020B0604020202020204" pitchFamily="34" charset="0"/>
                        </a:rPr>
                        <a:t>Primarily stored in adipose tissue, cell membranes, and the liver. </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 The body has a reserve of vitamin E to maintain adequate levels, but depletion can occur if intake is low.</a:t>
                      </a:r>
                      <a:endParaRPr lang="en-US" sz="1500" dirty="0">
                        <a:latin typeface="Arial" panose="020B0604020202020204" pitchFamily="34" charset="0"/>
                        <a:cs typeface="Arial" panose="020B0604020202020204" pitchFamily="34" charset="0"/>
                      </a:endParaRPr>
                    </a:p>
                  </a:txBody>
                  <a:tcPr marL="41840" marR="41840" marT="20920" marB="20920" anchor="ctr"/>
                </a:tc>
                <a:tc>
                  <a:txBody>
                    <a:bodyPr/>
                    <a:lstStyle/>
                    <a:p>
                      <a:pPr algn="ctr"/>
                      <a:r>
                        <a:rPr lang="en-US" sz="1500">
                          <a:latin typeface="Arial" panose="020B0604020202020204" pitchFamily="34" charset="0"/>
                          <a:cs typeface="Arial" panose="020B0604020202020204" pitchFamily="34" charset="0"/>
                        </a:rPr>
                        <a:t>- Generally low toxicity, but excessive supplementation can cause bleeding problems and gastrointestinal issues.</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 Symptoms include nausea and diarrhea.</a:t>
                      </a:r>
                    </a:p>
                  </a:txBody>
                  <a:tcPr marL="41840" marR="41840" marT="20920" marB="20920" anchor="ctr"/>
                </a:tc>
                <a:extLst>
                  <a:ext uri="{0D108BD9-81ED-4DB2-BD59-A6C34878D82A}">
                    <a16:rowId xmlns="" xmlns:a16="http://schemas.microsoft.com/office/drawing/2014/main" val="736816055"/>
                  </a:ext>
                </a:extLst>
              </a:tr>
              <a:tr h="1611632">
                <a:tc>
                  <a:txBody>
                    <a:bodyPr/>
                    <a:lstStyle/>
                    <a:p>
                      <a:pPr algn="ctr"/>
                      <a:r>
                        <a:rPr lang="en-US" sz="1500" b="1" i="1" dirty="0">
                          <a:latin typeface="Arial" panose="020B0604020202020204" pitchFamily="34" charset="0"/>
                          <a:cs typeface="Arial" panose="020B0604020202020204" pitchFamily="34" charset="0"/>
                        </a:rPr>
                        <a:t>Vitamin K</a:t>
                      </a:r>
                    </a:p>
                  </a:txBody>
                  <a:tcPr marL="41840" marR="41840" marT="20920" marB="20920" anchor="ctr"/>
                </a:tc>
                <a:tc>
                  <a:txBody>
                    <a:bodyPr/>
                    <a:lstStyle/>
                    <a:p>
                      <a:pPr algn="ctr"/>
                      <a:r>
                        <a:rPr lang="en-US" sz="1500" dirty="0">
                          <a:latin typeface="Arial" panose="020B0604020202020204" pitchFamily="34" charset="0"/>
                          <a:cs typeface="Arial" panose="020B0604020202020204" pitchFamily="34" charset="0"/>
                        </a:rPr>
                        <a:t>- Absorbed in the small intestine with dietary fats.</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Requires bile salts for absorption.</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Exists as phylloquinone (K1) from plants and </a:t>
                      </a:r>
                      <a:r>
                        <a:rPr lang="en-US" sz="1500" dirty="0" err="1">
                          <a:latin typeface="Arial" panose="020B0604020202020204" pitchFamily="34" charset="0"/>
                          <a:cs typeface="Arial" panose="020B0604020202020204" pitchFamily="34" charset="0"/>
                        </a:rPr>
                        <a:t>menaquinones</a:t>
                      </a:r>
                      <a:r>
                        <a:rPr lang="en-US" sz="1500" dirty="0">
                          <a:latin typeface="Arial" panose="020B0604020202020204" pitchFamily="34" charset="0"/>
                          <a:cs typeface="Arial" panose="020B0604020202020204" pitchFamily="34" charset="0"/>
                        </a:rPr>
                        <a:t> (K2) from animal sources.</a:t>
                      </a:r>
                    </a:p>
                  </a:txBody>
                  <a:tcPr marL="41840" marR="41840" marT="20920" marB="20920" anchor="ctr"/>
                </a:tc>
                <a:tc>
                  <a:txBody>
                    <a:bodyPr/>
                    <a:lstStyle/>
                    <a:p>
                      <a:pPr algn="ctr"/>
                      <a:r>
                        <a:rPr lang="en-US" sz="1500" dirty="0" smtClean="0">
                          <a:latin typeface="Arial" panose="020B0604020202020204" pitchFamily="34" charset="0"/>
                          <a:cs typeface="Arial" panose="020B0604020202020204" pitchFamily="34" charset="0"/>
                        </a:rPr>
                        <a:t>Stored mainly in the liver, but smaller amounts are found in adipose tissue and bone. </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 Phylloquinone (K1) has a shorter half-life than </a:t>
                      </a:r>
                      <a:r>
                        <a:rPr lang="en-US" sz="1500" dirty="0" err="1" smtClean="0">
                          <a:latin typeface="Arial" panose="020B0604020202020204" pitchFamily="34" charset="0"/>
                          <a:cs typeface="Arial" panose="020B0604020202020204" pitchFamily="34" charset="0"/>
                        </a:rPr>
                        <a:t>menaquinones</a:t>
                      </a:r>
                      <a:r>
                        <a:rPr lang="en-US" sz="1500" dirty="0" smtClean="0">
                          <a:latin typeface="Arial" panose="020B0604020202020204" pitchFamily="34" charset="0"/>
                          <a:cs typeface="Arial" panose="020B0604020202020204" pitchFamily="34" charset="0"/>
                        </a:rPr>
                        <a:t> (K2).</a:t>
                      </a:r>
                      <a:endParaRPr lang="en-US" sz="1500" dirty="0">
                        <a:latin typeface="Arial" panose="020B0604020202020204" pitchFamily="34" charset="0"/>
                        <a:cs typeface="Arial" panose="020B0604020202020204" pitchFamily="34" charset="0"/>
                      </a:endParaRPr>
                    </a:p>
                  </a:txBody>
                  <a:tcPr marL="41840" marR="41840" marT="20920" marB="20920" anchor="ctr"/>
                </a:tc>
                <a:tc>
                  <a:txBody>
                    <a:bodyPr/>
                    <a:lstStyle/>
                    <a:p>
                      <a:pPr algn="ctr"/>
                      <a:r>
                        <a:rPr lang="en-US" sz="1500" dirty="0">
                          <a:latin typeface="Arial" panose="020B0604020202020204" pitchFamily="34" charset="0"/>
                          <a:cs typeface="Arial" panose="020B0604020202020204" pitchFamily="34" charset="0"/>
                        </a:rPr>
                        <a:t>- Toxicity is rare but can occur with excessive supplementation.</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High doses may interfere with anticoagulant medications, causing blood clotting issues.</a:t>
                      </a:r>
                    </a:p>
                  </a:txBody>
                  <a:tcPr marL="41840" marR="41840" marT="20920" marB="20920" anchor="ctr"/>
                </a:tc>
                <a:extLst>
                  <a:ext uri="{0D108BD9-81ED-4DB2-BD59-A6C34878D82A}">
                    <a16:rowId xmlns="" xmlns:a16="http://schemas.microsoft.com/office/drawing/2014/main" val="381440857"/>
                  </a:ext>
                </a:extLst>
              </a:tr>
            </a:tbl>
          </a:graphicData>
        </a:graphic>
      </p:graphicFrame>
      <p:sp>
        <p:nvSpPr>
          <p:cNvPr id="11" name="Rectangle 5"/>
          <p:cNvSpPr>
            <a:spLocks noChangeArrowheads="1"/>
          </p:cNvSpPr>
          <p:nvPr/>
        </p:nvSpPr>
        <p:spPr bwMode="auto">
          <a:xfrm>
            <a:off x="3690938" y="18003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789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6013" y="7541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Arial" panose="020B0604020202020204" pitchFamily="34" charset="0"/>
                <a:cs typeface="Arial" panose="020B0604020202020204" pitchFamily="34" charset="0"/>
              </a:rPr>
              <a:t>FACTORS AFFECTING ABSORPTION OF FAT SOLUBLE VITAMINS</a:t>
            </a:r>
            <a:endParaRPr lang="en-US" sz="40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31375563"/>
              </p:ext>
            </p:extLst>
          </p:nvPr>
        </p:nvGraphicFramePr>
        <p:xfrm>
          <a:off x="320511" y="1250150"/>
          <a:ext cx="11726944" cy="5462496"/>
        </p:xfrm>
        <a:graphic>
          <a:graphicData uri="http://schemas.openxmlformats.org/drawingml/2006/table">
            <a:tbl>
              <a:tblPr>
                <a:tableStyleId>{BDBED569-4797-4DF1-A0F4-6AAB3CD982D8}</a:tableStyleId>
              </a:tblPr>
              <a:tblGrid>
                <a:gridCol w="1857080">
                  <a:extLst>
                    <a:ext uri="{9D8B030D-6E8A-4147-A177-3AD203B41FA5}">
                      <a16:colId xmlns="" xmlns:a16="http://schemas.microsoft.com/office/drawing/2014/main" val="2397850525"/>
                    </a:ext>
                  </a:extLst>
                </a:gridCol>
                <a:gridCol w="9869864">
                  <a:extLst>
                    <a:ext uri="{9D8B030D-6E8A-4147-A177-3AD203B41FA5}">
                      <a16:colId xmlns="" xmlns:a16="http://schemas.microsoft.com/office/drawing/2014/main" val="978589023"/>
                    </a:ext>
                  </a:extLst>
                </a:gridCol>
              </a:tblGrid>
              <a:tr h="179072">
                <a:tc>
                  <a:txBody>
                    <a:bodyPr/>
                    <a:lstStyle/>
                    <a:p>
                      <a:pPr algn="ctr"/>
                      <a:r>
                        <a:rPr lang="en-US" sz="1800" b="1" dirty="0">
                          <a:latin typeface="Arial" panose="020B0604020202020204" pitchFamily="34" charset="0"/>
                          <a:cs typeface="Arial" panose="020B0604020202020204" pitchFamily="34" charset="0"/>
                        </a:rPr>
                        <a:t>Factor</a:t>
                      </a:r>
                    </a:p>
                  </a:txBody>
                  <a:tcPr marL="36876" marR="36876" marT="18438" marB="18438" anchor="ctr"/>
                </a:tc>
                <a:tc>
                  <a:txBody>
                    <a:bodyPr/>
                    <a:lstStyle/>
                    <a:p>
                      <a:pPr algn="ctr"/>
                      <a:r>
                        <a:rPr lang="en-US" sz="1800" b="1" dirty="0">
                          <a:latin typeface="Arial" panose="020B0604020202020204" pitchFamily="34" charset="0"/>
                          <a:cs typeface="Arial" panose="020B0604020202020204" pitchFamily="34" charset="0"/>
                        </a:rPr>
                        <a:t>Description</a:t>
                      </a:r>
                    </a:p>
                  </a:txBody>
                  <a:tcPr marL="36876" marR="36876" marT="18438" marB="18438" anchor="ctr"/>
                </a:tc>
                <a:extLst>
                  <a:ext uri="{0D108BD9-81ED-4DB2-BD59-A6C34878D82A}">
                    <a16:rowId xmlns="" xmlns:a16="http://schemas.microsoft.com/office/drawing/2014/main" val="3491887320"/>
                  </a:ext>
                </a:extLst>
              </a:tr>
              <a:tr h="581984">
                <a:tc>
                  <a:txBody>
                    <a:bodyPr/>
                    <a:lstStyle/>
                    <a:p>
                      <a:pPr algn="ctr"/>
                      <a:r>
                        <a:rPr lang="en-US" sz="1400" b="1" i="1" dirty="0" smtClean="0">
                          <a:latin typeface="Arial" panose="020B0604020202020204" pitchFamily="34" charset="0"/>
                          <a:cs typeface="Arial" panose="020B0604020202020204" pitchFamily="34" charset="0"/>
                        </a:rPr>
                        <a:t>Dietary </a:t>
                      </a:r>
                      <a:r>
                        <a:rPr lang="en-US" sz="1400" b="1" i="1" dirty="0">
                          <a:latin typeface="Arial" panose="020B0604020202020204" pitchFamily="34" charset="0"/>
                          <a:cs typeface="Arial" panose="020B0604020202020204" pitchFamily="34" charset="0"/>
                        </a:rPr>
                        <a:t>Fat</a:t>
                      </a:r>
                    </a:p>
                  </a:txBody>
                  <a:tcPr marL="36876" marR="36876" marT="18438" marB="18438" anchor="ctr"/>
                </a:tc>
                <a:tc>
                  <a:txBody>
                    <a:bodyPr/>
                    <a:lstStyle/>
                    <a:p>
                      <a:pPr algn="ctr"/>
                      <a:r>
                        <a:rPr lang="en-US" sz="1400" dirty="0">
                          <a:latin typeface="Arial" panose="020B0604020202020204" pitchFamily="34" charset="0"/>
                          <a:cs typeface="Arial" panose="020B0604020202020204" pitchFamily="34" charset="0"/>
                        </a:rPr>
                        <a:t>- Adequate intake of dietary fat is essential for the absorption of fat-soluble vitamins.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The presence of fat enhances the solubility of these vitamins in the intestinal environment.</a:t>
                      </a:r>
                    </a:p>
                  </a:txBody>
                  <a:tcPr marL="36876" marR="36876" marT="18438" marB="18438" anchor="ctr"/>
                </a:tc>
                <a:extLst>
                  <a:ext uri="{0D108BD9-81ED-4DB2-BD59-A6C34878D82A}">
                    <a16:rowId xmlns="" xmlns:a16="http://schemas.microsoft.com/office/drawing/2014/main" val="1381427547"/>
                  </a:ext>
                </a:extLst>
              </a:tr>
              <a:tr h="447680">
                <a:tc>
                  <a:txBody>
                    <a:bodyPr/>
                    <a:lstStyle/>
                    <a:p>
                      <a:pPr algn="ctr"/>
                      <a:r>
                        <a:rPr lang="en-US" sz="1400" b="1" i="1" dirty="0" smtClean="0">
                          <a:latin typeface="Arial" panose="020B0604020202020204" pitchFamily="34" charset="0"/>
                          <a:cs typeface="Arial" panose="020B0604020202020204" pitchFamily="34" charset="0"/>
                        </a:rPr>
                        <a:t>Bile </a:t>
                      </a:r>
                      <a:r>
                        <a:rPr lang="en-US" sz="1400" b="1" i="1" dirty="0">
                          <a:latin typeface="Arial" panose="020B0604020202020204" pitchFamily="34" charset="0"/>
                          <a:cs typeface="Arial" panose="020B0604020202020204" pitchFamily="34" charset="0"/>
                        </a:rPr>
                        <a:t>Salts</a:t>
                      </a:r>
                    </a:p>
                  </a:txBody>
                  <a:tcPr marL="36876" marR="36876" marT="18438" marB="18438" anchor="ctr"/>
                </a:tc>
                <a:tc>
                  <a:txBody>
                    <a:bodyPr/>
                    <a:lstStyle/>
                    <a:p>
                      <a:pPr algn="ctr"/>
                      <a:r>
                        <a:rPr lang="en-US" sz="1400">
                          <a:latin typeface="Arial" panose="020B0604020202020204" pitchFamily="34" charset="0"/>
                          <a:cs typeface="Arial" panose="020B0604020202020204" pitchFamily="34" charset="0"/>
                        </a:rPr>
                        <a:t>- Bile salts are crucial for emulsifying fats and forming micelles, which are necessary for the absorption of fat-soluble vitamins in the small intestine.</a:t>
                      </a:r>
                    </a:p>
                  </a:txBody>
                  <a:tcPr marL="36876" marR="36876" marT="18438" marB="18438" anchor="ctr"/>
                </a:tc>
                <a:extLst>
                  <a:ext uri="{0D108BD9-81ED-4DB2-BD59-A6C34878D82A}">
                    <a16:rowId xmlns="" xmlns:a16="http://schemas.microsoft.com/office/drawing/2014/main" val="2467450262"/>
                  </a:ext>
                </a:extLst>
              </a:tr>
              <a:tr h="581984">
                <a:tc>
                  <a:txBody>
                    <a:bodyPr/>
                    <a:lstStyle/>
                    <a:p>
                      <a:pPr algn="ctr"/>
                      <a:r>
                        <a:rPr lang="en-US" sz="1400" b="1" i="1" dirty="0" smtClean="0">
                          <a:latin typeface="Arial" panose="020B0604020202020204" pitchFamily="34" charset="0"/>
                          <a:cs typeface="Arial" panose="020B0604020202020204" pitchFamily="34" charset="0"/>
                        </a:rPr>
                        <a:t>Gastrointestinal </a:t>
                      </a:r>
                      <a:r>
                        <a:rPr lang="en-US" sz="1400" b="1" i="1" dirty="0">
                          <a:latin typeface="Arial" panose="020B0604020202020204" pitchFamily="34" charset="0"/>
                          <a:cs typeface="Arial" panose="020B0604020202020204" pitchFamily="34" charset="0"/>
                        </a:rPr>
                        <a:t>Health</a:t>
                      </a:r>
                    </a:p>
                  </a:txBody>
                  <a:tcPr marL="36876" marR="36876" marT="18438" marB="18438" anchor="ctr"/>
                </a:tc>
                <a:tc>
                  <a:txBody>
                    <a:bodyPr/>
                    <a:lstStyle/>
                    <a:p>
                      <a:pPr algn="ctr"/>
                      <a:r>
                        <a:rPr lang="en-US" sz="1400" dirty="0">
                          <a:latin typeface="Arial" panose="020B0604020202020204" pitchFamily="34" charset="0"/>
                          <a:cs typeface="Arial" panose="020B0604020202020204" pitchFamily="34" charset="0"/>
                        </a:rPr>
                        <a:t>- Conditions such as celiac disease, Crohn’s disease, and other gastrointestinal disorders can impair absorption by damaging the intestinal lining or affecting bile production.</a:t>
                      </a:r>
                    </a:p>
                  </a:txBody>
                  <a:tcPr marL="36876" marR="36876" marT="18438" marB="18438" anchor="ctr"/>
                </a:tc>
                <a:extLst>
                  <a:ext uri="{0D108BD9-81ED-4DB2-BD59-A6C34878D82A}">
                    <a16:rowId xmlns="" xmlns:a16="http://schemas.microsoft.com/office/drawing/2014/main" val="687045955"/>
                  </a:ext>
                </a:extLst>
              </a:tr>
              <a:tr h="447680">
                <a:tc>
                  <a:txBody>
                    <a:bodyPr/>
                    <a:lstStyle/>
                    <a:p>
                      <a:pPr algn="ctr"/>
                      <a:r>
                        <a:rPr lang="en-US" sz="1400" b="1" i="1" dirty="0" smtClean="0">
                          <a:latin typeface="Arial" panose="020B0604020202020204" pitchFamily="34" charset="0"/>
                          <a:cs typeface="Arial" panose="020B0604020202020204" pitchFamily="34" charset="0"/>
                        </a:rPr>
                        <a:t>Age</a:t>
                      </a:r>
                      <a:endParaRPr lang="en-US" sz="1400" b="1" i="1" dirty="0">
                        <a:latin typeface="Arial" panose="020B0604020202020204" pitchFamily="34" charset="0"/>
                        <a:cs typeface="Arial" panose="020B0604020202020204" pitchFamily="34" charset="0"/>
                      </a:endParaRPr>
                    </a:p>
                  </a:txBody>
                  <a:tcPr marL="36876" marR="36876" marT="18438" marB="18438" anchor="ctr"/>
                </a:tc>
                <a:tc>
                  <a:txBody>
                    <a:bodyPr/>
                    <a:lstStyle/>
                    <a:p>
                      <a:pPr algn="ctr"/>
                      <a:r>
                        <a:rPr lang="en-US" sz="1400">
                          <a:latin typeface="Arial" panose="020B0604020202020204" pitchFamily="34" charset="0"/>
                          <a:cs typeface="Arial" panose="020B0604020202020204" pitchFamily="34" charset="0"/>
                        </a:rPr>
                        <a:t>- Aging may reduce the efficiency of fat absorption due to decreased bile production, reduced pancreatic function, or changes in gut microbiota.</a:t>
                      </a:r>
                    </a:p>
                  </a:txBody>
                  <a:tcPr marL="36876" marR="36876" marT="18438" marB="18438" anchor="ctr"/>
                </a:tc>
                <a:extLst>
                  <a:ext uri="{0D108BD9-81ED-4DB2-BD59-A6C34878D82A}">
                    <a16:rowId xmlns="" xmlns:a16="http://schemas.microsoft.com/office/drawing/2014/main" val="1258414565"/>
                  </a:ext>
                </a:extLst>
              </a:tr>
              <a:tr h="716288">
                <a:tc>
                  <a:txBody>
                    <a:bodyPr/>
                    <a:lstStyle/>
                    <a:p>
                      <a:pPr algn="ctr"/>
                      <a:r>
                        <a:rPr lang="en-US" sz="1400" b="1" i="1" dirty="0" smtClean="0">
                          <a:latin typeface="Arial" panose="020B0604020202020204" pitchFamily="34" charset="0"/>
                          <a:cs typeface="Arial" panose="020B0604020202020204" pitchFamily="34" charset="0"/>
                        </a:rPr>
                        <a:t>Medications</a:t>
                      </a:r>
                      <a:endParaRPr lang="en-US" sz="1400" b="1" i="1" dirty="0">
                        <a:latin typeface="Arial" panose="020B0604020202020204" pitchFamily="34" charset="0"/>
                        <a:cs typeface="Arial" panose="020B0604020202020204" pitchFamily="34" charset="0"/>
                      </a:endParaRPr>
                    </a:p>
                  </a:txBody>
                  <a:tcPr marL="36876" marR="36876" marT="18438" marB="18438" anchor="ctr"/>
                </a:tc>
                <a:tc>
                  <a:txBody>
                    <a:bodyPr/>
                    <a:lstStyle/>
                    <a:p>
                      <a:pPr algn="ctr"/>
                      <a:r>
                        <a:rPr lang="en-US" sz="1400">
                          <a:latin typeface="Arial" panose="020B0604020202020204" pitchFamily="34" charset="0"/>
                          <a:cs typeface="Arial" panose="020B0604020202020204" pitchFamily="34" charset="0"/>
                        </a:rPr>
                        <a:t>- Certain medications, such as cholestyramine (a cholesterol-lowering drug), can bind bile salts and reduce the absorption of fat-soluble vitamins.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Other medications affecting gastrointestinal motility may also impact absorption.</a:t>
                      </a:r>
                    </a:p>
                  </a:txBody>
                  <a:tcPr marL="36876" marR="36876" marT="18438" marB="18438" anchor="ctr"/>
                </a:tc>
                <a:extLst>
                  <a:ext uri="{0D108BD9-81ED-4DB2-BD59-A6C34878D82A}">
                    <a16:rowId xmlns="" xmlns:a16="http://schemas.microsoft.com/office/drawing/2014/main" val="2414462834"/>
                  </a:ext>
                </a:extLst>
              </a:tr>
              <a:tr h="581984">
                <a:tc>
                  <a:txBody>
                    <a:bodyPr/>
                    <a:lstStyle/>
                    <a:p>
                      <a:pPr algn="ctr"/>
                      <a:r>
                        <a:rPr lang="en-US" sz="1400" b="1" i="1" dirty="0" smtClean="0">
                          <a:latin typeface="Arial" panose="020B0604020202020204" pitchFamily="34" charset="0"/>
                          <a:cs typeface="Arial" panose="020B0604020202020204" pitchFamily="34" charset="0"/>
                        </a:rPr>
                        <a:t>Nutritional </a:t>
                      </a:r>
                      <a:r>
                        <a:rPr lang="en-US" sz="1400" b="1" i="1" dirty="0">
                          <a:latin typeface="Arial" panose="020B0604020202020204" pitchFamily="34" charset="0"/>
                          <a:cs typeface="Arial" panose="020B0604020202020204" pitchFamily="34" charset="0"/>
                        </a:rPr>
                        <a:t>Status</a:t>
                      </a:r>
                    </a:p>
                  </a:txBody>
                  <a:tcPr marL="36876" marR="36876" marT="18438" marB="18438" anchor="ctr"/>
                </a:tc>
                <a:tc>
                  <a:txBody>
                    <a:bodyPr/>
                    <a:lstStyle/>
                    <a:p>
                      <a:pPr algn="ctr"/>
                      <a:r>
                        <a:rPr lang="en-US" sz="1400">
                          <a:latin typeface="Arial" panose="020B0604020202020204" pitchFamily="34" charset="0"/>
                          <a:cs typeface="Arial" panose="020B0604020202020204" pitchFamily="34" charset="0"/>
                        </a:rPr>
                        <a:t>- Deficiencies or imbalances in other nutrients can affect the absorption of fat-soluble vitamins.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For example, deficiencies in zinc may impair the absorption of vitamin A.</a:t>
                      </a:r>
                    </a:p>
                  </a:txBody>
                  <a:tcPr marL="36876" marR="36876" marT="18438" marB="18438" anchor="ctr"/>
                </a:tc>
                <a:extLst>
                  <a:ext uri="{0D108BD9-81ED-4DB2-BD59-A6C34878D82A}">
                    <a16:rowId xmlns="" xmlns:a16="http://schemas.microsoft.com/office/drawing/2014/main" val="3348033398"/>
                  </a:ext>
                </a:extLst>
              </a:tr>
              <a:tr h="581984">
                <a:tc>
                  <a:txBody>
                    <a:bodyPr/>
                    <a:lstStyle/>
                    <a:p>
                      <a:pPr algn="ctr"/>
                      <a:r>
                        <a:rPr lang="en-US" sz="1400" b="1" i="1" dirty="0" smtClean="0">
                          <a:latin typeface="Arial" panose="020B0604020202020204" pitchFamily="34" charset="0"/>
                          <a:cs typeface="Arial" panose="020B0604020202020204" pitchFamily="34" charset="0"/>
                        </a:rPr>
                        <a:t>Preparation </a:t>
                      </a:r>
                      <a:r>
                        <a:rPr lang="en-US" sz="1400" b="1" i="1" dirty="0">
                          <a:latin typeface="Arial" panose="020B0604020202020204" pitchFamily="34" charset="0"/>
                          <a:cs typeface="Arial" panose="020B0604020202020204" pitchFamily="34" charset="0"/>
                        </a:rPr>
                        <a:t>of Food</a:t>
                      </a:r>
                    </a:p>
                  </a:txBody>
                  <a:tcPr marL="36876" marR="36876" marT="18438" marB="18438" anchor="ctr"/>
                </a:tc>
                <a:tc>
                  <a:txBody>
                    <a:bodyPr/>
                    <a:lstStyle/>
                    <a:p>
                      <a:pPr algn="ctr"/>
                      <a:r>
                        <a:rPr lang="en-US" sz="1400">
                          <a:latin typeface="Arial" panose="020B0604020202020204" pitchFamily="34" charset="0"/>
                          <a:cs typeface="Arial" panose="020B0604020202020204" pitchFamily="34" charset="0"/>
                        </a:rPr>
                        <a:t>- Cooking methods can influence the bioavailability of fat-soluble vitamins.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For example, cooking can break down cell walls in vegetables, making vitamins A and E more accessible.</a:t>
                      </a:r>
                    </a:p>
                  </a:txBody>
                  <a:tcPr marL="36876" marR="36876" marT="18438" marB="18438" anchor="ctr"/>
                </a:tc>
                <a:extLst>
                  <a:ext uri="{0D108BD9-81ED-4DB2-BD59-A6C34878D82A}">
                    <a16:rowId xmlns="" xmlns:a16="http://schemas.microsoft.com/office/drawing/2014/main" val="1520425012"/>
                  </a:ext>
                </a:extLst>
              </a:tr>
              <a:tr h="447680">
                <a:tc>
                  <a:txBody>
                    <a:bodyPr/>
                    <a:lstStyle/>
                    <a:p>
                      <a:pPr algn="ctr"/>
                      <a:r>
                        <a:rPr lang="en-US" sz="1400" b="1" i="1" dirty="0" smtClean="0">
                          <a:latin typeface="Arial" panose="020B0604020202020204" pitchFamily="34" charset="0"/>
                          <a:cs typeface="Arial" panose="020B0604020202020204" pitchFamily="34" charset="0"/>
                        </a:rPr>
                        <a:t>Alcohol </a:t>
                      </a:r>
                      <a:r>
                        <a:rPr lang="en-US" sz="1400" b="1" i="1" dirty="0">
                          <a:latin typeface="Arial" panose="020B0604020202020204" pitchFamily="34" charset="0"/>
                          <a:cs typeface="Arial" panose="020B0604020202020204" pitchFamily="34" charset="0"/>
                        </a:rPr>
                        <a:t>Consumption</a:t>
                      </a:r>
                    </a:p>
                  </a:txBody>
                  <a:tcPr marL="36876" marR="36876" marT="18438" marB="18438" anchor="ctr"/>
                </a:tc>
                <a:tc>
                  <a:txBody>
                    <a:bodyPr/>
                    <a:lstStyle/>
                    <a:p>
                      <a:pPr algn="ctr"/>
                      <a:r>
                        <a:rPr lang="en-US" sz="1400">
                          <a:latin typeface="Arial" panose="020B0604020202020204" pitchFamily="34" charset="0"/>
                          <a:cs typeface="Arial" panose="020B0604020202020204" pitchFamily="34" charset="0"/>
                        </a:rPr>
                        <a:t>- Excessive alcohol intake can interfere with fat absorption and liver function, impairing the storage and metabolism of fat-soluble vitamins.</a:t>
                      </a:r>
                    </a:p>
                  </a:txBody>
                  <a:tcPr marL="36876" marR="36876" marT="18438" marB="18438" anchor="ctr"/>
                </a:tc>
                <a:extLst>
                  <a:ext uri="{0D108BD9-81ED-4DB2-BD59-A6C34878D82A}">
                    <a16:rowId xmlns="" xmlns:a16="http://schemas.microsoft.com/office/drawing/2014/main" val="2087764082"/>
                  </a:ext>
                </a:extLst>
              </a:tr>
              <a:tr h="716288">
                <a:tc>
                  <a:txBody>
                    <a:bodyPr/>
                    <a:lstStyle/>
                    <a:p>
                      <a:pPr algn="ctr"/>
                      <a:r>
                        <a:rPr lang="en-US" sz="1400" b="1" i="1" dirty="0" smtClean="0">
                          <a:latin typeface="Arial" panose="020B0604020202020204" pitchFamily="34" charset="0"/>
                          <a:cs typeface="Arial" panose="020B0604020202020204" pitchFamily="34" charset="0"/>
                        </a:rPr>
                        <a:t>Presence </a:t>
                      </a:r>
                      <a:r>
                        <a:rPr lang="en-US" sz="1400" b="1" i="1" dirty="0">
                          <a:latin typeface="Arial" panose="020B0604020202020204" pitchFamily="34" charset="0"/>
                          <a:cs typeface="Arial" panose="020B0604020202020204" pitchFamily="34" charset="0"/>
                        </a:rPr>
                        <a:t>of Other Compounds</a:t>
                      </a:r>
                    </a:p>
                  </a:txBody>
                  <a:tcPr marL="36876" marR="36876" marT="18438" marB="18438" anchor="ctr"/>
                </a:tc>
                <a:tc>
                  <a:txBody>
                    <a:bodyPr/>
                    <a:lstStyle/>
                    <a:p>
                      <a:pPr algn="ctr"/>
                      <a:r>
                        <a:rPr lang="en-US" sz="1400" dirty="0">
                          <a:latin typeface="Arial" panose="020B0604020202020204" pitchFamily="34" charset="0"/>
                          <a:cs typeface="Arial" panose="020B0604020202020204" pitchFamily="34" charset="0"/>
                        </a:rPr>
                        <a:t>- Certain compounds can enhance or inhibit absorption. For instance, dietary fiber can bind to fat-soluble vitamins, reducing their absorption. Conversely, phytochemicals in some foods may improve their bioavailability.</a:t>
                      </a:r>
                    </a:p>
                  </a:txBody>
                  <a:tcPr marL="36876" marR="36876" marT="18438" marB="18438" anchor="ctr"/>
                </a:tc>
                <a:extLst>
                  <a:ext uri="{0D108BD9-81ED-4DB2-BD59-A6C34878D82A}">
                    <a16:rowId xmlns="" xmlns:a16="http://schemas.microsoft.com/office/drawing/2014/main" val="2699580178"/>
                  </a:ext>
                </a:extLst>
              </a:tr>
            </a:tbl>
          </a:graphicData>
        </a:graphic>
      </p:graphicFrame>
    </p:spTree>
    <p:extLst>
      <p:ext uri="{BB962C8B-B14F-4D97-AF65-F5344CB8AC3E}">
        <p14:creationId xmlns:p14="http://schemas.microsoft.com/office/powerpoint/2010/main" val="380376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0256" y="1210172"/>
            <a:ext cx="918170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1200"/>
              </a:spcAft>
              <a:buClrTx/>
              <a:buSzTx/>
              <a:tabLst/>
            </a:pPr>
            <a:r>
              <a:rPr kumimoji="0" lang="en-US" altLang="en-US" sz="1800" b="1" i="0" u="none" strike="noStrike" cap="none" normalizeH="0" baseline="0" dirty="0" smtClean="0">
                <a:ln>
                  <a:noFill/>
                </a:ln>
                <a:solidFill>
                  <a:srgbClr val="FF0000"/>
                </a:solidFill>
                <a:effectLst/>
                <a:latin typeface="Arial" panose="020B0604020202020204" pitchFamily="34" charset="0"/>
              </a:rPr>
              <a:t>Vitamin A</a:t>
            </a:r>
            <a:r>
              <a:rPr kumimoji="0" lang="en-US" altLang="en-US" sz="1800" b="0" i="0" u="none" strike="noStrike" cap="none" normalizeH="0" baseline="0" dirty="0" smtClean="0">
                <a:ln>
                  <a:noFill/>
                </a:ln>
                <a:solidFill>
                  <a:srgbClr val="FF0000"/>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Hormonal Control</a:t>
            </a:r>
            <a:r>
              <a:rPr kumimoji="0" lang="en-US" altLang="en-US" sz="1800" b="0" i="0" u="none" strike="noStrike" cap="none" normalizeH="0" baseline="0" dirty="0" smtClean="0">
                <a:ln>
                  <a:noFill/>
                </a:ln>
                <a:solidFill>
                  <a:schemeClr val="tx1"/>
                </a:solidFill>
                <a:effectLst/>
                <a:latin typeface="Arial" panose="020B0604020202020204" pitchFamily="34" charset="0"/>
              </a:rPr>
              <a:t>: The regulation of vitamin A is influenced by various hormones, including retinoic acid (the active metabolite of vitamin A) and thyroid hormones. Retinoic acid plays a crucial role in gene expression, affecting the metabolism and mobilization of vitamin A from the liver.</a:t>
            </a: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Feedback Mechanisms</a:t>
            </a:r>
            <a:r>
              <a:rPr kumimoji="0" lang="en-US" altLang="en-US" sz="1800" b="0" i="0" u="none" strike="noStrike" cap="none" normalizeH="0" baseline="0" dirty="0" smtClean="0">
                <a:ln>
                  <a:noFill/>
                </a:ln>
                <a:solidFill>
                  <a:schemeClr val="tx1"/>
                </a:solidFill>
                <a:effectLst/>
                <a:latin typeface="Arial" panose="020B0604020202020204" pitchFamily="34" charset="0"/>
              </a:rPr>
              <a:t>: The body maintains homeostasis by adjusting the release of vitamin A based on its needs. If dietary intake is high, the liver will store excess vitamin A as </a:t>
            </a:r>
            <a:r>
              <a:rPr kumimoji="0" lang="en-US" altLang="en-US" sz="1800" b="0" i="0" u="none" strike="noStrike" cap="none" normalizeH="0" baseline="0" dirty="0" err="1" smtClean="0">
                <a:ln>
                  <a:noFill/>
                </a:ln>
                <a:solidFill>
                  <a:schemeClr val="tx1"/>
                </a:solidFill>
                <a:effectLst/>
                <a:latin typeface="Arial" panose="020B0604020202020204" pitchFamily="34" charset="0"/>
              </a:rPr>
              <a:t>retinyl</a:t>
            </a:r>
            <a:r>
              <a:rPr kumimoji="0" lang="en-US" altLang="en-US" sz="1800" b="0" i="0" u="none" strike="noStrike" cap="none" normalizeH="0" baseline="0" dirty="0" smtClean="0">
                <a:ln>
                  <a:noFill/>
                </a:ln>
                <a:solidFill>
                  <a:schemeClr val="tx1"/>
                </a:solidFill>
                <a:effectLst/>
                <a:latin typeface="Arial" panose="020B0604020202020204" pitchFamily="34" charset="0"/>
              </a:rPr>
              <a:t> esters, while low intake will trigger the liver to release retinol into the bloodstream.</a:t>
            </a:r>
          </a:p>
          <a:p>
            <a:pPr marL="0" marR="0" lvl="0" indent="0" algn="just" defTabSz="914400" rtl="0" eaLnBrk="0" fontAlgn="base" latinLnBrk="0" hangingPunct="0">
              <a:lnSpc>
                <a:spcPct val="100000"/>
              </a:lnSpc>
              <a:spcBef>
                <a:spcPct val="0"/>
              </a:spcBef>
              <a:spcAft>
                <a:spcPts val="1200"/>
              </a:spcAft>
              <a:buClrTx/>
              <a:buSzTx/>
              <a:tabLst/>
            </a:pPr>
            <a:r>
              <a:rPr kumimoji="0" lang="en-US" altLang="en-US" sz="1800" b="1" i="0" u="none" strike="noStrike" cap="none" normalizeH="0" baseline="0" dirty="0" smtClean="0">
                <a:ln>
                  <a:noFill/>
                </a:ln>
                <a:solidFill>
                  <a:srgbClr val="FF0000"/>
                </a:solidFill>
                <a:effectLst/>
                <a:latin typeface="Arial" panose="020B0604020202020204" pitchFamily="34" charset="0"/>
              </a:rPr>
              <a:t>Vitamin D</a:t>
            </a:r>
            <a:r>
              <a:rPr kumimoji="0" lang="en-US" altLang="en-US" sz="1800" b="0" i="0" u="none" strike="noStrike" cap="none" normalizeH="0" baseline="0" dirty="0" smtClean="0">
                <a:ln>
                  <a:noFill/>
                </a:ln>
                <a:solidFill>
                  <a:srgbClr val="FF0000"/>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Calcium Homeostasis</a:t>
            </a:r>
            <a:r>
              <a:rPr kumimoji="0" lang="en-US" altLang="en-US" sz="1800" b="0" i="0" u="none" strike="noStrike" cap="none" normalizeH="0" baseline="0" dirty="0" smtClean="0">
                <a:ln>
                  <a:noFill/>
                </a:ln>
                <a:solidFill>
                  <a:schemeClr val="tx1"/>
                </a:solidFill>
                <a:effectLst/>
                <a:latin typeface="Arial" panose="020B0604020202020204" pitchFamily="34" charset="0"/>
              </a:rPr>
              <a:t>: Vitamin D regulation is intricately linked to calcium levels in the body. The parathyroid hormone (PTH) and calcitonin are key regulators. When calcium levels are low, PTH stimulates the conversion of vitamin D to its active form, calcitriol, which increases calcium absorption in the intestines and reabsorption in the kidneys.</a:t>
            </a: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Sunlight and Diet</a:t>
            </a:r>
            <a:r>
              <a:rPr kumimoji="0" lang="en-US" altLang="en-US" sz="1800" b="0" i="0" u="none" strike="noStrike" cap="none" normalizeH="0" baseline="0" dirty="0" smtClean="0">
                <a:ln>
                  <a:noFill/>
                </a:ln>
                <a:solidFill>
                  <a:schemeClr val="tx1"/>
                </a:solidFill>
                <a:effectLst/>
                <a:latin typeface="Arial" panose="020B0604020202020204" pitchFamily="34" charset="0"/>
              </a:rPr>
              <a:t>: The synthesis of vitamin D in the skin through sunlight exposure (UVB rays) is a primary source. Dietary intake and synthesis both contribute to vitamin D levels, which are further regulated based on the body's calcium needs.</a:t>
            </a:r>
          </a:p>
          <a:p>
            <a:pPr marL="0" marR="0" lvl="0" indent="0" algn="just" defTabSz="914400" rtl="0" eaLnBrk="0" fontAlgn="base" latinLnBrk="0" hangingPunct="0">
              <a:lnSpc>
                <a:spcPct val="100000"/>
              </a:lnSpc>
              <a:spcBef>
                <a:spcPct val="0"/>
              </a:spcBef>
              <a:spcAft>
                <a:spcPts val="120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itle 1"/>
          <p:cNvSpPr txBox="1">
            <a:spLocks/>
          </p:cNvSpPr>
          <p:nvPr/>
        </p:nvSpPr>
        <p:spPr>
          <a:xfrm>
            <a:off x="245097" y="329938"/>
            <a:ext cx="1210401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REGULATION OF FAT SOLUBLE VITAMINS</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750163" y="1820404"/>
            <a:ext cx="2190750" cy="2085975"/>
          </a:xfrm>
          <a:prstGeom prst="rect">
            <a:avLst/>
          </a:prstGeom>
        </p:spPr>
      </p:pic>
      <p:pic>
        <p:nvPicPr>
          <p:cNvPr id="7" name="Picture 6"/>
          <p:cNvPicPr>
            <a:picLocks noChangeAspect="1"/>
          </p:cNvPicPr>
          <p:nvPr/>
        </p:nvPicPr>
        <p:blipFill>
          <a:blip r:embed="rId3"/>
          <a:stretch>
            <a:fillRect/>
          </a:stretch>
        </p:blipFill>
        <p:spPr>
          <a:xfrm>
            <a:off x="9750163" y="4071282"/>
            <a:ext cx="2143125" cy="2143125"/>
          </a:xfrm>
          <a:prstGeom prst="rect">
            <a:avLst/>
          </a:prstGeom>
        </p:spPr>
      </p:pic>
    </p:spTree>
    <p:extLst>
      <p:ext uri="{BB962C8B-B14F-4D97-AF65-F5344CB8AC3E}">
        <p14:creationId xmlns:p14="http://schemas.microsoft.com/office/powerpoint/2010/main" val="311880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4841" y="71233"/>
            <a:ext cx="10416619" cy="670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1200"/>
              </a:spcAft>
              <a:buClrTx/>
              <a:buSzTx/>
              <a:tabLst/>
            </a:pPr>
            <a:r>
              <a:rPr kumimoji="0" lang="en-US" altLang="en-US" sz="1800" b="1" i="0" u="none" strike="noStrike" cap="none" normalizeH="0" baseline="0" dirty="0" smtClean="0">
                <a:ln>
                  <a:noFill/>
                </a:ln>
                <a:solidFill>
                  <a:srgbClr val="FF0000"/>
                </a:solidFill>
                <a:effectLst/>
                <a:latin typeface="Arial" panose="020B0604020202020204" pitchFamily="34" charset="0"/>
              </a:rPr>
              <a:t>Vitamin E</a:t>
            </a:r>
            <a:r>
              <a:rPr kumimoji="0" lang="en-US" altLang="en-US" sz="1800" b="0" i="0" u="none" strike="noStrike" cap="none" normalizeH="0" baseline="0" dirty="0" smtClean="0">
                <a:ln>
                  <a:noFill/>
                </a:ln>
                <a:solidFill>
                  <a:srgbClr val="FF0000"/>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Dietary Intake and Liver Function</a:t>
            </a:r>
            <a:r>
              <a:rPr kumimoji="0" lang="en-US" altLang="en-US" sz="1800" b="0" i="0" u="none" strike="noStrike" cap="none" normalizeH="0" baseline="0" dirty="0" smtClean="0">
                <a:ln>
                  <a:noFill/>
                </a:ln>
                <a:solidFill>
                  <a:schemeClr val="tx1"/>
                </a:solidFill>
                <a:effectLst/>
                <a:latin typeface="Arial" panose="020B0604020202020204" pitchFamily="34" charset="0"/>
              </a:rPr>
              <a:t>: The liver regulates vitamin E levels by adjusting the synthesis of lipoproteins that transport vitamin E in the bloodstream. Higher dietary intake leads to increased plasma levels of vitamin E, while deficiencies can result in reduced levels in circulation.</a:t>
            </a: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Antioxidant Regulation</a:t>
            </a:r>
            <a:r>
              <a:rPr kumimoji="0" lang="en-US" altLang="en-US" sz="1800" b="0" i="0" u="none" strike="noStrike" cap="none" normalizeH="0" baseline="0" dirty="0" smtClean="0">
                <a:ln>
                  <a:noFill/>
                </a:ln>
                <a:solidFill>
                  <a:schemeClr val="tx1"/>
                </a:solidFill>
                <a:effectLst/>
                <a:latin typeface="Arial" panose="020B0604020202020204" pitchFamily="34" charset="0"/>
              </a:rPr>
              <a:t>: Vitamin E acts as an antioxidant and its regulation is influenced by oxidative stress levels in the body. Increased oxidative stress can enhance the demand for vitamin E, leading to greater mobilization from storage sites.</a:t>
            </a:r>
          </a:p>
          <a:p>
            <a:pPr marL="0" marR="0" lvl="0" indent="0" algn="just" defTabSz="914400" rtl="0" eaLnBrk="0" fontAlgn="base" latinLnBrk="0" hangingPunct="0">
              <a:lnSpc>
                <a:spcPct val="100000"/>
              </a:lnSpc>
              <a:spcBef>
                <a:spcPct val="0"/>
              </a:spcBef>
              <a:spcAft>
                <a:spcPts val="1200"/>
              </a:spcAft>
              <a:buClrTx/>
              <a:buSzTx/>
              <a:tabLst/>
            </a:pPr>
            <a:r>
              <a:rPr kumimoji="0" lang="en-US" altLang="en-US" sz="1800" b="1" i="0" u="none" strike="noStrike" cap="none" normalizeH="0" baseline="0" dirty="0" smtClean="0">
                <a:ln>
                  <a:noFill/>
                </a:ln>
                <a:solidFill>
                  <a:srgbClr val="FF0000"/>
                </a:solidFill>
                <a:effectLst/>
                <a:latin typeface="Arial" panose="020B0604020202020204" pitchFamily="34" charset="0"/>
              </a:rPr>
              <a:t>Vitamin K</a:t>
            </a:r>
            <a:r>
              <a:rPr kumimoji="0" lang="en-US" altLang="en-US" sz="1800" b="0" i="0" u="none" strike="noStrike" cap="none" normalizeH="0" baseline="0" dirty="0" smtClean="0">
                <a:ln>
                  <a:noFill/>
                </a:ln>
                <a:solidFill>
                  <a:srgbClr val="FF0000"/>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Dietary Sources and Gut Microbiota</a:t>
            </a:r>
            <a:r>
              <a:rPr kumimoji="0" lang="en-US" altLang="en-US" sz="1800" b="0" i="0" u="none" strike="noStrike" cap="none" normalizeH="0" baseline="0" dirty="0" smtClean="0">
                <a:ln>
                  <a:noFill/>
                </a:ln>
                <a:solidFill>
                  <a:schemeClr val="tx1"/>
                </a:solidFill>
                <a:effectLst/>
                <a:latin typeface="Arial" panose="020B0604020202020204" pitchFamily="34" charset="0"/>
              </a:rPr>
              <a:t>: Vitamin K regulation is primarily influenced by dietary intake and the synthesis of </a:t>
            </a:r>
            <a:r>
              <a:rPr kumimoji="0" lang="en-US" altLang="en-US" sz="1800" b="0" i="0" u="none" strike="noStrike" cap="none" normalizeH="0" baseline="0" dirty="0" err="1" smtClean="0">
                <a:ln>
                  <a:noFill/>
                </a:ln>
                <a:solidFill>
                  <a:schemeClr val="tx1"/>
                </a:solidFill>
                <a:effectLst/>
                <a:latin typeface="Arial" panose="020B0604020202020204" pitchFamily="34" charset="0"/>
              </a:rPr>
              <a:t>menaquinones</a:t>
            </a:r>
            <a:r>
              <a:rPr kumimoji="0" lang="en-US" altLang="en-US" sz="1800" b="0" i="0" u="none" strike="noStrike" cap="none" normalizeH="0" baseline="0" dirty="0" smtClean="0">
                <a:ln>
                  <a:noFill/>
                </a:ln>
                <a:solidFill>
                  <a:schemeClr val="tx1"/>
                </a:solidFill>
                <a:effectLst/>
                <a:latin typeface="Arial" panose="020B0604020202020204" pitchFamily="34" charset="0"/>
              </a:rPr>
              <a:t> (K2) by gut bacteria. The body can utilize both phylloquinone (K1) from plant sources and </a:t>
            </a:r>
            <a:r>
              <a:rPr kumimoji="0" lang="en-US" altLang="en-US" sz="1800" b="0" i="0" u="none" strike="noStrike" cap="none" normalizeH="0" baseline="0" dirty="0" err="1" smtClean="0">
                <a:ln>
                  <a:noFill/>
                </a:ln>
                <a:solidFill>
                  <a:schemeClr val="tx1"/>
                </a:solidFill>
                <a:effectLst/>
                <a:latin typeface="Arial" panose="020B0604020202020204" pitchFamily="34" charset="0"/>
              </a:rPr>
              <a:t>menaquinones</a:t>
            </a:r>
            <a:r>
              <a:rPr kumimoji="0" lang="en-US" altLang="en-US" sz="1800" b="0" i="0" u="none" strike="noStrike" cap="none" normalizeH="0" baseline="0" dirty="0" smtClean="0">
                <a:ln>
                  <a:noFill/>
                </a:ln>
                <a:solidFill>
                  <a:schemeClr val="tx1"/>
                </a:solidFill>
                <a:effectLst/>
                <a:latin typeface="Arial" panose="020B0604020202020204" pitchFamily="34" charset="0"/>
              </a:rPr>
              <a:t> from fermented foods and intestinal bacteria.</a:t>
            </a: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Liver Utilization</a:t>
            </a:r>
            <a:r>
              <a:rPr kumimoji="0" lang="en-US" altLang="en-US" sz="1800" b="0" i="0" u="none" strike="noStrike" cap="none" normalizeH="0" baseline="0" dirty="0" smtClean="0">
                <a:ln>
                  <a:noFill/>
                </a:ln>
                <a:solidFill>
                  <a:schemeClr val="tx1"/>
                </a:solidFill>
                <a:effectLst/>
                <a:latin typeface="Arial" panose="020B0604020202020204" pitchFamily="34" charset="0"/>
              </a:rPr>
              <a:t>: The liver plays a central role in the metabolism of vitamin K. It utilizes vitamin K for synthesizing clotting factors, and its levels are maintained through a balance between dietary intake, synthesis, and the body's demand for coagulation processes.</a:t>
            </a:r>
          </a:p>
          <a:p>
            <a:pPr marL="0" marR="0" lvl="0" indent="0" algn="just" defTabSz="914400" rtl="0" eaLnBrk="0" fontAlgn="base" latinLnBrk="0" hangingPunct="0">
              <a:lnSpc>
                <a:spcPct val="100000"/>
              </a:lnSpc>
              <a:spcBef>
                <a:spcPct val="0"/>
              </a:spcBef>
              <a:spcAft>
                <a:spcPts val="120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285750" lvl="0" indent="-285750" algn="just" eaLnBrk="0" fontAlgn="base" hangingPunct="0">
              <a:spcBef>
                <a:spcPct val="0"/>
              </a:spcBef>
              <a:spcAft>
                <a:spcPts val="1200"/>
              </a:spcAft>
              <a:buFont typeface="Wingdings" panose="05000000000000000000" pitchFamily="2" charset="2"/>
              <a:buChar char="ü"/>
            </a:pPr>
            <a:r>
              <a:rPr lang="en-US" i="1" dirty="0" smtClean="0">
                <a:latin typeface="Arial" panose="020B0604020202020204" pitchFamily="34" charset="0"/>
                <a:cs typeface="Arial" panose="020B0604020202020204" pitchFamily="34" charset="0"/>
              </a:rPr>
              <a:t>The regulation of fat-soluble vitamins is a complex interplay of dietary intake, hormonal signaling, and physiological needs. Each vitamin has specific regulatory mechanisms that ensure adequate levels are maintained while preventing toxicity. Understanding these regulatory processes is crucial for optimizing health and preventing deficiencies or excessive accumulation of these vitamins</a:t>
            </a:r>
            <a:endParaRPr kumimoji="0" lang="en-US" altLang="en-US" sz="18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5363" name="Picture 3" descr="Vitamin K Food: Over 2,535 Royalty-Free Licensable Stock Illustrations &amp;  Drawing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36679" t="43735" r="33176" b="12789"/>
          <a:stretch/>
        </p:blipFill>
        <p:spPr bwMode="auto">
          <a:xfrm>
            <a:off x="10518091" y="895546"/>
            <a:ext cx="1359683" cy="148001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Vitamin K Food: Over 2,535 Royalty-Free Licensable Stock Illustrations &amp;  Drawing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66290" t="46916" b="14911"/>
          <a:stretch/>
        </p:blipFill>
        <p:spPr bwMode="auto">
          <a:xfrm>
            <a:off x="10453400" y="3770721"/>
            <a:ext cx="1621422" cy="138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9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8,535 Conclusion Royalty-Free Photos and Stock Image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091" y="134103"/>
            <a:ext cx="5715000"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1343" y="3084791"/>
            <a:ext cx="10397765" cy="3046988"/>
          </a:xfrm>
          <a:prstGeom prst="rect">
            <a:avLst/>
          </a:prstGeom>
        </p:spPr>
        <p:txBody>
          <a:bodyPr wrap="square">
            <a:spAutoFit/>
          </a:bodyPr>
          <a:lstStyle/>
          <a:p>
            <a:pPr marL="285750" indent="-285750" algn="just">
              <a:spcAft>
                <a:spcPts val="12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In conclusion, the absorption, storage, and regulation of fat-soluble vitamins (A, D, E, and K) are vital processes that significantly impact overall health.</a:t>
            </a:r>
          </a:p>
          <a:p>
            <a:pPr marL="285750" indent="-285750" algn="just">
              <a:spcAft>
                <a:spcPts val="12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 These vitamins require dietary fat for effective absorption and are stored primarily in the liver and adipose tissues, providing a reserve for the body’s needs. </a:t>
            </a:r>
          </a:p>
          <a:p>
            <a:pPr marL="285750" indent="-285750" algn="just">
              <a:spcAft>
                <a:spcPts val="12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Regulation is achieved through complex hormonal feedback mechanisms and dietary intake, ensuring that vitamin levels remain balanced. </a:t>
            </a:r>
          </a:p>
          <a:p>
            <a:pPr marL="285750" indent="-285750" algn="just">
              <a:spcAft>
                <a:spcPts val="12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However, excessive intake can lead to toxicity, underscoring the importance of moderation and awareness of dietary sources. Understanding these aspects is crucial for promoting optimal health and preventing deficiencies or toxicities.</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0" y="6504495"/>
            <a:ext cx="12192000" cy="353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85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98104" y="695524"/>
            <a:ext cx="6223794" cy="1771290"/>
          </a:xfrm>
          <a:prstGeom prst="rect">
            <a:avLst/>
          </a:prstGeom>
          <a:noFill/>
          <a:ln/>
        </p:spPr>
        <p:txBody>
          <a:bodyPr wrap="square" lIns="0" tIns="0" rIns="0" bIns="0" rtlCol="0" anchor="t"/>
          <a:lstStyle/>
          <a:p>
            <a:pPr>
              <a:lnSpc>
                <a:spcPts val="4583"/>
              </a:lnSpc>
            </a:pPr>
            <a:endParaRPr lang="en-US" sz="3667" dirty="0">
              <a:solidFill>
                <a:schemeClr val="bg1"/>
              </a:solidFill>
            </a:endParaRPr>
          </a:p>
        </p:txBody>
      </p:sp>
      <p:sp>
        <p:nvSpPr>
          <p:cNvPr id="4" name="Text 1"/>
          <p:cNvSpPr/>
          <p:nvPr/>
        </p:nvSpPr>
        <p:spPr>
          <a:xfrm>
            <a:off x="698104" y="3928070"/>
            <a:ext cx="6223794" cy="2234307"/>
          </a:xfrm>
          <a:prstGeom prst="rect">
            <a:avLst/>
          </a:prstGeom>
          <a:noFill/>
          <a:ln/>
        </p:spPr>
        <p:txBody>
          <a:bodyPr wrap="square" lIns="0" tIns="0" rIns="0" bIns="0" rtlCol="0" anchor="t"/>
          <a:lstStyle/>
          <a:p>
            <a:pPr>
              <a:lnSpc>
                <a:spcPts val="2500"/>
              </a:lnSpc>
            </a:pPr>
            <a:endParaRPr lang="en-US" sz="1542" dirty="0"/>
          </a:p>
        </p:txBody>
      </p:sp>
      <p:sp>
        <p:nvSpPr>
          <p:cNvPr id="6" name="Rectangle 5"/>
          <p:cNvSpPr/>
          <p:nvPr/>
        </p:nvSpPr>
        <p:spPr>
          <a:xfrm>
            <a:off x="1753586" y="3154908"/>
            <a:ext cx="4316584" cy="1308050"/>
          </a:xfrm>
          <a:prstGeom prst="rect">
            <a:avLst/>
          </a:prstGeom>
          <a:noFill/>
        </p:spPr>
        <p:txBody>
          <a:bodyPr wrap="square" lIns="76200" tIns="38100" rIns="76200" bIns="38100">
            <a:spAutoFit/>
          </a:bodyPr>
          <a:lstStyle/>
          <a:p>
            <a:pPr algn="ctr"/>
            <a:r>
              <a:rPr lang="en-US" sz="8000" dirty="0">
                <a:ln w="0"/>
                <a:solidFill>
                  <a:schemeClr val="tx1">
                    <a:lumMod val="85000"/>
                  </a:schemeClr>
                </a:solidFill>
                <a:effectLst>
                  <a:outerShdw blurRad="38100" dist="19050" dir="2700000" algn="tl" rotWithShape="0">
                    <a:schemeClr val="dk1">
                      <a:alpha val="40000"/>
                    </a:schemeClr>
                  </a:outerShdw>
                </a:effectLst>
              </a:rPr>
              <a:t>THANKS</a:t>
            </a:r>
            <a:endParaRPr lang="en-US" sz="8000" dirty="0">
              <a:ln w="0"/>
              <a:solidFill>
                <a:schemeClr val="tx1">
                  <a:lumMod val="85000"/>
                </a:schemeClr>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2" y="151689"/>
            <a:ext cx="1346077" cy="1334165"/>
          </a:xfrm>
          <a:prstGeom prst="rect">
            <a:avLst/>
          </a:prstGeom>
        </p:spPr>
      </p:pic>
      <p:sp>
        <p:nvSpPr>
          <p:cNvPr id="7" name="Rectangle 6"/>
          <p:cNvSpPr/>
          <p:nvPr/>
        </p:nvSpPr>
        <p:spPr>
          <a:xfrm>
            <a:off x="2081140" y="4312393"/>
            <a:ext cx="3661474" cy="912814"/>
          </a:xfrm>
          <a:prstGeom prst="rect">
            <a:avLst/>
          </a:prstGeom>
        </p:spPr>
        <p:txBody>
          <a:bodyPr wrap="square">
            <a:spAutoFit/>
          </a:bodyPr>
          <a:lstStyle/>
          <a:p>
            <a:pPr algn="just"/>
            <a:r>
              <a:rPr lang="en-US" sz="1333" dirty="0">
                <a:solidFill>
                  <a:srgbClr val="00B0F0"/>
                </a:solidFill>
              </a:rPr>
              <a:t>Prof. Dr. Asif Ahmad, Director Institute of Food and Nutritional Sciences, PMAS-Arid Agriculture University Rawalpindi</a:t>
            </a:r>
          </a:p>
          <a:p>
            <a:r>
              <a:rPr lang="en-US" sz="1333" dirty="0">
                <a:solidFill>
                  <a:srgbClr val="00B0F0"/>
                </a:solidFill>
              </a:rPr>
              <a:t>asifahmad_1@yahoo.com</a:t>
            </a:r>
          </a:p>
        </p:txBody>
      </p:sp>
    </p:spTree>
    <p:extLst>
      <p:ext uri="{BB962C8B-B14F-4D97-AF65-F5344CB8AC3E}">
        <p14:creationId xmlns:p14="http://schemas.microsoft.com/office/powerpoint/2010/main" val="144168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FAT SOLUBLE VITAMINS</a:t>
            </a:r>
            <a:endParaRPr lang="en-US" b="1" dirty="0">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554979" y="960856"/>
            <a:ext cx="8435018" cy="553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ts val="60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Group of vitamins that dissolve in fat and are stored in the body’s fatty tissues and liver.</a:t>
            </a:r>
          </a:p>
          <a:p>
            <a:pPr marL="0" indent="0" algn="just">
              <a:spcAft>
                <a:spcPts val="600"/>
              </a:spcAft>
              <a:buNone/>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Unlike water-soluble vitamins, they don’t need daily replenishment as they’re stored in the body. </a:t>
            </a:r>
          </a:p>
          <a:p>
            <a:pPr marL="0" indent="0" algn="just">
              <a:spcAft>
                <a:spcPts val="600"/>
              </a:spcAft>
              <a:buNone/>
            </a:pPr>
            <a:r>
              <a:rPr lang="en-US" altLang="en-US" sz="1800" dirty="0" smtClean="0">
                <a:latin typeface="Arial" panose="020B0604020202020204" pitchFamily="34" charset="0"/>
                <a:cs typeface="Arial" panose="020B0604020202020204" pitchFamily="34" charset="0"/>
              </a:rPr>
              <a:t>Includes </a:t>
            </a:r>
            <a:r>
              <a:rPr lang="en-US" altLang="en-US" sz="1800" b="1" dirty="0" smtClean="0">
                <a:latin typeface="Arial" panose="020B0604020202020204" pitchFamily="34" charset="0"/>
                <a:cs typeface="Arial" panose="020B0604020202020204" pitchFamily="34" charset="0"/>
              </a:rPr>
              <a:t>Vitamin A, D, E, and K</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indent="0" algn="just">
              <a:spcAft>
                <a:spcPts val="600"/>
              </a:spcAft>
              <a:buNone/>
            </a:pPr>
            <a:r>
              <a:rPr lang="en-US" sz="1800" b="1" dirty="0" smtClean="0">
                <a:solidFill>
                  <a:srgbClr val="FF0000"/>
                </a:solidFill>
                <a:latin typeface="Arial" panose="020B0604020202020204" pitchFamily="34" charset="0"/>
                <a:cs typeface="Arial" panose="020B0604020202020204" pitchFamily="34" charset="0"/>
              </a:rPr>
              <a:t>Characteristics of Fat-Soluble Vitamins:</a:t>
            </a:r>
            <a:endParaRPr lang="en-US" sz="1800" dirty="0" smtClean="0">
              <a:solidFill>
                <a:srgbClr val="FF0000"/>
              </a:solidFill>
              <a:latin typeface="Arial" panose="020B0604020202020204" pitchFamily="34" charset="0"/>
              <a:cs typeface="Arial" panose="020B0604020202020204" pitchFamily="34" charset="0"/>
            </a:endParaRPr>
          </a:p>
          <a:p>
            <a:pPr algn="just">
              <a:spcAft>
                <a:spcPts val="600"/>
              </a:spcAft>
            </a:pPr>
            <a:r>
              <a:rPr lang="en-US" sz="1800" b="1" dirty="0" smtClean="0">
                <a:latin typeface="Arial" panose="020B0604020202020204" pitchFamily="34" charset="0"/>
                <a:cs typeface="Arial" panose="020B0604020202020204" pitchFamily="34" charset="0"/>
              </a:rPr>
              <a:t>Absorption</a:t>
            </a:r>
            <a:r>
              <a:rPr lang="en-US" sz="1800" dirty="0" smtClean="0">
                <a:latin typeface="Arial" panose="020B0604020202020204" pitchFamily="34" charset="0"/>
                <a:cs typeface="Arial" panose="020B0604020202020204" pitchFamily="34" charset="0"/>
              </a:rPr>
              <a:t>: Requires dietary fats for absorption.</a:t>
            </a:r>
          </a:p>
          <a:p>
            <a:pPr algn="just">
              <a:spcAft>
                <a:spcPts val="600"/>
              </a:spcAft>
            </a:pPr>
            <a:r>
              <a:rPr lang="en-US" sz="1800" b="1" dirty="0" smtClean="0">
                <a:latin typeface="Arial" panose="020B0604020202020204" pitchFamily="34" charset="0"/>
                <a:cs typeface="Arial" panose="020B0604020202020204" pitchFamily="34" charset="0"/>
              </a:rPr>
              <a:t>Storage</a:t>
            </a:r>
            <a:r>
              <a:rPr lang="en-US" sz="1800" dirty="0" smtClean="0">
                <a:latin typeface="Arial" panose="020B0604020202020204" pitchFamily="34" charset="0"/>
                <a:cs typeface="Arial" panose="020B0604020202020204" pitchFamily="34" charset="0"/>
              </a:rPr>
              <a:t>: Stored in the liver and adipose tissues, reducing the need for daily intake.</a:t>
            </a:r>
          </a:p>
          <a:p>
            <a:pPr algn="just">
              <a:spcAft>
                <a:spcPts val="600"/>
              </a:spcAft>
            </a:pPr>
            <a:r>
              <a:rPr lang="en-US" sz="1800" b="1" dirty="0" smtClean="0">
                <a:latin typeface="Arial" panose="020B0604020202020204" pitchFamily="34" charset="0"/>
                <a:cs typeface="Arial" panose="020B0604020202020204" pitchFamily="34" charset="0"/>
              </a:rPr>
              <a:t>Potential for Toxicity</a:t>
            </a:r>
            <a:r>
              <a:rPr lang="en-US" sz="1800" dirty="0" smtClean="0">
                <a:latin typeface="Arial" panose="020B0604020202020204" pitchFamily="34" charset="0"/>
                <a:cs typeface="Arial" panose="020B0604020202020204" pitchFamily="34" charset="0"/>
              </a:rPr>
              <a:t>: Can accumulate in the body, leading to toxicity if consumed in excess.</a:t>
            </a:r>
          </a:p>
          <a:p>
            <a:pPr algn="just">
              <a:spcAft>
                <a:spcPts val="600"/>
              </a:spcAft>
            </a:pPr>
            <a:r>
              <a:rPr lang="en-US" sz="1800" dirty="0" smtClean="0">
                <a:latin typeface="Arial" panose="020B0604020202020204" pitchFamily="34" charset="0"/>
                <a:cs typeface="Arial" panose="020B0604020202020204" pitchFamily="34" charset="0"/>
              </a:rPr>
              <a:t>Each plays a vital role in maintaining health, supporting processes such as </a:t>
            </a:r>
            <a:r>
              <a:rPr lang="en-US" sz="1800" b="1" dirty="0" smtClean="0">
                <a:latin typeface="Arial" panose="020B0604020202020204" pitchFamily="34" charset="0"/>
                <a:cs typeface="Arial" panose="020B0604020202020204" pitchFamily="34" charset="0"/>
              </a:rPr>
              <a:t>cell growth, immune defense,</a:t>
            </a:r>
            <a:r>
              <a:rPr lang="en-US" sz="1800" dirty="0" smtClean="0">
                <a:latin typeface="Arial" panose="020B0604020202020204" pitchFamily="34" charset="0"/>
                <a:cs typeface="Arial" panose="020B0604020202020204" pitchFamily="34" charset="0"/>
              </a:rPr>
              <a:t> and </a:t>
            </a:r>
            <a:r>
              <a:rPr lang="en-US" sz="1800" b="1" dirty="0" smtClean="0">
                <a:latin typeface="Arial" panose="020B0604020202020204" pitchFamily="34" charset="0"/>
                <a:cs typeface="Arial" panose="020B0604020202020204" pitchFamily="34" charset="0"/>
              </a:rPr>
              <a:t>blood coagulation</a:t>
            </a:r>
            <a:endParaRPr lang="en-US" sz="1800" dirty="0" smtClean="0">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ts val="60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b="11784"/>
          <a:stretch/>
        </p:blipFill>
        <p:spPr>
          <a:xfrm>
            <a:off x="8989997" y="1921003"/>
            <a:ext cx="3202003" cy="3041989"/>
          </a:xfrm>
          <a:prstGeom prst="rect">
            <a:avLst/>
          </a:prstGeom>
        </p:spPr>
      </p:pic>
      <p:sp>
        <p:nvSpPr>
          <p:cNvPr id="6" name="Rectangle 5"/>
          <p:cNvSpPr/>
          <p:nvPr/>
        </p:nvSpPr>
        <p:spPr>
          <a:xfrm>
            <a:off x="0" y="6504495"/>
            <a:ext cx="12192000" cy="353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6656895"/>
            <a:ext cx="12192000" cy="353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6807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at soluble vitamin info chart. #Vitamins #nutrition #amandafoubister  #feelfreshnutrition | Fat soluble vitamins, Vitamins, Healthy daily diet"/>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5908" t="28779" r="6497" b="9703"/>
          <a:stretch/>
        </p:blipFill>
        <p:spPr bwMode="auto">
          <a:xfrm>
            <a:off x="1338606" y="0"/>
            <a:ext cx="9417377" cy="661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78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56" y="234593"/>
            <a:ext cx="11646568" cy="1325563"/>
          </a:xfrm>
        </p:spPr>
        <p:txBody>
          <a:bodyPr/>
          <a:lstStyle/>
          <a:p>
            <a:pPr algn="ctr"/>
            <a:r>
              <a:rPr lang="en-US" b="1" dirty="0" smtClean="0">
                <a:latin typeface="Arial" panose="020B0604020202020204" pitchFamily="34" charset="0"/>
                <a:cs typeface="Arial" panose="020B0604020202020204" pitchFamily="34" charset="0"/>
              </a:rPr>
              <a:t>OVERVIEW OF FAT SOLUBLE VITAMINS ABSORPTION</a:t>
            </a:r>
            <a:endParaRPr lang="en-US" b="1" dirty="0">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211756" y="1412920"/>
            <a:ext cx="11020124" cy="536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None/>
              <a:tabLst/>
            </a:pPr>
            <a:r>
              <a:rPr kumimoji="0" lang="en-US" altLang="en-US" sz="1600" b="1" i="0" u="none" strike="noStrike" cap="none" normalizeH="0" baseline="0" dirty="0" smtClean="0">
                <a:ln>
                  <a:noFill/>
                </a:ln>
                <a:solidFill>
                  <a:srgbClr val="FF0000"/>
                </a:solidFill>
                <a:effectLst/>
                <a:latin typeface="Arial" panose="020B0604020202020204" pitchFamily="34" charset="0"/>
              </a:rPr>
              <a:t>Primary Absorption Site:</a:t>
            </a:r>
            <a:endParaRPr kumimoji="0" lang="en-US" altLang="en-US" sz="1600" b="0" i="0" u="none" strike="noStrike" cap="none" normalizeH="0" baseline="0" dirty="0" smtClean="0">
              <a:ln>
                <a:noFill/>
              </a:ln>
              <a:solidFill>
                <a:srgbClr val="FF0000"/>
              </a:solidFill>
              <a:effectLst/>
              <a:latin typeface="Arial" panose="020B0604020202020204" pitchFamily="34" charset="0"/>
            </a:endParaRPr>
          </a:p>
          <a:p>
            <a:pPr marL="457200" lvl="1" indent="0" eaLnBrk="0" fontAlgn="base" hangingPunct="0">
              <a:lnSpc>
                <a:spcPct val="100000"/>
              </a:lnSpc>
              <a:spcBef>
                <a:spcPct val="0"/>
              </a:spcBef>
              <a:spcAft>
                <a:spcPts val="800"/>
              </a:spcAft>
              <a:buNone/>
            </a:pPr>
            <a:r>
              <a:rPr kumimoji="0" lang="en-US" altLang="en-US" sz="1600" b="0" i="0" u="none" strike="noStrike" cap="none" normalizeH="0" baseline="0" dirty="0" smtClean="0">
                <a:ln>
                  <a:noFill/>
                </a:ln>
                <a:solidFill>
                  <a:schemeClr val="tx1"/>
                </a:solidFill>
                <a:effectLst/>
                <a:latin typeface="Arial" panose="020B0604020202020204" pitchFamily="34" charset="0"/>
              </a:rPr>
              <a:t>Absorption of fat-soluble vitamins mainly occurs in the </a:t>
            </a:r>
            <a:r>
              <a:rPr kumimoji="0" lang="en-US" altLang="en-US" sz="1600" b="1" i="0" u="none" strike="noStrike" cap="none" normalizeH="0" baseline="0" dirty="0" smtClean="0">
                <a:ln>
                  <a:noFill/>
                </a:ln>
                <a:solidFill>
                  <a:schemeClr val="tx1"/>
                </a:solidFill>
                <a:effectLst/>
                <a:latin typeface="Arial" panose="020B0604020202020204" pitchFamily="34" charset="0"/>
              </a:rPr>
              <a:t>small intestine</a:t>
            </a:r>
            <a:r>
              <a:rPr kumimoji="0" lang="en-US" altLang="en-US" sz="16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ts val="800"/>
              </a:spcAft>
              <a:buClrTx/>
              <a:buSzTx/>
              <a:buNone/>
              <a:tabLst/>
            </a:pPr>
            <a:r>
              <a:rPr kumimoji="0" lang="en-US" altLang="en-US" sz="1600" b="1" i="0" u="none" strike="noStrike" cap="none" normalizeH="0" baseline="0" dirty="0" smtClean="0">
                <a:ln>
                  <a:noFill/>
                </a:ln>
                <a:solidFill>
                  <a:srgbClr val="FF0000"/>
                </a:solidFill>
                <a:effectLst/>
                <a:latin typeface="Arial" panose="020B0604020202020204" pitchFamily="34" charset="0"/>
              </a:rPr>
              <a:t>Dependency on Dietary Fat:</a:t>
            </a:r>
            <a:endParaRPr kumimoji="0" lang="en-US" altLang="en-US" sz="1600" b="0" i="0" u="none" strike="noStrike" cap="none" normalizeH="0" baseline="0" dirty="0" smtClean="0">
              <a:ln>
                <a:noFill/>
              </a:ln>
              <a:solidFill>
                <a:srgbClr val="FF0000"/>
              </a:solidFill>
              <a:effectLst/>
              <a:latin typeface="Arial" panose="020B0604020202020204" pitchFamily="34" charset="0"/>
            </a:endParaRPr>
          </a:p>
          <a:p>
            <a:pPr marL="457200" lvl="1" indent="0" eaLnBrk="0" fontAlgn="base" hangingPunct="0">
              <a:lnSpc>
                <a:spcPct val="100000"/>
              </a:lnSpc>
              <a:spcBef>
                <a:spcPct val="0"/>
              </a:spcBef>
              <a:spcAft>
                <a:spcPts val="800"/>
              </a:spcAft>
              <a:buNone/>
            </a:pPr>
            <a:r>
              <a:rPr kumimoji="0" lang="en-US" altLang="en-US" sz="1600" b="0" i="0" u="none" strike="noStrike" cap="none" normalizeH="0" baseline="0" dirty="0" smtClean="0">
                <a:ln>
                  <a:noFill/>
                </a:ln>
                <a:solidFill>
                  <a:schemeClr val="tx1"/>
                </a:solidFill>
                <a:effectLst/>
                <a:latin typeface="Arial" panose="020B0604020202020204" pitchFamily="34" charset="0"/>
              </a:rPr>
              <a:t>Requires the presence of dietary fats to be absorbed efficiently.</a:t>
            </a:r>
          </a:p>
          <a:p>
            <a:pPr marL="457200" lvl="1" indent="0" eaLnBrk="0" fontAlgn="base" hangingPunct="0">
              <a:lnSpc>
                <a:spcPct val="100000"/>
              </a:lnSpc>
              <a:spcBef>
                <a:spcPct val="0"/>
              </a:spcBef>
              <a:spcAft>
                <a:spcPts val="800"/>
              </a:spcAft>
              <a:buNone/>
            </a:pPr>
            <a:r>
              <a:rPr kumimoji="0" lang="en-US" altLang="en-US" sz="1600" b="0" i="0" u="none" strike="noStrike" cap="none" normalizeH="0" baseline="0" dirty="0" smtClean="0">
                <a:ln>
                  <a:noFill/>
                </a:ln>
                <a:solidFill>
                  <a:schemeClr val="tx1"/>
                </a:solidFill>
                <a:effectLst/>
                <a:latin typeface="Arial" panose="020B0604020202020204" pitchFamily="34" charset="0"/>
              </a:rPr>
              <a:t>Vitamins A, D, E, and K are incorporated into fat-containing micelles for transport.</a:t>
            </a:r>
          </a:p>
          <a:p>
            <a:pPr marL="0" marR="0" lvl="0" indent="0" algn="l" defTabSz="914400" rtl="0" eaLnBrk="0" fontAlgn="base" latinLnBrk="0" hangingPunct="0">
              <a:lnSpc>
                <a:spcPct val="100000"/>
              </a:lnSpc>
              <a:spcBef>
                <a:spcPct val="0"/>
              </a:spcBef>
              <a:spcAft>
                <a:spcPts val="800"/>
              </a:spcAft>
              <a:buClrTx/>
              <a:buSzTx/>
              <a:buNone/>
              <a:tabLst/>
            </a:pPr>
            <a:r>
              <a:rPr kumimoji="0" lang="en-US" altLang="en-US" sz="1600" b="1" i="0" u="none" strike="noStrike" cap="none" normalizeH="0" baseline="0" dirty="0" smtClean="0">
                <a:ln>
                  <a:noFill/>
                </a:ln>
                <a:solidFill>
                  <a:srgbClr val="FF0000"/>
                </a:solidFill>
                <a:effectLst/>
                <a:latin typeface="Arial" panose="020B0604020202020204" pitchFamily="34" charset="0"/>
              </a:rPr>
              <a:t>Role of Bile Salts and Pancreatic Enzymes:</a:t>
            </a:r>
            <a:endParaRPr kumimoji="0" lang="en-US" altLang="en-US" sz="1600" b="0" i="0" u="none" strike="noStrike" cap="none" normalizeH="0" baseline="0" dirty="0" smtClean="0">
              <a:ln>
                <a:noFill/>
              </a:ln>
              <a:solidFill>
                <a:srgbClr val="FF0000"/>
              </a:solidFill>
              <a:effectLst/>
              <a:latin typeface="Arial" panose="020B0604020202020204" pitchFamily="34" charset="0"/>
            </a:endParaRPr>
          </a:p>
          <a:p>
            <a:pPr lvl="1" eaLnBrk="0" fontAlgn="base" hangingPunct="0">
              <a:lnSpc>
                <a:spcPct val="100000"/>
              </a:lnSpc>
              <a:spcBef>
                <a:spcPct val="0"/>
              </a:spcBef>
              <a:spcAft>
                <a:spcPts val="800"/>
              </a:spcAft>
              <a:buFont typeface="Wingdings" panose="05000000000000000000" pitchFamily="2" charset="2"/>
              <a:buChar char="ü"/>
            </a:pPr>
            <a:r>
              <a:rPr kumimoji="0" lang="en-US" altLang="en-US" sz="1600" b="1" i="0" u="none" strike="noStrike" cap="none" normalizeH="0" baseline="0" dirty="0" smtClean="0">
                <a:ln>
                  <a:noFill/>
                </a:ln>
                <a:solidFill>
                  <a:schemeClr val="tx1"/>
                </a:solidFill>
                <a:effectLst/>
                <a:latin typeface="Arial" panose="020B0604020202020204" pitchFamily="34" charset="0"/>
              </a:rPr>
              <a:t>Bile salts</a:t>
            </a:r>
            <a:r>
              <a:rPr kumimoji="0" lang="en-US" altLang="en-US" sz="1600" b="0" i="0" u="none" strike="noStrike" cap="none" normalizeH="0" baseline="0" dirty="0" smtClean="0">
                <a:ln>
                  <a:noFill/>
                </a:ln>
                <a:solidFill>
                  <a:schemeClr val="tx1"/>
                </a:solidFill>
                <a:effectLst/>
                <a:latin typeface="Arial" panose="020B0604020202020204" pitchFamily="34" charset="0"/>
              </a:rPr>
              <a:t> (from the liver and stored in the gallbladder) emulsify fats, forming micelles that carry fat-soluble vitamins.</a:t>
            </a:r>
          </a:p>
          <a:p>
            <a:pPr lvl="1" eaLnBrk="0" fontAlgn="base" hangingPunct="0">
              <a:lnSpc>
                <a:spcPct val="100000"/>
              </a:lnSpc>
              <a:spcBef>
                <a:spcPct val="0"/>
              </a:spcBef>
              <a:spcAft>
                <a:spcPts val="800"/>
              </a:spcAft>
              <a:buFont typeface="Wingdings" panose="05000000000000000000" pitchFamily="2" charset="2"/>
              <a:buChar char="ü"/>
            </a:pPr>
            <a:r>
              <a:rPr kumimoji="0" lang="en-US" altLang="en-US" sz="1600" b="1" i="0" u="none" strike="noStrike" cap="none" normalizeH="0" baseline="0" dirty="0" smtClean="0">
                <a:ln>
                  <a:noFill/>
                </a:ln>
                <a:solidFill>
                  <a:schemeClr val="tx1"/>
                </a:solidFill>
                <a:effectLst/>
                <a:latin typeface="Arial" panose="020B0604020202020204" pitchFamily="34" charset="0"/>
              </a:rPr>
              <a:t>Pancreatic lipase</a:t>
            </a:r>
            <a:r>
              <a:rPr kumimoji="0" lang="en-US" altLang="en-US" sz="1600" b="0" i="0" u="none" strike="noStrike" cap="none" normalizeH="0" baseline="0" dirty="0" smtClean="0">
                <a:ln>
                  <a:noFill/>
                </a:ln>
                <a:solidFill>
                  <a:schemeClr val="tx1"/>
                </a:solidFill>
                <a:effectLst/>
                <a:latin typeface="Arial" panose="020B0604020202020204" pitchFamily="34" charset="0"/>
              </a:rPr>
              <a:t> helps to break down dietary fats, aiding in vitamin absorption.</a:t>
            </a:r>
          </a:p>
          <a:p>
            <a:pPr marL="0" marR="0" lvl="0" indent="0" algn="l" defTabSz="914400" rtl="0" eaLnBrk="0" fontAlgn="base" latinLnBrk="0" hangingPunct="0">
              <a:lnSpc>
                <a:spcPct val="100000"/>
              </a:lnSpc>
              <a:spcBef>
                <a:spcPct val="0"/>
              </a:spcBef>
              <a:spcAft>
                <a:spcPts val="800"/>
              </a:spcAft>
              <a:buClrTx/>
              <a:buSzTx/>
              <a:buNone/>
              <a:tabLst/>
            </a:pPr>
            <a:r>
              <a:rPr kumimoji="0" lang="en-US" altLang="en-US" sz="1600" b="1" i="0" u="none" strike="noStrike" cap="none" normalizeH="0" baseline="0" dirty="0" smtClean="0">
                <a:ln>
                  <a:noFill/>
                </a:ln>
                <a:solidFill>
                  <a:srgbClr val="FF0000"/>
                </a:solidFill>
                <a:effectLst/>
                <a:latin typeface="Arial" panose="020B0604020202020204" pitchFamily="34" charset="0"/>
              </a:rPr>
              <a:t>Absorption Pathway Overview:</a:t>
            </a:r>
            <a:endParaRPr kumimoji="0" lang="en-US" altLang="en-US" sz="1600" b="0" i="0" u="none" strike="noStrike" cap="none" normalizeH="0" baseline="0" dirty="0" smtClean="0">
              <a:ln>
                <a:noFill/>
              </a:ln>
              <a:solidFill>
                <a:srgbClr val="FF0000"/>
              </a:solidFill>
              <a:effectLst/>
              <a:latin typeface="Arial" panose="020B0604020202020204" pitchFamily="34" charset="0"/>
            </a:endParaRPr>
          </a:p>
          <a:p>
            <a:pPr marL="800100" lvl="1" indent="-342900" eaLnBrk="0" fontAlgn="base" hangingPunct="0">
              <a:lnSpc>
                <a:spcPct val="100000"/>
              </a:lnSpc>
              <a:spcBef>
                <a:spcPct val="0"/>
              </a:spcBef>
              <a:spcAft>
                <a:spcPts val="800"/>
              </a:spcAft>
              <a:buFont typeface="+mj-lt"/>
              <a:buAutoNum type="arabicPeriod"/>
            </a:pPr>
            <a:r>
              <a:rPr kumimoji="0" lang="en-US" altLang="en-US" sz="1600" b="1" i="0" u="none" strike="noStrike" cap="none" normalizeH="0" baseline="0" dirty="0" err="1" smtClean="0">
                <a:ln>
                  <a:noFill/>
                </a:ln>
                <a:solidFill>
                  <a:schemeClr val="tx1"/>
                </a:solidFill>
                <a:effectLst/>
                <a:latin typeface="Arial" panose="020B0604020202020204" pitchFamily="34" charset="0"/>
              </a:rPr>
              <a:t>Solubilization</a:t>
            </a:r>
            <a:r>
              <a:rPr kumimoji="0" lang="en-US" altLang="en-US" sz="1600" b="1" i="0" u="none" strike="noStrike" cap="none" normalizeH="0" baseline="0" dirty="0" smtClean="0">
                <a:ln>
                  <a:noFill/>
                </a:ln>
                <a:solidFill>
                  <a:schemeClr val="tx1"/>
                </a:solidFill>
                <a:effectLst/>
                <a:latin typeface="Arial" panose="020B0604020202020204" pitchFamily="34" charset="0"/>
              </a:rPr>
              <a:t>:</a:t>
            </a:r>
            <a:r>
              <a:rPr kumimoji="0" lang="en-US" altLang="en-US" sz="1600" b="0" i="0" u="none" strike="noStrike" cap="none" normalizeH="0" baseline="0" dirty="0" smtClean="0">
                <a:ln>
                  <a:noFill/>
                </a:ln>
                <a:solidFill>
                  <a:schemeClr val="tx1"/>
                </a:solidFill>
                <a:effectLst/>
                <a:latin typeface="Arial" panose="020B0604020202020204" pitchFamily="34" charset="0"/>
              </a:rPr>
              <a:t> Bile salts mix with fat-soluble vitamins to form micelles in the intestine.</a:t>
            </a:r>
          </a:p>
          <a:p>
            <a:pPr marL="800100" lvl="1" indent="-342900" eaLnBrk="0" fontAlgn="base" hangingPunct="0">
              <a:lnSpc>
                <a:spcPct val="100000"/>
              </a:lnSpc>
              <a:spcBef>
                <a:spcPct val="0"/>
              </a:spcBef>
              <a:spcAft>
                <a:spcPts val="800"/>
              </a:spcAft>
              <a:buFont typeface="+mj-lt"/>
              <a:buAutoNum type="arabicPeriod"/>
            </a:pPr>
            <a:r>
              <a:rPr kumimoji="0" lang="en-US" altLang="en-US" sz="1600" b="1" i="0" u="none" strike="noStrike" cap="none" normalizeH="0" baseline="0" dirty="0" smtClean="0">
                <a:ln>
                  <a:noFill/>
                </a:ln>
                <a:solidFill>
                  <a:schemeClr val="tx1"/>
                </a:solidFill>
                <a:effectLst/>
                <a:latin typeface="Arial" panose="020B0604020202020204" pitchFamily="34" charset="0"/>
              </a:rPr>
              <a:t>Transport to Enterocytes:</a:t>
            </a:r>
            <a:r>
              <a:rPr kumimoji="0" lang="en-US" altLang="en-US" sz="1600" b="0" i="0" u="none" strike="noStrike" cap="none" normalizeH="0" baseline="0" dirty="0" smtClean="0">
                <a:ln>
                  <a:noFill/>
                </a:ln>
                <a:solidFill>
                  <a:schemeClr val="tx1"/>
                </a:solidFill>
                <a:effectLst/>
                <a:latin typeface="Arial" panose="020B0604020202020204" pitchFamily="34" charset="0"/>
              </a:rPr>
              <a:t> Micelles bring vitamins to enterocytes (intestinal cells).</a:t>
            </a:r>
          </a:p>
          <a:p>
            <a:pPr marL="800100" lvl="1" indent="-342900" eaLnBrk="0" fontAlgn="base" hangingPunct="0">
              <a:lnSpc>
                <a:spcPct val="100000"/>
              </a:lnSpc>
              <a:spcBef>
                <a:spcPct val="0"/>
              </a:spcBef>
              <a:spcAft>
                <a:spcPts val="800"/>
              </a:spcAft>
              <a:buFont typeface="+mj-lt"/>
              <a:buAutoNum type="arabicPeriod"/>
            </a:pPr>
            <a:r>
              <a:rPr kumimoji="0" lang="en-US" altLang="en-US" sz="1600" b="1" i="0" u="none" strike="noStrike" cap="none" normalizeH="0" baseline="0" dirty="0" smtClean="0">
                <a:ln>
                  <a:noFill/>
                </a:ln>
                <a:solidFill>
                  <a:schemeClr val="tx1"/>
                </a:solidFill>
                <a:effectLst/>
                <a:latin typeface="Arial" panose="020B0604020202020204" pitchFamily="34" charset="0"/>
              </a:rPr>
              <a:t>Formation of Chylomicrons:</a:t>
            </a:r>
            <a:r>
              <a:rPr kumimoji="0" lang="en-US" altLang="en-US" sz="1600" b="0" i="0" u="none" strike="noStrike" cap="none" normalizeH="0" baseline="0" dirty="0" smtClean="0">
                <a:ln>
                  <a:noFill/>
                </a:ln>
                <a:solidFill>
                  <a:schemeClr val="tx1"/>
                </a:solidFill>
                <a:effectLst/>
                <a:latin typeface="Arial" panose="020B0604020202020204" pitchFamily="34" charset="0"/>
              </a:rPr>
              <a:t> Within enterocytes, vitamins are packed into chylomicrons for transport.</a:t>
            </a:r>
          </a:p>
          <a:p>
            <a:pPr marL="800100" lvl="1" indent="-342900" eaLnBrk="0" fontAlgn="base" hangingPunct="0">
              <a:lnSpc>
                <a:spcPct val="100000"/>
              </a:lnSpc>
              <a:spcBef>
                <a:spcPct val="0"/>
              </a:spcBef>
              <a:spcAft>
                <a:spcPts val="800"/>
              </a:spcAft>
              <a:buFont typeface="+mj-lt"/>
              <a:buAutoNum type="arabicPeriod"/>
            </a:pPr>
            <a:r>
              <a:rPr kumimoji="0" lang="en-US" altLang="en-US" sz="1600" b="1" i="0" u="none" strike="noStrike" cap="none" normalizeH="0" baseline="0" dirty="0" smtClean="0">
                <a:ln>
                  <a:noFill/>
                </a:ln>
                <a:solidFill>
                  <a:schemeClr val="tx1"/>
                </a:solidFill>
                <a:effectLst/>
                <a:latin typeface="Arial" panose="020B0604020202020204" pitchFamily="34" charset="0"/>
              </a:rPr>
              <a:t>Entry into Circulation:</a:t>
            </a:r>
            <a:r>
              <a:rPr kumimoji="0" lang="en-US" altLang="en-US" sz="1600" b="0" i="0" u="none" strike="noStrike" cap="none" normalizeH="0" baseline="0" dirty="0" smtClean="0">
                <a:ln>
                  <a:noFill/>
                </a:ln>
                <a:solidFill>
                  <a:schemeClr val="tx1"/>
                </a:solidFill>
                <a:effectLst/>
                <a:latin typeface="Arial" panose="020B0604020202020204" pitchFamily="34" charset="0"/>
              </a:rPr>
              <a:t> Chylomicrons enter the lymphatic system, then into the bloodstream, distributing vitamins to tissues.</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4099" name="Picture 3" descr="Premium Vector | Vitamin jar supplement health care Fat and water soluble  vitamins useful dietary suppl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563" y="1012120"/>
            <a:ext cx="2570064" cy="25700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04495"/>
            <a:ext cx="12192000" cy="353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480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602" y="-116138"/>
            <a:ext cx="10515600" cy="1325563"/>
          </a:xfrm>
        </p:spPr>
        <p:txBody>
          <a:bodyPr/>
          <a:lstStyle/>
          <a:p>
            <a:pPr algn="just"/>
            <a:r>
              <a:rPr lang="en-US" b="1" dirty="0" smtClean="0">
                <a:latin typeface="Arial" panose="020B0604020202020204" pitchFamily="34" charset="0"/>
                <a:cs typeface="Arial" panose="020B0604020202020204" pitchFamily="34" charset="0"/>
              </a:rPr>
              <a:t>MECHANISM OF ABSORPTION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9560" y="997670"/>
            <a:ext cx="11722768" cy="3401076"/>
          </a:xfrm>
        </p:spPr>
        <p:txBody>
          <a:bodyPr>
            <a:normAutofit/>
          </a:bodyPr>
          <a:lstStyle/>
          <a:p>
            <a:pPr algn="just">
              <a:spcBef>
                <a:spcPts val="0"/>
              </a:spcBef>
              <a:spcAft>
                <a:spcPts val="1200"/>
              </a:spcAft>
            </a:pPr>
            <a:r>
              <a:rPr lang="en-US" sz="2000" b="1" dirty="0" smtClean="0">
                <a:solidFill>
                  <a:srgbClr val="FF0000"/>
                </a:solidFill>
                <a:latin typeface="Arial" panose="020B0604020202020204" pitchFamily="34" charset="0"/>
                <a:cs typeface="Arial" panose="020B0604020202020204" pitchFamily="34" charset="0"/>
              </a:rPr>
              <a:t>Step 1: Emulsification by Bile Salts</a:t>
            </a:r>
            <a:endParaRPr lang="en-US" sz="2000" dirty="0" smtClean="0">
              <a:solidFill>
                <a:srgbClr val="FF0000"/>
              </a:solidFill>
              <a:latin typeface="Arial" panose="020B0604020202020204" pitchFamily="34" charset="0"/>
              <a:cs typeface="Arial" panose="020B0604020202020204" pitchFamily="34" charset="0"/>
            </a:endParaRPr>
          </a:p>
          <a:p>
            <a:pPr marL="0" indent="0" algn="just">
              <a:spcBef>
                <a:spcPts val="0"/>
              </a:spcBef>
              <a:spcAft>
                <a:spcPts val="1200"/>
              </a:spcAft>
              <a:buNone/>
            </a:pPr>
            <a:r>
              <a:rPr lang="en-US" sz="1800" b="1" dirty="0" smtClean="0">
                <a:latin typeface="Arial" panose="020B0604020202020204" pitchFamily="34" charset="0"/>
                <a:cs typeface="Arial" panose="020B0604020202020204" pitchFamily="34" charset="0"/>
              </a:rPr>
              <a:t>Mechanism</a:t>
            </a:r>
            <a:r>
              <a:rPr lang="en-US" sz="1800" dirty="0" smtClean="0">
                <a:latin typeface="Arial" panose="020B0604020202020204" pitchFamily="34" charset="0"/>
                <a:cs typeface="Arial" panose="020B0604020202020204" pitchFamily="34" charset="0"/>
              </a:rPr>
              <a:t>: </a:t>
            </a:r>
          </a:p>
          <a:p>
            <a:pPr algn="just">
              <a:spcBef>
                <a:spcPts val="0"/>
              </a:spcBef>
              <a:spcAft>
                <a:spcPts val="1200"/>
              </a:spcAft>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Fat-soluble vitamins (A, D, E, K) are often bound to dietary fats. In the small intestine, the liver secretes bile, which is stored in the gallbladder. </a:t>
            </a:r>
          </a:p>
          <a:p>
            <a:pPr algn="just">
              <a:spcBef>
                <a:spcPts val="0"/>
              </a:spcBef>
              <a:spcAft>
                <a:spcPts val="1200"/>
              </a:spcAft>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Upon eating, bile is released into the intestine, where </a:t>
            </a:r>
            <a:r>
              <a:rPr lang="en-US" sz="1800" b="1" dirty="0" smtClean="0">
                <a:latin typeface="Arial" panose="020B0604020202020204" pitchFamily="34" charset="0"/>
                <a:cs typeface="Arial" panose="020B0604020202020204" pitchFamily="34" charset="0"/>
              </a:rPr>
              <a:t>bile salts break down large fat droplets</a:t>
            </a:r>
            <a:r>
              <a:rPr lang="en-US" sz="1800" dirty="0" smtClean="0">
                <a:latin typeface="Arial" panose="020B0604020202020204" pitchFamily="34" charset="0"/>
                <a:cs typeface="Arial" panose="020B0604020202020204" pitchFamily="34" charset="0"/>
              </a:rPr>
              <a:t> into smaller, more manageable particles. </a:t>
            </a:r>
          </a:p>
          <a:p>
            <a:pPr algn="just">
              <a:spcBef>
                <a:spcPts val="0"/>
              </a:spcBef>
              <a:spcAft>
                <a:spcPts val="1200"/>
              </a:spcAft>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This action increases the surface area for the digestive enzymes to act on, enabling better absorption.</a:t>
            </a:r>
          </a:p>
          <a:p>
            <a:pPr marL="0" indent="0" algn="just">
              <a:spcBef>
                <a:spcPts val="0"/>
              </a:spcBef>
              <a:spcAft>
                <a:spcPts val="1200"/>
              </a:spcAft>
              <a:buNone/>
            </a:pPr>
            <a:r>
              <a:rPr lang="en-US" sz="1800" b="1" dirty="0" smtClean="0">
                <a:latin typeface="Arial" panose="020B0604020202020204" pitchFamily="34" charset="0"/>
                <a:cs typeface="Arial" panose="020B0604020202020204" pitchFamily="34" charset="0"/>
              </a:rPr>
              <a:t>Outcome</a:t>
            </a:r>
            <a:r>
              <a:rPr lang="en-US" sz="1800" dirty="0" smtClean="0">
                <a:latin typeface="Arial" panose="020B0604020202020204" pitchFamily="34" charset="0"/>
                <a:cs typeface="Arial" panose="020B0604020202020204" pitchFamily="34" charset="0"/>
              </a:rPr>
              <a:t>: This step allows fat-soluble vitamins to mix with fats and facilitates the next stage of micelle formation.</a:t>
            </a:r>
            <a:endParaRPr lang="en-US" sz="1800" dirty="0">
              <a:latin typeface="Arial" panose="020B0604020202020204" pitchFamily="34" charset="0"/>
              <a:cs typeface="Arial" panose="020B0604020202020204" pitchFamily="34" charset="0"/>
            </a:endParaRPr>
          </a:p>
        </p:txBody>
      </p:sp>
      <p:pic>
        <p:nvPicPr>
          <p:cNvPr id="9220" name="Picture 4" descr="Emulsification of Fats. Lipids digestion. Emulsification is the process by  which large fat globules are broken into lipid droplets. Vector Stock  Vector Image &amp; Art - Alamy"/>
          <p:cNvPicPr>
            <a:picLocks noChangeAspect="1" noChangeArrowheads="1"/>
          </p:cNvPicPr>
          <p:nvPr/>
        </p:nvPicPr>
        <p:blipFill rotWithShape="1">
          <a:blip r:embed="rId2">
            <a:extLst>
              <a:ext uri="{28A0092B-C50C-407E-A947-70E740481C1C}">
                <a14:useLocalDpi xmlns:a14="http://schemas.microsoft.com/office/drawing/2010/main" val="0"/>
              </a:ext>
            </a:extLst>
          </a:blip>
          <a:srcRect b="15566"/>
          <a:stretch/>
        </p:blipFill>
        <p:spPr bwMode="auto">
          <a:xfrm>
            <a:off x="2419933" y="4081670"/>
            <a:ext cx="7621639" cy="269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01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61" y="237456"/>
            <a:ext cx="7054516" cy="4351338"/>
          </a:xfrm>
        </p:spPr>
        <p:txBody>
          <a:bodyPr>
            <a:normAutofit/>
          </a:bodyPr>
          <a:lstStyle/>
          <a:p>
            <a:pPr>
              <a:spcBef>
                <a:spcPts val="0"/>
              </a:spcBef>
              <a:spcAft>
                <a:spcPts val="1200"/>
              </a:spcAft>
            </a:pPr>
            <a:r>
              <a:rPr lang="en-US" sz="2000" b="1" dirty="0" smtClean="0">
                <a:solidFill>
                  <a:srgbClr val="FF0000"/>
                </a:solidFill>
                <a:latin typeface="Arial" panose="020B0604020202020204" pitchFamily="34" charset="0"/>
                <a:cs typeface="Arial" panose="020B0604020202020204" pitchFamily="34" charset="0"/>
              </a:rPr>
              <a:t>Step 2: Formation of Micelles</a:t>
            </a:r>
            <a:endParaRPr lang="en-US" sz="2000" dirty="0" smtClean="0">
              <a:solidFill>
                <a:srgbClr val="FF0000"/>
              </a:solidFill>
              <a:latin typeface="Arial" panose="020B0604020202020204" pitchFamily="34" charset="0"/>
              <a:cs typeface="Arial" panose="020B0604020202020204" pitchFamily="34" charset="0"/>
            </a:endParaRPr>
          </a:p>
          <a:p>
            <a:pPr marL="0" indent="0">
              <a:spcBef>
                <a:spcPts val="0"/>
              </a:spcBef>
              <a:spcAft>
                <a:spcPts val="1200"/>
              </a:spcAft>
              <a:buNone/>
            </a:pPr>
            <a:r>
              <a:rPr lang="en-US" sz="1800" b="1" dirty="0" smtClean="0">
                <a:latin typeface="Arial" panose="020B0604020202020204" pitchFamily="34" charset="0"/>
                <a:cs typeface="Arial" panose="020B0604020202020204" pitchFamily="34" charset="0"/>
              </a:rPr>
              <a:t>Mechanism</a:t>
            </a:r>
            <a:r>
              <a:rPr lang="en-US" sz="1800" dirty="0" smtClean="0">
                <a:latin typeface="Arial" panose="020B0604020202020204" pitchFamily="34" charset="0"/>
                <a:cs typeface="Arial" panose="020B0604020202020204" pitchFamily="34" charset="0"/>
              </a:rPr>
              <a:t>: </a:t>
            </a:r>
          </a:p>
          <a:p>
            <a:pPr>
              <a:spcBef>
                <a:spcPts val="0"/>
              </a:spcBef>
              <a:spcAft>
                <a:spcPts val="1200"/>
              </a:spcAft>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Bile salts combine with fat-soluble vitamins and digested lipids to form tiny, water-soluble structures called </a:t>
            </a:r>
            <a:r>
              <a:rPr lang="en-US" sz="1800" b="1" dirty="0" smtClean="0">
                <a:latin typeface="Arial" panose="020B0604020202020204" pitchFamily="34" charset="0"/>
                <a:cs typeface="Arial" panose="020B0604020202020204" pitchFamily="34" charset="0"/>
              </a:rPr>
              <a:t>micelles</a:t>
            </a:r>
            <a:r>
              <a:rPr lang="en-US" sz="1800" dirty="0" smtClean="0">
                <a:latin typeface="Arial" panose="020B0604020202020204" pitchFamily="34" charset="0"/>
                <a:cs typeface="Arial" panose="020B0604020202020204" pitchFamily="34" charset="0"/>
              </a:rPr>
              <a:t>. </a:t>
            </a:r>
          </a:p>
          <a:p>
            <a:pPr algn="just">
              <a:spcBef>
                <a:spcPts val="0"/>
              </a:spcBef>
              <a:spcAft>
                <a:spcPts val="1200"/>
              </a:spcAft>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These micelles have a hydrophilic exterior and a hydrophobic core that protects fat-soluble vitamins inside.</a:t>
            </a:r>
          </a:p>
          <a:p>
            <a:pPr marL="0" indent="0">
              <a:spcBef>
                <a:spcPts val="0"/>
              </a:spcBef>
              <a:spcAft>
                <a:spcPts val="1200"/>
              </a:spcAft>
              <a:buNone/>
            </a:pPr>
            <a:r>
              <a:rPr lang="en-US" sz="1800" b="1" dirty="0" smtClean="0">
                <a:latin typeface="Arial" panose="020B0604020202020204" pitchFamily="34" charset="0"/>
                <a:cs typeface="Arial" panose="020B0604020202020204" pitchFamily="34" charset="0"/>
              </a:rPr>
              <a:t>Outcome</a:t>
            </a:r>
            <a:r>
              <a:rPr lang="en-US" sz="1800" dirty="0" smtClean="0">
                <a:latin typeface="Arial" panose="020B0604020202020204" pitchFamily="34" charset="0"/>
                <a:cs typeface="Arial" panose="020B0604020202020204" pitchFamily="34" charset="0"/>
              </a:rPr>
              <a:t>: Micelles act as transport vehicles, carrying the vitamins to the surface of the intestinal cells (enterocytes) for absorption.</a:t>
            </a:r>
            <a:endParaRPr lang="en-US" sz="1800" dirty="0">
              <a:latin typeface="Arial" panose="020B0604020202020204" pitchFamily="34" charset="0"/>
              <a:cs typeface="Arial" panose="020B0604020202020204" pitchFamily="34" charset="0"/>
            </a:endParaRPr>
          </a:p>
        </p:txBody>
      </p:sp>
      <p:pic>
        <p:nvPicPr>
          <p:cNvPr id="10242" name="Picture 2" descr="A schematic representation of mixed micelle and bilosome structures.... |  Download Scientific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r="59479"/>
          <a:stretch/>
        </p:blipFill>
        <p:spPr bwMode="auto">
          <a:xfrm>
            <a:off x="7748559" y="898441"/>
            <a:ext cx="4225491" cy="53489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383277" y="3120962"/>
            <a:ext cx="3382256" cy="3737038"/>
          </a:xfrm>
          <a:prstGeom prst="rect">
            <a:avLst/>
          </a:prstGeom>
        </p:spPr>
      </p:pic>
    </p:spTree>
    <p:extLst>
      <p:ext uri="{BB962C8B-B14F-4D97-AF65-F5344CB8AC3E}">
        <p14:creationId xmlns:p14="http://schemas.microsoft.com/office/powerpoint/2010/main" val="387343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02" y="238646"/>
            <a:ext cx="8571744" cy="6866958"/>
          </a:xfrm>
        </p:spPr>
        <p:txBody>
          <a:bodyPr>
            <a:noAutofit/>
          </a:bodyPr>
          <a:lstStyle/>
          <a:p>
            <a:pPr algn="just">
              <a:spcBef>
                <a:spcPts val="0"/>
              </a:spcBef>
              <a:spcAft>
                <a:spcPts val="280"/>
              </a:spcAft>
            </a:pPr>
            <a:r>
              <a:rPr lang="en-US" sz="1800" b="1" dirty="0" smtClean="0">
                <a:solidFill>
                  <a:srgbClr val="FF0000"/>
                </a:solidFill>
                <a:latin typeface="Arial" panose="020B0604020202020204" pitchFamily="34" charset="0"/>
                <a:cs typeface="Arial" panose="020B0604020202020204" pitchFamily="34" charset="0"/>
              </a:rPr>
              <a:t>Step 3: Absorption by Enterocytes</a:t>
            </a:r>
            <a:endParaRPr lang="en-US" sz="1800" dirty="0" smtClean="0">
              <a:solidFill>
                <a:srgbClr val="FF0000"/>
              </a:solidFill>
              <a:latin typeface="Arial" panose="020B0604020202020204" pitchFamily="34" charset="0"/>
              <a:cs typeface="Arial" panose="020B0604020202020204" pitchFamily="34" charset="0"/>
            </a:endParaRPr>
          </a:p>
          <a:p>
            <a:pPr marL="0" indent="0" algn="just">
              <a:spcBef>
                <a:spcPts val="0"/>
              </a:spcBef>
              <a:spcAft>
                <a:spcPts val="280"/>
              </a:spcAft>
              <a:buNone/>
            </a:pPr>
            <a:r>
              <a:rPr lang="en-US" sz="1500" b="1" dirty="0" smtClean="0">
                <a:latin typeface="Arial" panose="020B0604020202020204" pitchFamily="34" charset="0"/>
                <a:cs typeface="Arial" panose="020B0604020202020204" pitchFamily="34" charset="0"/>
              </a:rPr>
              <a:t>Mechanism</a:t>
            </a:r>
            <a:r>
              <a:rPr lang="en-US" sz="1500" dirty="0" smtClean="0">
                <a:latin typeface="Arial" panose="020B0604020202020204" pitchFamily="34" charset="0"/>
                <a:cs typeface="Arial" panose="020B0604020202020204" pitchFamily="34" charset="0"/>
              </a:rPr>
              <a:t>: </a:t>
            </a:r>
          </a:p>
          <a:p>
            <a:pPr algn="just">
              <a:spcBef>
                <a:spcPts val="0"/>
              </a:spcBef>
              <a:spcAft>
                <a:spcPts val="280"/>
              </a:spcAft>
              <a:buFont typeface="Wingdings" panose="05000000000000000000" pitchFamily="2" charset="2"/>
              <a:buChar char="ü"/>
            </a:pPr>
            <a:r>
              <a:rPr lang="en-US" sz="1500" dirty="0" smtClean="0">
                <a:latin typeface="Arial" panose="020B0604020202020204" pitchFamily="34" charset="0"/>
                <a:cs typeface="Arial" panose="020B0604020202020204" pitchFamily="34" charset="0"/>
              </a:rPr>
              <a:t>Micelles transport the vitamins to the </a:t>
            </a:r>
            <a:r>
              <a:rPr lang="en-US" sz="1500" b="1" dirty="0" smtClean="0">
                <a:latin typeface="Arial" panose="020B0604020202020204" pitchFamily="34" charset="0"/>
                <a:cs typeface="Arial" panose="020B0604020202020204" pitchFamily="34" charset="0"/>
              </a:rPr>
              <a:t>brush border membrane</a:t>
            </a:r>
            <a:r>
              <a:rPr lang="en-US" sz="1500" dirty="0" smtClean="0">
                <a:latin typeface="Arial" panose="020B0604020202020204" pitchFamily="34" charset="0"/>
                <a:cs typeface="Arial" panose="020B0604020202020204" pitchFamily="34" charset="0"/>
              </a:rPr>
              <a:t> of enterocytes lining the small intestine. </a:t>
            </a:r>
          </a:p>
          <a:p>
            <a:pPr algn="just">
              <a:spcBef>
                <a:spcPts val="0"/>
              </a:spcBef>
              <a:spcAft>
                <a:spcPts val="280"/>
              </a:spcAft>
              <a:buFont typeface="Wingdings" panose="05000000000000000000" pitchFamily="2" charset="2"/>
              <a:buChar char="ü"/>
            </a:pPr>
            <a:r>
              <a:rPr lang="en-US" sz="1500" dirty="0" smtClean="0">
                <a:latin typeface="Arial" panose="020B0604020202020204" pitchFamily="34" charset="0"/>
                <a:cs typeface="Arial" panose="020B0604020202020204" pitchFamily="34" charset="0"/>
              </a:rPr>
              <a:t>Here, the vitamins diffuse across the cell membrane passively because of their lipid solubility.</a:t>
            </a:r>
          </a:p>
          <a:p>
            <a:pPr marL="0" indent="0" algn="just">
              <a:spcBef>
                <a:spcPts val="0"/>
              </a:spcBef>
              <a:spcAft>
                <a:spcPts val="280"/>
              </a:spcAft>
              <a:buNone/>
            </a:pPr>
            <a:r>
              <a:rPr lang="en-US" sz="1500" b="1" dirty="0" smtClean="0">
                <a:latin typeface="Arial" panose="020B0604020202020204" pitchFamily="34" charset="0"/>
                <a:cs typeface="Arial" panose="020B0604020202020204" pitchFamily="34" charset="0"/>
              </a:rPr>
              <a:t>Outcome</a:t>
            </a:r>
            <a:r>
              <a:rPr lang="en-US" sz="1500" dirty="0" smtClean="0">
                <a:latin typeface="Arial" panose="020B0604020202020204" pitchFamily="34" charset="0"/>
                <a:cs typeface="Arial" panose="020B0604020202020204" pitchFamily="34" charset="0"/>
              </a:rPr>
              <a:t>: Once inside the enterocytes, vitamins separate from the micelles and are ready for transport within the cell.</a:t>
            </a:r>
          </a:p>
          <a:p>
            <a:pPr>
              <a:spcAft>
                <a:spcPts val="280"/>
              </a:spcAft>
            </a:pPr>
            <a:r>
              <a:rPr lang="en-US" sz="1800" b="1" dirty="0" smtClean="0">
                <a:solidFill>
                  <a:srgbClr val="FF0000"/>
                </a:solidFill>
                <a:latin typeface="Arial" panose="020B0604020202020204" pitchFamily="34" charset="0"/>
                <a:cs typeface="Arial" panose="020B0604020202020204" pitchFamily="34" charset="0"/>
              </a:rPr>
              <a:t>Step 4: Incorporation into Chylomicrons</a:t>
            </a:r>
            <a:endParaRPr lang="en-US" sz="1800" dirty="0" smtClean="0">
              <a:solidFill>
                <a:srgbClr val="FF0000"/>
              </a:solidFill>
              <a:latin typeface="Arial" panose="020B0604020202020204" pitchFamily="34" charset="0"/>
              <a:cs typeface="Arial" panose="020B0604020202020204" pitchFamily="34" charset="0"/>
            </a:endParaRPr>
          </a:p>
          <a:p>
            <a:pPr marL="0" indent="0">
              <a:spcAft>
                <a:spcPts val="280"/>
              </a:spcAft>
              <a:buNone/>
            </a:pPr>
            <a:r>
              <a:rPr lang="en-US" sz="1500" b="1" dirty="0" smtClean="0">
                <a:latin typeface="Arial" panose="020B0604020202020204" pitchFamily="34" charset="0"/>
                <a:cs typeface="Arial" panose="020B0604020202020204" pitchFamily="34" charset="0"/>
              </a:rPr>
              <a:t>Mechanism</a:t>
            </a:r>
            <a:r>
              <a:rPr lang="en-US" sz="1500" dirty="0" smtClean="0">
                <a:latin typeface="Arial" panose="020B0604020202020204" pitchFamily="34" charset="0"/>
                <a:cs typeface="Arial" panose="020B0604020202020204" pitchFamily="34" charset="0"/>
              </a:rPr>
              <a:t>: </a:t>
            </a:r>
          </a:p>
          <a:p>
            <a:pPr>
              <a:spcAft>
                <a:spcPts val="280"/>
              </a:spcAft>
              <a:buFont typeface="Wingdings" panose="05000000000000000000" pitchFamily="2" charset="2"/>
              <a:buChar char="ü"/>
            </a:pPr>
            <a:r>
              <a:rPr lang="en-US" sz="1500" dirty="0" smtClean="0">
                <a:latin typeface="Arial" panose="020B0604020202020204" pitchFamily="34" charset="0"/>
                <a:cs typeface="Arial" panose="020B0604020202020204" pitchFamily="34" charset="0"/>
              </a:rPr>
              <a:t>Inside the enterocytes, fat-soluble vitamins are repackaged into lipid transport molecules known as </a:t>
            </a:r>
            <a:r>
              <a:rPr lang="en-US" sz="1500" b="1" dirty="0" smtClean="0">
                <a:latin typeface="Arial" panose="020B0604020202020204" pitchFamily="34" charset="0"/>
                <a:cs typeface="Arial" panose="020B0604020202020204" pitchFamily="34" charset="0"/>
              </a:rPr>
              <a:t>chylomicrons</a:t>
            </a:r>
            <a:r>
              <a:rPr lang="en-US" sz="1500" dirty="0" smtClean="0">
                <a:latin typeface="Arial" panose="020B0604020202020204" pitchFamily="34" charset="0"/>
                <a:cs typeface="Arial" panose="020B0604020202020204" pitchFamily="34" charset="0"/>
              </a:rPr>
              <a:t>, along with other absorbed lipids like triglycerides.</a:t>
            </a:r>
          </a:p>
          <a:p>
            <a:pPr>
              <a:spcAft>
                <a:spcPts val="280"/>
              </a:spcAft>
              <a:buFont typeface="Wingdings" panose="05000000000000000000" pitchFamily="2" charset="2"/>
              <a:buChar char="ü"/>
            </a:pPr>
            <a:r>
              <a:rPr lang="en-US" sz="1500" dirty="0" smtClean="0">
                <a:latin typeface="Arial" panose="020B0604020202020204" pitchFamily="34" charset="0"/>
                <a:cs typeface="Arial" panose="020B0604020202020204" pitchFamily="34" charset="0"/>
              </a:rPr>
              <a:t> Chylomicrons are lipoproteins with a core of fats and fat-soluble vitamins and an outer layer of phospholipids, cholesterol, and proteins.</a:t>
            </a:r>
          </a:p>
          <a:p>
            <a:pPr marL="0" indent="0">
              <a:spcAft>
                <a:spcPts val="280"/>
              </a:spcAft>
              <a:buNone/>
            </a:pPr>
            <a:r>
              <a:rPr lang="en-US" sz="1500" b="1" dirty="0" smtClean="0">
                <a:latin typeface="Arial" panose="020B0604020202020204" pitchFamily="34" charset="0"/>
                <a:cs typeface="Arial" panose="020B0604020202020204" pitchFamily="34" charset="0"/>
              </a:rPr>
              <a:t>Outcome</a:t>
            </a:r>
            <a:r>
              <a:rPr lang="en-US" sz="1500" dirty="0" smtClean="0">
                <a:latin typeface="Arial" panose="020B0604020202020204" pitchFamily="34" charset="0"/>
                <a:cs typeface="Arial" panose="020B0604020202020204" pitchFamily="34" charset="0"/>
              </a:rPr>
              <a:t>: Chylomicrons stabilize the vitamins and prepare them for safe transport through the lymphatic system.</a:t>
            </a:r>
          </a:p>
          <a:p>
            <a:pPr>
              <a:spcAft>
                <a:spcPts val="280"/>
              </a:spcAft>
            </a:pPr>
            <a:r>
              <a:rPr lang="en-US" sz="1800" b="1" dirty="0" smtClean="0">
                <a:solidFill>
                  <a:srgbClr val="FF0000"/>
                </a:solidFill>
                <a:latin typeface="Arial" panose="020B0604020202020204" pitchFamily="34" charset="0"/>
                <a:cs typeface="Arial" panose="020B0604020202020204" pitchFamily="34" charset="0"/>
              </a:rPr>
              <a:t>Step 5: Entry into Circulation</a:t>
            </a:r>
            <a:endParaRPr lang="en-US" sz="1800" dirty="0" smtClean="0">
              <a:solidFill>
                <a:srgbClr val="FF0000"/>
              </a:solidFill>
              <a:latin typeface="Arial" panose="020B0604020202020204" pitchFamily="34" charset="0"/>
              <a:cs typeface="Arial" panose="020B0604020202020204" pitchFamily="34" charset="0"/>
            </a:endParaRPr>
          </a:p>
          <a:p>
            <a:pPr marL="0" indent="0">
              <a:spcAft>
                <a:spcPts val="280"/>
              </a:spcAft>
              <a:buNone/>
            </a:pPr>
            <a:r>
              <a:rPr lang="en-US" sz="1500" b="1" dirty="0" smtClean="0">
                <a:latin typeface="Arial" panose="020B0604020202020204" pitchFamily="34" charset="0"/>
                <a:cs typeface="Arial" panose="020B0604020202020204" pitchFamily="34" charset="0"/>
              </a:rPr>
              <a:t>Mechanism</a:t>
            </a:r>
            <a:r>
              <a:rPr lang="en-US" sz="1500" dirty="0" smtClean="0">
                <a:latin typeface="Arial" panose="020B0604020202020204" pitchFamily="34" charset="0"/>
                <a:cs typeface="Arial" panose="020B0604020202020204" pitchFamily="34" charset="0"/>
              </a:rPr>
              <a:t>: </a:t>
            </a:r>
          </a:p>
          <a:p>
            <a:pPr lvl="1">
              <a:spcAft>
                <a:spcPts val="280"/>
              </a:spcAft>
              <a:buFont typeface="Wingdings" panose="05000000000000000000" pitchFamily="2" charset="2"/>
              <a:buChar char="ü"/>
            </a:pPr>
            <a:r>
              <a:rPr lang="en-US" sz="1500" dirty="0" smtClean="0">
                <a:latin typeface="Arial" panose="020B0604020202020204" pitchFamily="34" charset="0"/>
                <a:cs typeface="Arial" panose="020B0604020202020204" pitchFamily="34" charset="0"/>
              </a:rPr>
              <a:t>Chylomicrons exit the enterocytes and enter the </a:t>
            </a:r>
            <a:r>
              <a:rPr lang="en-US" sz="1500" b="1" dirty="0" smtClean="0">
                <a:latin typeface="Arial" panose="020B0604020202020204" pitchFamily="34" charset="0"/>
                <a:cs typeface="Arial" panose="020B0604020202020204" pitchFamily="34" charset="0"/>
              </a:rPr>
              <a:t>lymphatic system</a:t>
            </a:r>
            <a:r>
              <a:rPr lang="en-US" sz="1500" dirty="0" smtClean="0">
                <a:latin typeface="Arial" panose="020B0604020202020204" pitchFamily="34" charset="0"/>
                <a:cs typeface="Arial" panose="020B0604020202020204" pitchFamily="34" charset="0"/>
              </a:rPr>
              <a:t>, a network of vessels that eventually drains into the bloodstream. </a:t>
            </a:r>
          </a:p>
          <a:p>
            <a:pPr lvl="1">
              <a:spcAft>
                <a:spcPts val="280"/>
              </a:spcAft>
              <a:buFont typeface="Wingdings" panose="05000000000000000000" pitchFamily="2" charset="2"/>
              <a:buChar char="ü"/>
            </a:pPr>
            <a:r>
              <a:rPr lang="en-US" sz="1500" dirty="0" smtClean="0">
                <a:latin typeface="Arial" panose="020B0604020202020204" pitchFamily="34" charset="0"/>
                <a:cs typeface="Arial" panose="020B0604020202020204" pitchFamily="34" charset="0"/>
              </a:rPr>
              <a:t>They bypass the liver initially and circulate through the body, delivering vitamins to target tissues or storing them in the liver and adipose (fat) tissue.</a:t>
            </a:r>
          </a:p>
          <a:p>
            <a:pPr marL="0" indent="0">
              <a:spcAft>
                <a:spcPts val="280"/>
              </a:spcAft>
              <a:buNone/>
            </a:pPr>
            <a:r>
              <a:rPr lang="en-US" sz="1500" b="1" dirty="0" smtClean="0">
                <a:latin typeface="Arial" panose="020B0604020202020204" pitchFamily="34" charset="0"/>
                <a:cs typeface="Arial" panose="020B0604020202020204" pitchFamily="34" charset="0"/>
              </a:rPr>
              <a:t>Outcome</a:t>
            </a:r>
            <a:r>
              <a:rPr lang="en-US" sz="1500" dirty="0" smtClean="0">
                <a:latin typeface="Arial" panose="020B0604020202020204" pitchFamily="34" charset="0"/>
                <a:cs typeface="Arial" panose="020B0604020202020204" pitchFamily="34" charset="0"/>
              </a:rPr>
              <a:t>: This transport system allows the body to store fat-soluble vitamins and release them as needed.</a:t>
            </a:r>
          </a:p>
          <a:p>
            <a:pPr marL="0" indent="0" algn="just">
              <a:spcBef>
                <a:spcPts val="0"/>
              </a:spcBef>
              <a:spcAft>
                <a:spcPts val="280"/>
              </a:spcAft>
              <a:buNone/>
            </a:pPr>
            <a:endParaRPr lang="en-US" sz="15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66723" t="17688" r="5101" b="9282"/>
          <a:stretch/>
        </p:blipFill>
        <p:spPr>
          <a:xfrm>
            <a:off x="8648746" y="370622"/>
            <a:ext cx="3436220" cy="6234490"/>
          </a:xfrm>
          <a:prstGeom prst="rect">
            <a:avLst/>
          </a:prstGeom>
        </p:spPr>
      </p:pic>
    </p:spTree>
    <p:extLst>
      <p:ext uri="{BB962C8B-B14F-4D97-AF65-F5344CB8AC3E}">
        <p14:creationId xmlns:p14="http://schemas.microsoft.com/office/powerpoint/2010/main" val="2128900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fig 9.1.3.jpg"/>
          <p:cNvPicPr>
            <a:picLocks noChangeAspect="1" noChangeArrowheads="1"/>
          </p:cNvPicPr>
          <p:nvPr/>
        </p:nvPicPr>
        <p:blipFill rotWithShape="1">
          <a:blip r:embed="rId2">
            <a:extLst>
              <a:ext uri="{28A0092B-C50C-407E-A947-70E740481C1C}">
                <a14:useLocalDpi xmlns:a14="http://schemas.microsoft.com/office/drawing/2010/main" val="0"/>
              </a:ext>
            </a:extLst>
          </a:blip>
          <a:srcRect l="22939" t="52471" r="25798" b="6517"/>
          <a:stretch/>
        </p:blipFill>
        <p:spPr bwMode="auto">
          <a:xfrm>
            <a:off x="216817" y="373060"/>
            <a:ext cx="8022209" cy="6367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3770722" y="527901"/>
            <a:ext cx="4251488" cy="5825765"/>
          </a:xfrm>
          <a:prstGeom prst="rect">
            <a:avLst/>
          </a:prstGeom>
          <a:solidFill>
            <a:srgbClr val="5B9BD5">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517118" y="2557550"/>
            <a:ext cx="2945876" cy="1754326"/>
          </a:xfrm>
          <a:prstGeom prst="rect">
            <a:avLst/>
          </a:prstGeom>
        </p:spPr>
        <p:txBody>
          <a:bodyPr wrap="square">
            <a:spAutoFit/>
          </a:bodyPr>
          <a:lstStyle/>
          <a:p>
            <a:pPr algn="just">
              <a:spcBef>
                <a:spcPts val="0"/>
              </a:spcBef>
              <a:spcAft>
                <a:spcPts val="12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 The light blue highlighted part of the figure shows how fat soluble vitamins are generally absorbed in blood</a:t>
            </a:r>
            <a:endParaRPr lang="en-US" dirty="0"/>
          </a:p>
        </p:txBody>
      </p:sp>
      <p:sp>
        <p:nvSpPr>
          <p:cNvPr id="9" name="Rectangle 8"/>
          <p:cNvSpPr/>
          <p:nvPr/>
        </p:nvSpPr>
        <p:spPr>
          <a:xfrm>
            <a:off x="0" y="6504495"/>
            <a:ext cx="12192000" cy="353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562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325563"/>
          </a:xfrm>
        </p:spPr>
        <p:txBody>
          <a:bodyPr/>
          <a:lstStyle/>
          <a:p>
            <a:r>
              <a:rPr lang="en-US" b="1" dirty="0" smtClean="0">
                <a:latin typeface="Arial" panose="020B0604020202020204" pitchFamily="34" charset="0"/>
                <a:cs typeface="Arial" panose="020B0604020202020204" pitchFamily="34" charset="0"/>
              </a:rPr>
              <a:t>ROLE OF BILE IN ABSORPTION</a:t>
            </a:r>
            <a:endParaRPr lang="en-US" b="1" dirty="0">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234885" y="1285369"/>
            <a:ext cx="7617644"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120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Bile salts are amphipathic molecules derived from cholesterol, produced by the liver and stored in the gallbladder. They consist of both hydrophobic (water-repelling) and hydrophilic (water-attracting) regions.</a:t>
            </a:r>
          </a:p>
          <a:p>
            <a:pPr marL="0" marR="0" lvl="0" indent="0" algn="just" defTabSz="914400" rtl="0" eaLnBrk="0" fontAlgn="base" latinLnBrk="0" hangingPunct="0">
              <a:lnSpc>
                <a:spcPct val="100000"/>
              </a:lnSpc>
              <a:spcBef>
                <a:spcPct val="0"/>
              </a:spcBef>
              <a:spcAft>
                <a:spcPts val="1200"/>
              </a:spcAft>
              <a:buClrTx/>
              <a:buSz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Function</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ts val="120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Their primary role is to facilitate the digestion and absorption of dietary fats and fat-soluble vitamins in the small intestine.</a:t>
            </a:r>
          </a:p>
          <a:p>
            <a:pPr marL="0" marR="0" lvl="0" indent="0" algn="just" defTabSz="914400" rtl="0" eaLnBrk="0" fontAlgn="base" latinLnBrk="0" hangingPunct="0">
              <a:lnSpc>
                <a:spcPct val="100000"/>
              </a:lnSpc>
              <a:spcBef>
                <a:spcPct val="0"/>
              </a:spcBef>
              <a:spcAft>
                <a:spcPts val="1200"/>
              </a:spcAft>
              <a:buClrTx/>
              <a:buSz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Emulsification</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marL="457200" marR="0" lvl="1"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Process</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When food containing fat enters the small intestine, bile is released from the gallbladder into the intestinal lumen.</a:t>
            </a:r>
          </a:p>
          <a:p>
            <a:pPr marL="457200" marR="0" lvl="1"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Function</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Bile salts emulsify large fat globules into smaller droplets, increasing the surface area available for pancreatic enzymes (like lipase) to act upon.</a:t>
            </a:r>
          </a:p>
          <a:p>
            <a:pPr marL="457200" marR="0" lvl="1" indent="0" algn="just" defTabSz="914400" rtl="0" eaLnBrk="0" fontAlgn="base" latinLnBrk="0" hangingPunct="0">
              <a:lnSpc>
                <a:spcPct val="10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Outcome</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This process is crucial for the effective breakdown of dietary fats, making fat-soluble vitamins more accessible for absorption.</a:t>
            </a:r>
          </a:p>
          <a:p>
            <a:pPr marL="0" marR="0" lvl="0" indent="0" algn="just" defTabSz="914400" rtl="0" eaLnBrk="0" fontAlgn="base" latinLnBrk="0" hangingPunct="0">
              <a:lnSpc>
                <a:spcPct val="100000"/>
              </a:lnSpc>
              <a:spcBef>
                <a:spcPct val="0"/>
              </a:spcBef>
              <a:spcAft>
                <a:spcPts val="120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7" name="Picture 3" descr="Bile definition and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695" y="2164108"/>
            <a:ext cx="4219305" cy="27001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04495"/>
            <a:ext cx="12192000" cy="353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005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87</TotalTime>
  <Words>2009</Words>
  <Application>Microsoft Office PowerPoint</Application>
  <PresentationFormat>Widescreen</PresentationFormat>
  <Paragraphs>139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Wingdings</vt:lpstr>
      <vt:lpstr>Wingdings 3</vt:lpstr>
      <vt:lpstr>Ion</vt:lpstr>
      <vt:lpstr>PowerPoint Presentation</vt:lpstr>
      <vt:lpstr>FAT SOLUBLE VITAMINS</vt:lpstr>
      <vt:lpstr>PowerPoint Presentation</vt:lpstr>
      <vt:lpstr>OVERVIEW OF FAT SOLUBLE VITAMINS ABSORPTION</vt:lpstr>
      <vt:lpstr>MECHANISM OF ABSORPTION</vt:lpstr>
      <vt:lpstr>PowerPoint Presentation</vt:lpstr>
      <vt:lpstr>PowerPoint Presentation</vt:lpstr>
      <vt:lpstr>PowerPoint Presentation</vt:lpstr>
      <vt:lpstr>ROLE OF BILE IN ABSORPTION</vt:lpstr>
      <vt:lpstr>ROLE OF MICELLES IN ABSORPTION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PMYLS</dc:creator>
  <cp:lastModifiedBy>Asif</cp:lastModifiedBy>
  <cp:revision>12</cp:revision>
  <dcterms:created xsi:type="dcterms:W3CDTF">2024-10-27T13:07:48Z</dcterms:created>
  <dcterms:modified xsi:type="dcterms:W3CDTF">2024-11-02T08:39:46Z</dcterms:modified>
</cp:coreProperties>
</file>