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4630400" cy="8229600"/>
  <p:notesSz cx="8229600" cy="146304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Arimo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A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61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00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882134"/>
            <a:ext cx="7468553" cy="38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650"/>
              </a:lnSpc>
              <a:buNone/>
            </a:pPr>
            <a:r>
              <a:rPr lang="en-US" sz="6100" b="1" dirty="0">
                <a:solidFill>
                  <a:srgbClr val="FFFF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Water-Soluble Vitamins: Vitamin C and B1 (Thiamine)</a:t>
            </a:r>
            <a:endParaRPr lang="en-US" sz="6100" dirty="0"/>
          </a:p>
        </p:txBody>
      </p:sp>
      <p:sp>
        <p:nvSpPr>
          <p:cNvPr id="4" name="Text 1"/>
          <p:cNvSpPr/>
          <p:nvPr/>
        </p:nvSpPr>
        <p:spPr>
          <a:xfrm>
            <a:off x="6324124" y="5127308"/>
            <a:ext cx="746855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Water-soluble vitamins play crucial roles in our bodies. This presentation focuses on two essential nutrients: Vitamin C and Vitamin B1 (Thiamine). We'll explore their structures, sources, functions, and deficiency symptoms.</a:t>
            </a: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6324124" y="6946463"/>
            <a:ext cx="382905" cy="382905"/>
          </a:xfrm>
          <a:prstGeom prst="roundRect">
            <a:avLst>
              <a:gd name="adj" fmla="val 23878209"/>
            </a:avLst>
          </a:prstGeom>
          <a:solidFill>
            <a:srgbClr val="3891DA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448663" y="7089100"/>
            <a:ext cx="133707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Arimo Medium" pitchFamily="34" charset="0"/>
                <a:ea typeface="Arimo Medium" pitchFamily="34" charset="-122"/>
                <a:cs typeface="Arimo Medium" pitchFamily="34" charset="-120"/>
              </a:rPr>
              <a:t>AA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6826687" y="6928604"/>
            <a:ext cx="2071688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dirty="0">
                <a:solidFill>
                  <a:srgbClr val="D9E1FF"/>
                </a:solidFill>
                <a:latin typeface="Arimo Bold" pitchFamily="34" charset="0"/>
                <a:ea typeface="Arimo Bold" pitchFamily="34" charset="-122"/>
                <a:cs typeface="Arimo Bold" pitchFamily="34" charset="-120"/>
              </a:rPr>
              <a:t>by Asif Ahmad</a:t>
            </a:r>
            <a:endParaRPr lang="en-US" sz="2350" dirty="0"/>
          </a:p>
        </p:txBody>
      </p:sp>
      <p:sp>
        <p:nvSpPr>
          <p:cNvPr id="10" name="Rectangle 9"/>
          <p:cNvSpPr/>
          <p:nvPr/>
        </p:nvSpPr>
        <p:spPr>
          <a:xfrm>
            <a:off x="12879092" y="7780149"/>
            <a:ext cx="1751308" cy="449451"/>
          </a:xfrm>
          <a:prstGeom prst="rect">
            <a:avLst/>
          </a:prstGeom>
          <a:solidFill>
            <a:srgbClr val="0C0A33"/>
          </a:solidFill>
          <a:ln>
            <a:solidFill>
              <a:srgbClr val="0C0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814864"/>
            <a:ext cx="718208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Functions of Vitamin B1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2147054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B2952"/>
          </a:solidFill>
          <a:ln/>
        </p:spPr>
      </p:sp>
      <p:sp>
        <p:nvSpPr>
          <p:cNvPr id="5" name="Text 2"/>
          <p:cNvSpPr/>
          <p:nvPr/>
        </p:nvSpPr>
        <p:spPr>
          <a:xfrm>
            <a:off x="1041083" y="2247305"/>
            <a:ext cx="131802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615559" y="2147054"/>
            <a:ext cx="2836783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Energy Metabolism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615559" y="2994541"/>
            <a:ext cx="283678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Essential coenzyme in carbohydrate metabolism. Helps convert food into usable energy (ATP).</a:t>
            </a:r>
            <a:endParaRPr lang="en-US" sz="1850" dirty="0"/>
          </a:p>
        </p:txBody>
      </p:sp>
      <p:sp>
        <p:nvSpPr>
          <p:cNvPr id="8" name="Shape 5"/>
          <p:cNvSpPr/>
          <p:nvPr/>
        </p:nvSpPr>
        <p:spPr>
          <a:xfrm>
            <a:off x="4691658" y="2147054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B2952"/>
          </a:solidFill>
          <a:ln/>
        </p:spPr>
      </p:sp>
      <p:sp>
        <p:nvSpPr>
          <p:cNvPr id="9" name="Text 6"/>
          <p:cNvSpPr/>
          <p:nvPr/>
        </p:nvSpPr>
        <p:spPr>
          <a:xfrm>
            <a:off x="4855488" y="2247305"/>
            <a:ext cx="21086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69493" y="2147054"/>
            <a:ext cx="2836783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Nervous System Health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69493" y="2994541"/>
            <a:ext cx="283678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Crucial for proper nerve function. Helps in the production of neurotransmitters.</a:t>
            </a:r>
            <a:endParaRPr lang="en-US" sz="1850" dirty="0"/>
          </a:p>
        </p:txBody>
      </p:sp>
      <p:sp>
        <p:nvSpPr>
          <p:cNvPr id="12" name="Shape 9"/>
          <p:cNvSpPr/>
          <p:nvPr/>
        </p:nvSpPr>
        <p:spPr>
          <a:xfrm>
            <a:off x="837724" y="5035153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B2952"/>
          </a:solidFill>
          <a:ln/>
        </p:spPr>
      </p:sp>
      <p:sp>
        <p:nvSpPr>
          <p:cNvPr id="13" name="Text 10"/>
          <p:cNvSpPr/>
          <p:nvPr/>
        </p:nvSpPr>
        <p:spPr>
          <a:xfrm>
            <a:off x="998577" y="5135404"/>
            <a:ext cx="216694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615559" y="503515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Muscle Function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615559" y="5530691"/>
            <a:ext cx="283678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Supports proper muscle contraction. Important for heart muscle function.</a:t>
            </a:r>
            <a:endParaRPr lang="en-US" sz="1850" dirty="0"/>
          </a:p>
        </p:txBody>
      </p:sp>
      <p:sp>
        <p:nvSpPr>
          <p:cNvPr id="16" name="Shape 13"/>
          <p:cNvSpPr/>
          <p:nvPr/>
        </p:nvSpPr>
        <p:spPr>
          <a:xfrm>
            <a:off x="4691658" y="5035153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B2952"/>
          </a:solidFill>
          <a:ln/>
        </p:spPr>
      </p:sp>
      <p:sp>
        <p:nvSpPr>
          <p:cNvPr id="17" name="Text 14"/>
          <p:cNvSpPr/>
          <p:nvPr/>
        </p:nvSpPr>
        <p:spPr>
          <a:xfrm>
            <a:off x="4840724" y="5135404"/>
            <a:ext cx="240268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4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5469493" y="5035153"/>
            <a:ext cx="2836783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Cognitive Function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5469493" y="5882640"/>
            <a:ext cx="283678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Plays a role in maintaining cognitive abilities. Deficiency can lead to confusion.</a:t>
            </a:r>
            <a:endParaRPr lang="en-US" sz="18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447393" y="3461266"/>
            <a:ext cx="4958642" cy="25985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650"/>
              </a:lnSpc>
              <a:buNone/>
            </a:pPr>
            <a:r>
              <a:rPr lang="en-US" sz="6100" b="1" dirty="0" smtClean="0">
                <a:solidFill>
                  <a:srgbClr val="FFFF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THANKS</a:t>
            </a:r>
            <a:endParaRPr lang="en-US" sz="6100" dirty="0"/>
          </a:p>
        </p:txBody>
      </p:sp>
      <p:sp>
        <p:nvSpPr>
          <p:cNvPr id="6" name="Text 3"/>
          <p:cNvSpPr/>
          <p:nvPr/>
        </p:nvSpPr>
        <p:spPr>
          <a:xfrm>
            <a:off x="6448663" y="7089100"/>
            <a:ext cx="133707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smtClean="0">
                <a:solidFill>
                  <a:srgbClr val="FFFFFF"/>
                </a:solidFill>
                <a:latin typeface="Arimo Medium" pitchFamily="34" charset="0"/>
                <a:ea typeface="Arimo Medium" pitchFamily="34" charset="-122"/>
                <a:cs typeface="Arimo Medium" pitchFamily="34" charset="-120"/>
              </a:rPr>
              <a:t>A</a:t>
            </a:r>
            <a:endParaRPr lang="en-US" sz="750" dirty="0"/>
          </a:p>
        </p:txBody>
      </p:sp>
      <p:sp>
        <p:nvSpPr>
          <p:cNvPr id="10" name="Rectangle 9"/>
          <p:cNvSpPr/>
          <p:nvPr/>
        </p:nvSpPr>
        <p:spPr>
          <a:xfrm>
            <a:off x="12879092" y="7780149"/>
            <a:ext cx="1751308" cy="449451"/>
          </a:xfrm>
          <a:prstGeom prst="rect">
            <a:avLst/>
          </a:prstGeom>
          <a:solidFill>
            <a:srgbClr val="0C0A33"/>
          </a:solidFill>
          <a:ln>
            <a:solidFill>
              <a:srgbClr val="0C0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94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197769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Introduction to Water-Soluble Vitamins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3233976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B2952"/>
          </a:solidFill>
          <a:ln/>
        </p:spPr>
      </p:sp>
      <p:sp>
        <p:nvSpPr>
          <p:cNvPr id="5" name="Text 2"/>
          <p:cNvSpPr/>
          <p:nvPr/>
        </p:nvSpPr>
        <p:spPr>
          <a:xfrm>
            <a:off x="1041083" y="3334226"/>
            <a:ext cx="131802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615559" y="323397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Solubility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615559" y="3729514"/>
            <a:ext cx="283678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Water-soluble vitamins dissolve easily in water. They're not stored long-term in the body.</a:t>
            </a:r>
            <a:endParaRPr lang="en-US" sz="1850" dirty="0"/>
          </a:p>
        </p:txBody>
      </p:sp>
      <p:sp>
        <p:nvSpPr>
          <p:cNvPr id="8" name="Shape 5"/>
          <p:cNvSpPr/>
          <p:nvPr/>
        </p:nvSpPr>
        <p:spPr>
          <a:xfrm>
            <a:off x="4691658" y="3233976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B2952"/>
          </a:solidFill>
          <a:ln/>
        </p:spPr>
      </p:sp>
      <p:sp>
        <p:nvSpPr>
          <p:cNvPr id="9" name="Text 6"/>
          <p:cNvSpPr/>
          <p:nvPr/>
        </p:nvSpPr>
        <p:spPr>
          <a:xfrm>
            <a:off x="4855488" y="3334226"/>
            <a:ext cx="21086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69493" y="323397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Excretion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69493" y="3729514"/>
            <a:ext cx="283678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Excess amounts are typically excreted through urine. Regular intake is necessary.</a:t>
            </a:r>
            <a:endParaRPr lang="en-US" sz="1850" dirty="0"/>
          </a:p>
        </p:txBody>
      </p:sp>
      <p:sp>
        <p:nvSpPr>
          <p:cNvPr id="12" name="Shape 9"/>
          <p:cNvSpPr/>
          <p:nvPr/>
        </p:nvSpPr>
        <p:spPr>
          <a:xfrm>
            <a:off x="837724" y="5770126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B2952"/>
          </a:solidFill>
          <a:ln/>
        </p:spPr>
      </p:sp>
      <p:sp>
        <p:nvSpPr>
          <p:cNvPr id="13" name="Text 10"/>
          <p:cNvSpPr/>
          <p:nvPr/>
        </p:nvSpPr>
        <p:spPr>
          <a:xfrm>
            <a:off x="998577" y="5870377"/>
            <a:ext cx="216694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615559" y="577012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Diversity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615559" y="6265664"/>
            <a:ext cx="669071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This group includes Vitamin C and eight B-complex vitamins. Each has unique functions.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3204" y="1532334"/>
            <a:ext cx="4887873" cy="5164931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7724" y="812363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Vitamin C (Ascorbic Acid)</a:t>
            </a:r>
            <a:endParaRPr lang="en-US" sz="4400" dirty="0"/>
          </a:p>
        </p:txBody>
      </p:sp>
      <p:sp>
        <p:nvSpPr>
          <p:cNvPr id="5" name="Shape 1"/>
          <p:cNvSpPr/>
          <p:nvPr/>
        </p:nvSpPr>
        <p:spPr>
          <a:xfrm>
            <a:off x="837724" y="2579370"/>
            <a:ext cx="3614618" cy="2858214"/>
          </a:xfrm>
          <a:prstGeom prst="roundRect">
            <a:avLst>
              <a:gd name="adj" fmla="val 1256"/>
            </a:avLst>
          </a:prstGeom>
          <a:solidFill>
            <a:srgbClr val="2B2952"/>
          </a:solidFill>
          <a:ln/>
        </p:spPr>
      </p:sp>
      <p:sp>
        <p:nvSpPr>
          <p:cNvPr id="6" name="Text 2"/>
          <p:cNvSpPr/>
          <p:nvPr/>
        </p:nvSpPr>
        <p:spPr>
          <a:xfrm>
            <a:off x="1077039" y="281868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Antioxidant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077039" y="3314224"/>
            <a:ext cx="3135987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Vitamin C protects cells from oxidative stress. It neutralizes harmful free radicals.</a:t>
            </a:r>
            <a:endParaRPr lang="en-US" sz="1850" dirty="0"/>
          </a:p>
        </p:txBody>
      </p:sp>
      <p:sp>
        <p:nvSpPr>
          <p:cNvPr id="8" name="Shape 4"/>
          <p:cNvSpPr/>
          <p:nvPr/>
        </p:nvSpPr>
        <p:spPr>
          <a:xfrm>
            <a:off x="4691658" y="2579370"/>
            <a:ext cx="3614618" cy="2858214"/>
          </a:xfrm>
          <a:prstGeom prst="roundRect">
            <a:avLst>
              <a:gd name="adj" fmla="val 1256"/>
            </a:avLst>
          </a:prstGeom>
          <a:solidFill>
            <a:srgbClr val="2B2952"/>
          </a:solidFill>
          <a:ln/>
        </p:spPr>
      </p:sp>
      <p:sp>
        <p:nvSpPr>
          <p:cNvPr id="9" name="Text 5"/>
          <p:cNvSpPr/>
          <p:nvPr/>
        </p:nvSpPr>
        <p:spPr>
          <a:xfrm>
            <a:off x="4930973" y="2818686"/>
            <a:ext cx="3135987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Collagen Production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4930973" y="3666173"/>
            <a:ext cx="3135987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Essential for collagen synthesis. Supports healthy skin, bones, and blood vessels.</a:t>
            </a:r>
            <a:endParaRPr lang="en-US" sz="1850" dirty="0"/>
          </a:p>
        </p:txBody>
      </p:sp>
      <p:sp>
        <p:nvSpPr>
          <p:cNvPr id="11" name="Shape 7"/>
          <p:cNvSpPr/>
          <p:nvPr/>
        </p:nvSpPr>
        <p:spPr>
          <a:xfrm>
            <a:off x="837724" y="5676900"/>
            <a:ext cx="7468553" cy="1740218"/>
          </a:xfrm>
          <a:prstGeom prst="roundRect">
            <a:avLst>
              <a:gd name="adj" fmla="val 2063"/>
            </a:avLst>
          </a:prstGeom>
          <a:solidFill>
            <a:srgbClr val="2B2952"/>
          </a:solidFill>
          <a:ln/>
        </p:spPr>
      </p:sp>
      <p:sp>
        <p:nvSpPr>
          <p:cNvPr id="12" name="Text 8"/>
          <p:cNvSpPr/>
          <p:nvPr/>
        </p:nvSpPr>
        <p:spPr>
          <a:xfrm>
            <a:off x="1077039" y="591621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Immune Booster</a:t>
            </a:r>
            <a:endParaRPr lang="en-US" sz="2200" dirty="0"/>
          </a:p>
        </p:txBody>
      </p:sp>
      <p:sp>
        <p:nvSpPr>
          <p:cNvPr id="13" name="Text 9"/>
          <p:cNvSpPr/>
          <p:nvPr/>
        </p:nvSpPr>
        <p:spPr>
          <a:xfrm>
            <a:off x="1077039" y="6411754"/>
            <a:ext cx="698992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Enhances immune system function. Helps the body fight off infections and diseases.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485787"/>
            <a:ext cx="684026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Structure of Vitamin C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788093"/>
            <a:ext cx="287047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Chemical Formula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379357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C6H8O6. Six carbon atoms form a ring structure with hydroxyl groups.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5357813" y="37880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Isomers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57813" y="4379357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L-ascorbic acid is the biologically active form. D-ascorbic acid isn't utilized by humans.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9877901" y="37880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Stability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7901" y="4379357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Easily oxidized. Heat, light, and alkaline conditions can degrade Vitamin C.</a:t>
            </a:r>
            <a:endParaRPr lang="en-US" sz="1850" dirty="0"/>
          </a:p>
        </p:txBody>
      </p:sp>
      <p:sp>
        <p:nvSpPr>
          <p:cNvPr id="9" name="Rectangle 8"/>
          <p:cNvSpPr/>
          <p:nvPr/>
        </p:nvSpPr>
        <p:spPr>
          <a:xfrm>
            <a:off x="12863594" y="7764651"/>
            <a:ext cx="1751308" cy="449451"/>
          </a:xfrm>
          <a:prstGeom prst="rect">
            <a:avLst/>
          </a:prstGeom>
          <a:solidFill>
            <a:srgbClr val="0C0A33"/>
          </a:solidFill>
          <a:ln>
            <a:solidFill>
              <a:srgbClr val="0C0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019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4518" y="293727"/>
            <a:ext cx="4825246" cy="7642741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22484" y="646271"/>
            <a:ext cx="7499033" cy="13825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50" b="1" dirty="0">
                <a:solidFill>
                  <a:srgbClr val="FFFF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Dietary Sources of Vitamin C</a:t>
            </a:r>
            <a:endParaRPr lang="en-US" sz="4350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484" y="2381250"/>
            <a:ext cx="587454" cy="587454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822484" y="3203615"/>
            <a:ext cx="2764988" cy="345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Citrus Fruits</a:t>
            </a:r>
            <a:endParaRPr lang="en-US" sz="2150" dirty="0"/>
          </a:p>
        </p:txBody>
      </p:sp>
      <p:sp>
        <p:nvSpPr>
          <p:cNvPr id="7" name="Text 2"/>
          <p:cNvSpPr/>
          <p:nvPr/>
        </p:nvSpPr>
        <p:spPr>
          <a:xfrm>
            <a:off x="822484" y="3690104"/>
            <a:ext cx="3573304" cy="1127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Oranges, lemons, and grapefruits are excellent sources of Vitamin C.</a:t>
            </a:r>
            <a:endParaRPr lang="en-US" sz="185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8213" y="2381250"/>
            <a:ext cx="587454" cy="587454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4748213" y="3203615"/>
            <a:ext cx="2764988" cy="345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Green Vegetables</a:t>
            </a:r>
            <a:endParaRPr lang="en-US" sz="2150" dirty="0"/>
          </a:p>
        </p:txBody>
      </p:sp>
      <p:sp>
        <p:nvSpPr>
          <p:cNvPr id="10" name="Text 4"/>
          <p:cNvSpPr/>
          <p:nvPr/>
        </p:nvSpPr>
        <p:spPr>
          <a:xfrm>
            <a:off x="4748213" y="3690104"/>
            <a:ext cx="3573304" cy="1127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Broccoli, Brussels sprouts, and kale contain significant amounts of Vitamin C.</a:t>
            </a:r>
            <a:endParaRPr lang="en-US" sz="1850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484" y="5523071"/>
            <a:ext cx="587454" cy="587454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822484" y="6345436"/>
            <a:ext cx="2764988" cy="345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Berries</a:t>
            </a:r>
            <a:endParaRPr lang="en-US" sz="2150" dirty="0"/>
          </a:p>
        </p:txBody>
      </p:sp>
      <p:sp>
        <p:nvSpPr>
          <p:cNvPr id="13" name="Text 6"/>
          <p:cNvSpPr/>
          <p:nvPr/>
        </p:nvSpPr>
        <p:spPr>
          <a:xfrm>
            <a:off x="822484" y="6831925"/>
            <a:ext cx="3573304" cy="7519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Strawberries, blueberries, and raspberries are rich in Vitamin C.</a:t>
            </a:r>
            <a:endParaRPr lang="en-US" sz="1850" dirty="0"/>
          </a:p>
        </p:txBody>
      </p:sp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8213" y="5523071"/>
            <a:ext cx="587454" cy="587454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4748213" y="6345436"/>
            <a:ext cx="2764988" cy="345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Bell Peppers</a:t>
            </a:r>
            <a:endParaRPr lang="en-US" sz="2150" dirty="0"/>
          </a:p>
        </p:txBody>
      </p:sp>
      <p:sp>
        <p:nvSpPr>
          <p:cNvPr id="16" name="Text 8"/>
          <p:cNvSpPr/>
          <p:nvPr/>
        </p:nvSpPr>
        <p:spPr>
          <a:xfrm>
            <a:off x="4748213" y="6831925"/>
            <a:ext cx="3573304" cy="7519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Red and green bell peppers are surprisingly high in Vitamin C.</a:t>
            </a:r>
            <a:endParaRPr lang="en-US" sz="1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3033" y="539948"/>
            <a:ext cx="5755362" cy="5770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Functions of Vitamin C</a:t>
            </a:r>
            <a:endParaRPr lang="en-US" sz="36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3033" y="1411248"/>
            <a:ext cx="980956" cy="156960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448193" y="1607344"/>
            <a:ext cx="2391489" cy="288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Collagen Synthesis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7448193" y="2013466"/>
            <a:ext cx="6495574" cy="62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Vitamin C is crucial for producing collagen, essential for skin and bone health.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3033" y="2980849"/>
            <a:ext cx="980956" cy="156960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448193" y="3176945"/>
            <a:ext cx="2860834" cy="288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Antioxidant Protection</a:t>
            </a:r>
            <a:endParaRPr lang="en-US" sz="1800" dirty="0"/>
          </a:p>
        </p:txBody>
      </p:sp>
      <p:sp>
        <p:nvSpPr>
          <p:cNvPr id="9" name="Text 4"/>
          <p:cNvSpPr/>
          <p:nvPr/>
        </p:nvSpPr>
        <p:spPr>
          <a:xfrm>
            <a:off x="7448193" y="3583067"/>
            <a:ext cx="6495574" cy="62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It neutralizes free radicals, protecting cells from oxidative damage and aging.</a:t>
            </a:r>
            <a:endParaRPr lang="en-US" sz="15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3033" y="4550450"/>
            <a:ext cx="980956" cy="156960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448193" y="4746546"/>
            <a:ext cx="2308265" cy="288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Iron Absorption</a:t>
            </a:r>
            <a:endParaRPr lang="en-US" sz="1800" dirty="0"/>
          </a:p>
        </p:txBody>
      </p:sp>
      <p:sp>
        <p:nvSpPr>
          <p:cNvPr id="12" name="Text 6"/>
          <p:cNvSpPr/>
          <p:nvPr/>
        </p:nvSpPr>
        <p:spPr>
          <a:xfrm>
            <a:off x="7448193" y="5152668"/>
            <a:ext cx="6495574" cy="62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Enhances the absorption of non-heme iron from plant-based foods in the gut.</a:t>
            </a:r>
            <a:endParaRPr lang="en-US" sz="15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3033" y="6120051"/>
            <a:ext cx="980956" cy="1569601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448193" y="6316147"/>
            <a:ext cx="2308265" cy="288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Immune Support</a:t>
            </a:r>
            <a:endParaRPr lang="en-US" sz="1800" dirty="0"/>
          </a:p>
        </p:txBody>
      </p:sp>
      <p:sp>
        <p:nvSpPr>
          <p:cNvPr id="15" name="Text 8"/>
          <p:cNvSpPr/>
          <p:nvPr/>
        </p:nvSpPr>
        <p:spPr>
          <a:xfrm>
            <a:off x="7448193" y="6722269"/>
            <a:ext cx="6495574" cy="62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Boosts the production and function of white blood cells, strengthening immunity.</a:t>
            </a:r>
            <a:endParaRPr lang="en-US" sz="1500" dirty="0"/>
          </a:p>
        </p:txBody>
      </p:sp>
      <p:sp>
        <p:nvSpPr>
          <p:cNvPr id="16" name="Rectangle 15"/>
          <p:cNvSpPr/>
          <p:nvPr/>
        </p:nvSpPr>
        <p:spPr>
          <a:xfrm>
            <a:off x="12863594" y="7764651"/>
            <a:ext cx="1751308" cy="449451"/>
          </a:xfrm>
          <a:prstGeom prst="rect">
            <a:avLst/>
          </a:prstGeom>
          <a:solidFill>
            <a:srgbClr val="0C0A33"/>
          </a:solidFill>
          <a:ln>
            <a:solidFill>
              <a:srgbClr val="0C0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93087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238" y="279202"/>
            <a:ext cx="1675924" cy="223468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82002" y="3407569"/>
            <a:ext cx="8523684" cy="6572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00" b="1" dirty="0">
                <a:solidFill>
                  <a:srgbClr val="FFFF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Vitamin C Deficiency (Scurvy)</a:t>
            </a:r>
            <a:endParaRPr lang="en-US" sz="4100" dirty="0"/>
          </a:p>
        </p:txBody>
      </p:sp>
      <p:sp>
        <p:nvSpPr>
          <p:cNvPr id="5" name="Shape 1"/>
          <p:cNvSpPr/>
          <p:nvPr/>
        </p:nvSpPr>
        <p:spPr>
          <a:xfrm>
            <a:off x="782002" y="4399955"/>
            <a:ext cx="13066395" cy="3219807"/>
          </a:xfrm>
          <a:prstGeom prst="roundRect">
            <a:avLst>
              <a:gd name="adj" fmla="val 1041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789623" y="4407575"/>
            <a:ext cx="13051155" cy="64091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3"/>
          <p:cNvSpPr/>
          <p:nvPr/>
        </p:nvSpPr>
        <p:spPr>
          <a:xfrm>
            <a:off x="1012984" y="4549259"/>
            <a:ext cx="6075045" cy="3575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Symptom</a:t>
            </a:r>
            <a:endParaRPr lang="en-US" sz="1750" dirty="0"/>
          </a:p>
        </p:txBody>
      </p:sp>
      <p:sp>
        <p:nvSpPr>
          <p:cNvPr id="8" name="Text 4"/>
          <p:cNvSpPr/>
          <p:nvPr/>
        </p:nvSpPr>
        <p:spPr>
          <a:xfrm>
            <a:off x="7542371" y="4549259"/>
            <a:ext cx="6075045" cy="3575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Description</a:t>
            </a:r>
            <a:endParaRPr lang="en-US" sz="1750" dirty="0"/>
          </a:p>
        </p:txBody>
      </p:sp>
      <p:sp>
        <p:nvSpPr>
          <p:cNvPr id="9" name="Shape 5"/>
          <p:cNvSpPr/>
          <p:nvPr/>
        </p:nvSpPr>
        <p:spPr>
          <a:xfrm>
            <a:off x="789623" y="5048488"/>
            <a:ext cx="13051155" cy="64091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6"/>
          <p:cNvSpPr/>
          <p:nvPr/>
        </p:nvSpPr>
        <p:spPr>
          <a:xfrm>
            <a:off x="1012984" y="5190173"/>
            <a:ext cx="6075045" cy="3575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Fatigue</a:t>
            </a:r>
            <a:endParaRPr lang="en-US" sz="1750" dirty="0"/>
          </a:p>
        </p:txBody>
      </p:sp>
      <p:sp>
        <p:nvSpPr>
          <p:cNvPr id="11" name="Text 7"/>
          <p:cNvSpPr/>
          <p:nvPr/>
        </p:nvSpPr>
        <p:spPr>
          <a:xfrm>
            <a:off x="7542371" y="5190173"/>
            <a:ext cx="6075045" cy="3575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Weakness and tiredness due to impaired metabolism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789623" y="5689402"/>
            <a:ext cx="13051155" cy="64091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9"/>
          <p:cNvSpPr/>
          <p:nvPr/>
        </p:nvSpPr>
        <p:spPr>
          <a:xfrm>
            <a:off x="1012984" y="5831086"/>
            <a:ext cx="6075045" cy="3575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Bleeding Gums</a:t>
            </a:r>
            <a:endParaRPr lang="en-US" sz="1750" dirty="0"/>
          </a:p>
        </p:txBody>
      </p:sp>
      <p:sp>
        <p:nvSpPr>
          <p:cNvPr id="14" name="Text 10"/>
          <p:cNvSpPr/>
          <p:nvPr/>
        </p:nvSpPr>
        <p:spPr>
          <a:xfrm>
            <a:off x="7542371" y="5831086"/>
            <a:ext cx="6075045" cy="3575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Swollen, bleeding gums and loose teeth</a:t>
            </a:r>
            <a:endParaRPr lang="en-US" sz="1750" dirty="0"/>
          </a:p>
        </p:txBody>
      </p:sp>
      <p:sp>
        <p:nvSpPr>
          <p:cNvPr id="15" name="Shape 11"/>
          <p:cNvSpPr/>
          <p:nvPr/>
        </p:nvSpPr>
        <p:spPr>
          <a:xfrm>
            <a:off x="789623" y="6330315"/>
            <a:ext cx="13051155" cy="64091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6" name="Text 12"/>
          <p:cNvSpPr/>
          <p:nvPr/>
        </p:nvSpPr>
        <p:spPr>
          <a:xfrm>
            <a:off x="1012984" y="6471999"/>
            <a:ext cx="6075045" cy="3575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Poor Wound Healing</a:t>
            </a:r>
            <a:endParaRPr lang="en-US" sz="1750" dirty="0"/>
          </a:p>
        </p:txBody>
      </p:sp>
      <p:sp>
        <p:nvSpPr>
          <p:cNvPr id="17" name="Text 13"/>
          <p:cNvSpPr/>
          <p:nvPr/>
        </p:nvSpPr>
        <p:spPr>
          <a:xfrm>
            <a:off x="7542371" y="6471999"/>
            <a:ext cx="6075045" cy="3575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Slow healing of cuts and bruises</a:t>
            </a:r>
            <a:endParaRPr lang="en-US" sz="1750" dirty="0"/>
          </a:p>
        </p:txBody>
      </p:sp>
      <p:sp>
        <p:nvSpPr>
          <p:cNvPr id="18" name="Shape 14"/>
          <p:cNvSpPr/>
          <p:nvPr/>
        </p:nvSpPr>
        <p:spPr>
          <a:xfrm>
            <a:off x="789623" y="6971228"/>
            <a:ext cx="13051155" cy="64091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9" name="Text 15"/>
          <p:cNvSpPr/>
          <p:nvPr/>
        </p:nvSpPr>
        <p:spPr>
          <a:xfrm>
            <a:off x="1012984" y="7112913"/>
            <a:ext cx="6075045" cy="3575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Joint Pain</a:t>
            </a:r>
            <a:endParaRPr lang="en-US" sz="1750" dirty="0"/>
          </a:p>
        </p:txBody>
      </p:sp>
      <p:sp>
        <p:nvSpPr>
          <p:cNvPr id="20" name="Text 16"/>
          <p:cNvSpPr/>
          <p:nvPr/>
        </p:nvSpPr>
        <p:spPr>
          <a:xfrm>
            <a:off x="7542371" y="7112913"/>
            <a:ext cx="6075045" cy="3575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Aching joints and muscle weakness</a:t>
            </a:r>
            <a:endParaRPr lang="en-US" sz="1750" dirty="0"/>
          </a:p>
        </p:txBody>
      </p:sp>
      <p:sp>
        <p:nvSpPr>
          <p:cNvPr id="21" name="Rectangle 20"/>
          <p:cNvSpPr/>
          <p:nvPr/>
        </p:nvSpPr>
        <p:spPr>
          <a:xfrm>
            <a:off x="12863594" y="7764651"/>
            <a:ext cx="1751308" cy="449451"/>
          </a:xfrm>
          <a:prstGeom prst="rect">
            <a:avLst/>
          </a:prstGeom>
          <a:solidFill>
            <a:srgbClr val="0C0A33"/>
          </a:solidFill>
          <a:ln>
            <a:solidFill>
              <a:srgbClr val="0C0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733663"/>
            <a:ext cx="6608207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Vitamin B1 (Thiamine)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1181457" y="1796653"/>
            <a:ext cx="30480" cy="5699284"/>
          </a:xfrm>
          <a:prstGeom prst="roundRect">
            <a:avLst>
              <a:gd name="adj" fmla="val 117806"/>
            </a:avLst>
          </a:prstGeom>
          <a:solidFill>
            <a:srgbClr val="44426B"/>
          </a:solidFill>
          <a:ln/>
        </p:spPr>
      </p:sp>
      <p:sp>
        <p:nvSpPr>
          <p:cNvPr id="5" name="Shape 2"/>
          <p:cNvSpPr/>
          <p:nvPr/>
        </p:nvSpPr>
        <p:spPr>
          <a:xfrm>
            <a:off x="1435477" y="2319814"/>
            <a:ext cx="837724" cy="30480"/>
          </a:xfrm>
          <a:prstGeom prst="roundRect">
            <a:avLst>
              <a:gd name="adj" fmla="val 117806"/>
            </a:avLst>
          </a:prstGeom>
          <a:solidFill>
            <a:srgbClr val="44426B"/>
          </a:solidFill>
          <a:ln/>
        </p:spPr>
      </p:sp>
      <p:sp>
        <p:nvSpPr>
          <p:cNvPr id="6" name="Shape 3"/>
          <p:cNvSpPr/>
          <p:nvPr/>
        </p:nvSpPr>
        <p:spPr>
          <a:xfrm>
            <a:off x="927437" y="2065853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B2952"/>
          </a:solidFill>
          <a:ln/>
        </p:spPr>
      </p:sp>
      <p:sp>
        <p:nvSpPr>
          <p:cNvPr id="7" name="Text 4"/>
          <p:cNvSpPr/>
          <p:nvPr/>
        </p:nvSpPr>
        <p:spPr>
          <a:xfrm>
            <a:off x="1130796" y="2166104"/>
            <a:ext cx="131802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2513290" y="203596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Discovery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2513290" y="2531507"/>
            <a:ext cx="57929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Identified in 1897 by Christiaan Eijkman. First vitamin structure determined in 1936.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1435477" y="4299347"/>
            <a:ext cx="837724" cy="30480"/>
          </a:xfrm>
          <a:prstGeom prst="roundRect">
            <a:avLst>
              <a:gd name="adj" fmla="val 117806"/>
            </a:avLst>
          </a:prstGeom>
          <a:solidFill>
            <a:srgbClr val="44426B"/>
          </a:solidFill>
          <a:ln/>
        </p:spPr>
      </p:sp>
      <p:sp>
        <p:nvSpPr>
          <p:cNvPr id="11" name="Shape 8"/>
          <p:cNvSpPr/>
          <p:nvPr/>
        </p:nvSpPr>
        <p:spPr>
          <a:xfrm>
            <a:off x="927437" y="4045387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B2952"/>
          </a:solidFill>
          <a:ln/>
        </p:spPr>
      </p:sp>
      <p:sp>
        <p:nvSpPr>
          <p:cNvPr id="12" name="Text 9"/>
          <p:cNvSpPr/>
          <p:nvPr/>
        </p:nvSpPr>
        <p:spPr>
          <a:xfrm>
            <a:off x="1091267" y="4145637"/>
            <a:ext cx="21086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2513290" y="401550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Naming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2513290" y="4511040"/>
            <a:ext cx="57929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Initially called "anti-beriberi factor". Later renamed Thiamine, meaning "sulfur-containing vitamin".</a:t>
            </a:r>
            <a:endParaRPr lang="en-US" sz="1850" dirty="0"/>
          </a:p>
        </p:txBody>
      </p:sp>
      <p:sp>
        <p:nvSpPr>
          <p:cNvPr id="15" name="Shape 12"/>
          <p:cNvSpPr/>
          <p:nvPr/>
        </p:nvSpPr>
        <p:spPr>
          <a:xfrm>
            <a:off x="1435477" y="6278880"/>
            <a:ext cx="837724" cy="30480"/>
          </a:xfrm>
          <a:prstGeom prst="roundRect">
            <a:avLst>
              <a:gd name="adj" fmla="val 117806"/>
            </a:avLst>
          </a:prstGeom>
          <a:solidFill>
            <a:srgbClr val="44426B"/>
          </a:solidFill>
          <a:ln/>
        </p:spPr>
      </p:sp>
      <p:sp>
        <p:nvSpPr>
          <p:cNvPr id="16" name="Shape 13"/>
          <p:cNvSpPr/>
          <p:nvPr/>
        </p:nvSpPr>
        <p:spPr>
          <a:xfrm>
            <a:off x="927437" y="6024920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B2952"/>
          </a:solidFill>
          <a:ln/>
        </p:spPr>
      </p:sp>
      <p:sp>
        <p:nvSpPr>
          <p:cNvPr id="17" name="Text 14"/>
          <p:cNvSpPr/>
          <p:nvPr/>
        </p:nvSpPr>
        <p:spPr>
          <a:xfrm>
            <a:off x="1088291" y="6125170"/>
            <a:ext cx="216694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2513290" y="5995035"/>
            <a:ext cx="358675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Modern Understanding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2513290" y="6490573"/>
            <a:ext cx="57929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Recognized as crucial for energy metabolism and neurological function in all living organisms.</a:t>
            </a:r>
            <a:endParaRPr lang="en-US" sz="18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485787"/>
            <a:ext cx="10978396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Structure and Sources of Vitamin B1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788093"/>
            <a:ext cx="301025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Chemical Structure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379357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Contains thiazole and pyrimidine rings linked by a methylene bridge. Formula: C12H17N4OS.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5357813" y="37880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Food Sources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57813" y="4379357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Whole grains, legumes, nuts, and fortified cereals are rich in Thiamine.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9877901" y="37880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Absorption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7901" y="4379357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Absorbed in the small intestine. Excess is excreted in urine within hours.</a:t>
            </a:r>
            <a:endParaRPr lang="en-US" sz="1850" dirty="0"/>
          </a:p>
        </p:txBody>
      </p:sp>
      <p:sp>
        <p:nvSpPr>
          <p:cNvPr id="9" name="Rectangle 8"/>
          <p:cNvSpPr/>
          <p:nvPr/>
        </p:nvSpPr>
        <p:spPr>
          <a:xfrm>
            <a:off x="12863594" y="7749153"/>
            <a:ext cx="1751308" cy="449451"/>
          </a:xfrm>
          <a:prstGeom prst="rect">
            <a:avLst/>
          </a:prstGeom>
          <a:solidFill>
            <a:srgbClr val="0C0A33"/>
          </a:solidFill>
          <a:ln>
            <a:solidFill>
              <a:srgbClr val="0C0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573</Words>
  <Application>Microsoft Office PowerPoint</Application>
  <PresentationFormat>Custom</PresentationFormat>
  <Paragraphs>100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Arimo Bold</vt:lpstr>
      <vt:lpstr>Syne Bold</vt:lpstr>
      <vt:lpstr>Arimo</vt:lpstr>
      <vt:lpstr>Arial</vt:lpstr>
      <vt:lpstr>Arimo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REVIEWER</cp:lastModifiedBy>
  <cp:revision>3</cp:revision>
  <dcterms:created xsi:type="dcterms:W3CDTF">2024-10-19T05:29:17Z</dcterms:created>
  <dcterms:modified xsi:type="dcterms:W3CDTF">2024-10-19T05:35:58Z</dcterms:modified>
</cp:coreProperties>
</file>